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7.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18.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19.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20.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21.xml" ContentType="application/vnd.openxmlformats-officedocument.presentationml.notesSl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notesSlides/notesSlide22.xml" ContentType="application/vnd.openxmlformats-officedocument.presentationml.notesSlid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notesSlides/notesSlide23.xml" ContentType="application/vnd.openxmlformats-officedocument.presentationml.notesSlide+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charts/chart98.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99.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00.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101.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02.xml" ContentType="application/vnd.openxmlformats-officedocument.drawingml.chart+xml"/>
  <Override PartName="/ppt/charts/style102.xml" ContentType="application/vnd.ms-office.chartstyle+xml"/>
  <Override PartName="/ppt/charts/colors102.xml" ContentType="application/vnd.ms-office.chartcolorstyle+xml"/>
  <Override PartName="/ppt/notesSlides/notesSlide24.xml" ContentType="application/vnd.openxmlformats-officedocument.presentationml.notesSlide+xml"/>
  <Override PartName="/ppt/charts/chart103.xml" ContentType="application/vnd.openxmlformats-officedocument.drawingml.chart+xml"/>
  <Override PartName="/ppt/charts/style103.xml" ContentType="application/vnd.ms-office.chartstyle+xml"/>
  <Override PartName="/ppt/charts/colors103.xml" ContentType="application/vnd.ms-office.chartcolorstyle+xml"/>
  <Override PartName="/ppt/charts/chart104.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5.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06.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07.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08.xml" ContentType="application/vnd.openxmlformats-officedocument.drawingml.chart+xml"/>
  <Override PartName="/ppt/charts/style108.xml" ContentType="application/vnd.ms-office.chartstyle+xml"/>
  <Override PartName="/ppt/charts/colors108.xml" ContentType="application/vnd.ms-office.chartcolorstyle+xml"/>
  <Override PartName="/ppt/notesSlides/notesSlide25.xml" ContentType="application/vnd.openxmlformats-officedocument.presentationml.notesSlide+xml"/>
  <Override PartName="/ppt/charts/chart109.xml" ContentType="application/vnd.openxmlformats-officedocument.drawingml.chart+xml"/>
  <Override PartName="/ppt/charts/style109.xml" ContentType="application/vnd.ms-office.chartstyle+xml"/>
  <Override PartName="/ppt/charts/colors109.xml" ContentType="application/vnd.ms-office.chartcolorstyle+xml"/>
  <Override PartName="/ppt/charts/chart110.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11.xml" ContentType="application/vnd.openxmlformats-officedocument.drawingml.chart+xml"/>
  <Override PartName="/ppt/charts/style111.xml" ContentType="application/vnd.ms-office.chartstyle+xml"/>
  <Override PartName="/ppt/charts/colors111.xml" ContentType="application/vnd.ms-office.chartcolorstyle+xml"/>
  <Override PartName="/ppt/charts/chart112.xml" ContentType="application/vnd.openxmlformats-officedocument.drawingml.chart+xml"/>
  <Override PartName="/ppt/charts/style112.xml" ContentType="application/vnd.ms-office.chartstyle+xml"/>
  <Override PartName="/ppt/charts/colors112.xml" ContentType="application/vnd.ms-office.chartcolorstyle+xml"/>
  <Override PartName="/ppt/charts/chart113.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14.xml" ContentType="application/vnd.openxmlformats-officedocument.drawingml.chart+xml"/>
  <Override PartName="/ppt/charts/style114.xml" ContentType="application/vnd.ms-office.chartstyle+xml"/>
  <Override PartName="/ppt/charts/colors11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364" r:id="rId3"/>
    <p:sldId id="400" r:id="rId4"/>
    <p:sldId id="367" r:id="rId5"/>
    <p:sldId id="261" r:id="rId6"/>
    <p:sldId id="370" r:id="rId7"/>
    <p:sldId id="398" r:id="rId8"/>
    <p:sldId id="309" r:id="rId9"/>
    <p:sldId id="386" r:id="rId10"/>
    <p:sldId id="387" r:id="rId11"/>
    <p:sldId id="409" r:id="rId12"/>
    <p:sldId id="410" r:id="rId13"/>
    <p:sldId id="388" r:id="rId14"/>
    <p:sldId id="411" r:id="rId15"/>
    <p:sldId id="413" r:id="rId16"/>
    <p:sldId id="389" r:id="rId17"/>
    <p:sldId id="414" r:id="rId18"/>
    <p:sldId id="405" r:id="rId19"/>
    <p:sldId id="390" r:id="rId20"/>
    <p:sldId id="417" r:id="rId21"/>
    <p:sldId id="391" r:id="rId22"/>
    <p:sldId id="418" r:id="rId23"/>
    <p:sldId id="330" r:id="rId24"/>
    <p:sldId id="383" r:id="rId25"/>
    <p:sldId id="358" r:id="rId26"/>
    <p:sldId id="393" r:id="rId27"/>
    <p:sldId id="397" r:id="rId28"/>
    <p:sldId id="419" r:id="rId29"/>
    <p:sldId id="351" r:id="rId30"/>
    <p:sldId id="384" r:id="rId31"/>
    <p:sldId id="415" r:id="rId32"/>
    <p:sldId id="416" r:id="rId33"/>
    <p:sldId id="365" r:id="rId34"/>
    <p:sldId id="373" r:id="rId35"/>
    <p:sldId id="374" r:id="rId36"/>
    <p:sldId id="385" r:id="rId37"/>
    <p:sldId id="307" r:id="rId38"/>
    <p:sldId id="279" r:id="rId39"/>
    <p:sldId id="277" r:id="rId40"/>
    <p:sldId id="278" r:id="rId41"/>
    <p:sldId id="399" r:id="rId42"/>
    <p:sldId id="274" r:id="rId43"/>
    <p:sldId id="401" r:id="rId44"/>
    <p:sldId id="281" r:id="rId45"/>
    <p:sldId id="402" r:id="rId46"/>
    <p:sldId id="285" r:id="rId47"/>
    <p:sldId id="403" r:id="rId48"/>
    <p:sldId id="288" r:id="rId49"/>
    <p:sldId id="406" r:id="rId50"/>
    <p:sldId id="295" r:id="rId51"/>
    <p:sldId id="404" r:id="rId52"/>
    <p:sldId id="297" r:id="rId53"/>
    <p:sldId id="408" r:id="rId54"/>
    <p:sldId id="407" r:id="rId55"/>
    <p:sldId id="301" r:id="rId56"/>
    <p:sldId id="305" r:id="rId57"/>
    <p:sldId id="369" r:id="rId58"/>
    <p:sldId id="333" r:id="rId59"/>
    <p:sldId id="334" r:id="rId60"/>
    <p:sldId id="33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CB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6FB182-ECAC-43F4-AA5F-1200799F7F76}" v="3" dt="2019-01-31T05:13:14.142"/>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89840" autoAdjust="0"/>
  </p:normalViewPr>
  <p:slideViewPr>
    <p:cSldViewPr snapToGrid="0">
      <p:cViewPr varScale="1">
        <p:scale>
          <a:sx n="88" d="100"/>
          <a:sy n="88" d="100"/>
        </p:scale>
        <p:origin x="1115"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10.xml"/><Relationship Id="rId1" Type="http://schemas.microsoft.com/office/2011/relationships/chartStyle" Target="style10.xml"/></Relationships>
</file>

<file path=ppt/charts/_rels/chart100.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0.xml"/><Relationship Id="rId1" Type="http://schemas.microsoft.com/office/2011/relationships/chartStyle" Target="style100.xml"/></Relationships>
</file>

<file path=ppt/charts/_rels/chart101.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1.xml"/><Relationship Id="rId1" Type="http://schemas.microsoft.com/office/2011/relationships/chartStyle" Target="style101.xml"/></Relationships>
</file>

<file path=ppt/charts/_rels/chart102.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2.xml"/><Relationship Id="rId1" Type="http://schemas.microsoft.com/office/2011/relationships/chartStyle" Target="style102.xml"/></Relationships>
</file>

<file path=ppt/charts/_rels/chart103.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3.xml"/><Relationship Id="rId1" Type="http://schemas.microsoft.com/office/2011/relationships/chartStyle" Target="style103.xml"/></Relationships>
</file>

<file path=ppt/charts/_rels/chart104.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4.xml"/><Relationship Id="rId1" Type="http://schemas.microsoft.com/office/2011/relationships/chartStyle" Target="style104.xml"/></Relationships>
</file>

<file path=ppt/charts/_rels/chart105.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5.xml"/><Relationship Id="rId1" Type="http://schemas.microsoft.com/office/2011/relationships/chartStyle" Target="style105.xml"/></Relationships>
</file>

<file path=ppt/charts/_rels/chart106.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6.xml"/><Relationship Id="rId1" Type="http://schemas.microsoft.com/office/2011/relationships/chartStyle" Target="style106.xml"/></Relationships>
</file>

<file path=ppt/charts/_rels/chart107.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7.xml"/><Relationship Id="rId1" Type="http://schemas.microsoft.com/office/2011/relationships/chartStyle" Target="style107.xml"/></Relationships>
</file>

<file path=ppt/charts/_rels/chart108.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8.xml"/><Relationship Id="rId1" Type="http://schemas.microsoft.com/office/2011/relationships/chartStyle" Target="style108.xml"/></Relationships>
</file>

<file path=ppt/charts/_rels/chart109.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09.xml"/><Relationship Id="rId1" Type="http://schemas.microsoft.com/office/2011/relationships/chartStyle" Target="style10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hen.zehong\AppData\Local\Temp\Temp1_Affinity%20to%20incentive%2028102016_Jason.zip\Affinity%20to%20incentive%2028102016_Jason\Affinity_summary_incentive_v2_Jason.xlsx" TargetMode="External"/><Relationship Id="rId2" Type="http://schemas.microsoft.com/office/2011/relationships/chartColorStyle" Target="colors11.xml"/><Relationship Id="rId1" Type="http://schemas.microsoft.com/office/2011/relationships/chartStyle" Target="style11.xml"/></Relationships>
</file>

<file path=ppt/charts/_rels/chart110.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10.xml"/><Relationship Id="rId1" Type="http://schemas.microsoft.com/office/2011/relationships/chartStyle" Target="style110.xml"/></Relationships>
</file>

<file path=ppt/charts/_rels/chart111.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11.xml"/><Relationship Id="rId1" Type="http://schemas.microsoft.com/office/2011/relationships/chartStyle" Target="style111.xml"/></Relationships>
</file>

<file path=ppt/charts/_rels/chart112.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12.xml"/><Relationship Id="rId1" Type="http://schemas.microsoft.com/office/2011/relationships/chartStyle" Target="style112.xml"/></Relationships>
</file>

<file path=ppt/charts/_rels/chart113.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13.xml"/><Relationship Id="rId1" Type="http://schemas.microsoft.com/office/2011/relationships/chartStyle" Target="style113.xml"/></Relationships>
</file>

<file path=ppt/charts/_rels/chart114.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114.xml"/><Relationship Id="rId1" Type="http://schemas.microsoft.com/office/2011/relationships/chartStyle" Target="style114.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hen.zehong\Desktop\PSC%20%232%20ppt\Final%20PSC%20%232%20PPT\Accenture%20Request.zip"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chen.zehong\AppData\Local\Temp\Temp1_Affinity%20to%20incentive%2028102016_Jason.zip\Affinity%20to%20incentive%2028102016_Jason\Affinity_summary_incentive_v2_Jason.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en.zehong\AppData\Local\Temp\Temp1_Affinity%20to%20incentive%2028102016_Jason.zip\Affinity%20to%20incentive%2028102016_Jason\Affinity_summary_incentive_v2_Jason.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oleObject" Target="file:///C:\Users\chen.zehong\Desktop\PSC%20%232%20ppt\Final%20PSC%20%232%20PPT\Affinity%20to%20incentives\cluster%20performance.xlsx" TargetMode="External"/><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6.xml"/><Relationship Id="rId1" Type="http://schemas.microsoft.com/office/2011/relationships/chartStyle" Target="style86.xml"/></Relationships>
</file>

<file path=ppt/charts/_rels/chart87.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7.xml"/><Relationship Id="rId1" Type="http://schemas.microsoft.com/office/2011/relationships/chartStyle" Target="style87.xml"/></Relationships>
</file>

<file path=ppt/charts/_rels/chart88.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88.xml"/><Relationship Id="rId1" Type="http://schemas.microsoft.com/office/2011/relationships/chartStyle" Target="style88.xml"/></Relationships>
</file>

<file path=ppt/charts/_rels/chart89.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oleObject" Target="file:///\\ITSG000218-PC\LocalLan%20Folder\PSC%20%23%202\Activity%20Consistency.xlsx" TargetMode="External"/><Relationship Id="rId2" Type="http://schemas.microsoft.com/office/2011/relationships/chartColorStyle" Target="colors90.xml"/><Relationship Id="rId1" Type="http://schemas.microsoft.com/office/2011/relationships/chartStyle" Target="style90.xml"/></Relationships>
</file>

<file path=ppt/charts/_rels/chart91.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91.xml"/><Relationship Id="rId1" Type="http://schemas.microsoft.com/office/2011/relationships/chartStyle" Target="style91.xml"/></Relationships>
</file>

<file path=ppt/charts/_rels/chart92.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92.xml"/><Relationship Id="rId1" Type="http://schemas.microsoft.com/office/2011/relationships/chartStyle" Target="style92.xml"/></Relationships>
</file>

<file path=ppt/charts/_rels/chart93.xml.rels><?xml version="1.0" encoding="UTF-8" standalone="yes"?>
<Relationships xmlns="http://schemas.openxmlformats.org/package/2006/relationships"><Relationship Id="rId3" Type="http://schemas.openxmlformats.org/officeDocument/2006/relationships/oleObject" Target="file:///C:\Users\jason.chen\Desktop\PSC%20%232%20Segmtation%2024102016\Descriptive%20statistics%20of%20clusters_20161024.xlsx" TargetMode="External"/><Relationship Id="rId2" Type="http://schemas.microsoft.com/office/2011/relationships/chartColorStyle" Target="colors93.xml"/><Relationship Id="rId1" Type="http://schemas.microsoft.com/office/2011/relationships/chartStyle" Target="style93.xml"/></Relationships>
</file>

<file path=ppt/charts/_rels/chart94.xml.rels><?xml version="1.0" encoding="UTF-8" standalone="yes"?>
<Relationships xmlns="http://schemas.openxmlformats.org/package/2006/relationships"><Relationship Id="rId3" Type="http://schemas.openxmlformats.org/officeDocument/2006/relationships/oleObject" Target="file:///C:\Users\chen.zehong\Desktop\PSC%20%232%20ppt\CPR%20for%20each%20segments%20(bins).xlsx" TargetMode="External"/><Relationship Id="rId2" Type="http://schemas.microsoft.com/office/2011/relationships/chartColorStyle" Target="colors94.xml"/><Relationship Id="rId1" Type="http://schemas.microsoft.com/office/2011/relationships/chartStyle" Target="style94.xml"/></Relationships>
</file>

<file path=ppt/charts/_rels/chart95.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95.xml"/><Relationship Id="rId1" Type="http://schemas.microsoft.com/office/2011/relationships/chartStyle" Target="style95.xml"/></Relationships>
</file>

<file path=ppt/charts/_rels/chart96.xml.rels><?xml version="1.0" encoding="UTF-8" standalone="yes"?>
<Relationships xmlns="http://schemas.openxmlformats.org/package/2006/relationships"><Relationship Id="rId3" Type="http://schemas.openxmlformats.org/officeDocument/2006/relationships/oleObject" Target="file:///C:\Users\chen.zehong\Desktop\PSC%20%232%20ppt\Final%20PSC%20%232%20PPT\Descriptive%20statistics%20of%20clusters_20161024.xlsx" TargetMode="External"/><Relationship Id="rId2" Type="http://schemas.microsoft.com/office/2011/relationships/chartColorStyle" Target="colors96.xml"/><Relationship Id="rId1" Type="http://schemas.microsoft.com/office/2011/relationships/chartStyle" Target="style96.xml"/></Relationships>
</file>

<file path=ppt/charts/_rels/chart97.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97.xml"/><Relationship Id="rId1" Type="http://schemas.microsoft.com/office/2011/relationships/chartStyle" Target="style97.xml"/></Relationships>
</file>

<file path=ppt/charts/_rels/chart98.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98.xml"/><Relationship Id="rId1" Type="http://schemas.microsoft.com/office/2011/relationships/chartStyle" Target="style98.xml"/></Relationships>
</file>

<file path=ppt/charts/_rels/chart99.xml.rels><?xml version="1.0" encoding="UTF-8" standalone="yes"?>
<Relationships xmlns="http://schemas.openxmlformats.org/package/2006/relationships"><Relationship Id="rId3" Type="http://schemas.openxmlformats.org/officeDocument/2006/relationships/oleObject" Target="file:///C:\Users\chen.zehong\Desktop\PSC%20%232%20ppt\Final%20PSC%20%232%20PPT\Reclustering%20Segment%202\Descriptive%20statistics%20of%20Reclustering%20of%20segment%202.xlsx" TargetMode="External"/><Relationship Id="rId2" Type="http://schemas.microsoft.com/office/2011/relationships/chartColorStyle" Target="colors99.xml"/><Relationship Id="rId1" Type="http://schemas.microsoft.com/office/2011/relationships/chartStyle" Target="styl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1-44E0-44B1-AEC3-1E4FC4E0940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2-44E0-44B1-AEC3-1E4FC4E09409}"/>
            </c:ext>
          </c:extLst>
        </c:ser>
        <c:dLbls>
          <c:showLegendKey val="0"/>
          <c:showVal val="0"/>
          <c:showCatName val="0"/>
          <c:showSerName val="0"/>
          <c:showPercent val="0"/>
          <c:showBubbleSize val="0"/>
        </c:dLbls>
        <c:gapWidth val="219"/>
        <c:overlap val="-27"/>
        <c:axId val="494425056"/>
        <c:axId val="494425448"/>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3-44E0-44B1-AEC3-1E4FC4E09409}"/>
            </c:ext>
          </c:extLst>
        </c:ser>
        <c:dLbls>
          <c:showLegendKey val="0"/>
          <c:showVal val="0"/>
          <c:showCatName val="0"/>
          <c:showSerName val="0"/>
          <c:showPercent val="0"/>
          <c:showBubbleSize val="0"/>
        </c:dLbls>
        <c:marker val="1"/>
        <c:smooth val="0"/>
        <c:axId val="494425056"/>
        <c:axId val="494425448"/>
      </c:lineChart>
      <c:catAx>
        <c:axId val="49442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425448"/>
        <c:crosses val="autoZero"/>
        <c:auto val="1"/>
        <c:lblAlgn val="ctr"/>
        <c:lblOffset val="100"/>
        <c:noMultiLvlLbl val="0"/>
      </c:catAx>
      <c:valAx>
        <c:axId val="494425448"/>
        <c:scaling>
          <c:orientation val="minMax"/>
        </c:scaling>
        <c:delete val="1"/>
        <c:axPos val="l"/>
        <c:numFmt formatCode="0%" sourceLinked="1"/>
        <c:majorTickMark val="none"/>
        <c:minorTickMark val="none"/>
        <c:tickLblPos val="nextTo"/>
        <c:crossAx val="494425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'Average weekly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trips'!$E$3</c:f>
              <c:numCache>
                <c:formatCode>0%</c:formatCode>
                <c:ptCount val="1"/>
                <c:pt idx="0">
                  <c:v>0.189</c:v>
                </c:pt>
              </c:numCache>
            </c:numRef>
          </c:val>
          <c:extLst>
            <c:ext xmlns:c16="http://schemas.microsoft.com/office/drawing/2014/chart" uri="{C3380CC4-5D6E-409C-BE32-E72D297353CC}">
              <c16:uniqueId val="{00000000-EE38-4AC5-A2D4-FA4519B3B57A}"/>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trips'!$E$4</c:f>
              <c:numCache>
                <c:formatCode>0%</c:formatCode>
                <c:ptCount val="1"/>
                <c:pt idx="0">
                  <c:v>0.31109999999999999</c:v>
                </c:pt>
              </c:numCache>
            </c:numRef>
          </c:val>
          <c:extLst>
            <c:ext xmlns:c16="http://schemas.microsoft.com/office/drawing/2014/chart" uri="{C3380CC4-5D6E-409C-BE32-E72D297353CC}">
              <c16:uniqueId val="{00000001-EE38-4AC5-A2D4-FA4519B3B57A}"/>
            </c:ext>
          </c:extLst>
        </c:ser>
        <c:ser>
          <c:idx val="2"/>
          <c:order val="2"/>
          <c:tx>
            <c:strRef>
              <c:f>'Average weekly trips'!$B$5</c:f>
              <c:strCache>
                <c:ptCount val="1"/>
                <c:pt idx="0">
                  <c:v>50-75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trips'!$E$5</c:f>
              <c:numCache>
                <c:formatCode>0%</c:formatCode>
                <c:ptCount val="1"/>
                <c:pt idx="0">
                  <c:v>0.27979999999999999</c:v>
                </c:pt>
              </c:numCache>
            </c:numRef>
          </c:val>
          <c:extLst>
            <c:ext xmlns:c16="http://schemas.microsoft.com/office/drawing/2014/chart" uri="{C3380CC4-5D6E-409C-BE32-E72D297353CC}">
              <c16:uniqueId val="{00000002-EE38-4AC5-A2D4-FA4519B3B57A}"/>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trips'!$E$6</c:f>
              <c:numCache>
                <c:formatCode>0%</c:formatCode>
                <c:ptCount val="1"/>
                <c:pt idx="0">
                  <c:v>0.16900000000000001</c:v>
                </c:pt>
              </c:numCache>
            </c:numRef>
          </c:val>
          <c:extLst>
            <c:ext xmlns:c16="http://schemas.microsoft.com/office/drawing/2014/chart" uri="{C3380CC4-5D6E-409C-BE32-E72D297353CC}">
              <c16:uniqueId val="{00000003-EE38-4AC5-A2D4-FA4519B3B57A}"/>
            </c:ext>
          </c:extLst>
        </c:ser>
        <c:ser>
          <c:idx val="4"/>
          <c:order val="4"/>
          <c:tx>
            <c:strRef>
              <c:f>'Average weekly trips'!$B$7</c:f>
              <c:strCache>
                <c:ptCount val="1"/>
                <c:pt idx="0">
                  <c:v>100-150 trips</c:v>
                </c:pt>
              </c:strCache>
            </c:strRef>
          </c:tx>
          <c:spPr>
            <a:solidFill>
              <a:schemeClr val="bg1">
                <a:lumMod val="65000"/>
              </a:schemeClr>
            </a:solidFill>
            <a:ln>
              <a:noFill/>
            </a:ln>
            <a:effectLst/>
          </c:spPr>
          <c:invertIfNegative val="0"/>
          <c:dLbls>
            <c:dLbl>
              <c:idx val="0"/>
              <c:layout>
                <c:manualLayout>
                  <c:x val="0"/>
                  <c:y val="3.950080947336075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E38-4AC5-A2D4-FA4519B3B57A}"/>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trips'!$E$7</c:f>
              <c:numCache>
                <c:formatCode>0%</c:formatCode>
                <c:ptCount val="1"/>
                <c:pt idx="0">
                  <c:v>4.8899999999999999E-2</c:v>
                </c:pt>
              </c:numCache>
            </c:numRef>
          </c:val>
          <c:extLst>
            <c:ext xmlns:c16="http://schemas.microsoft.com/office/drawing/2014/chart" uri="{C3380CC4-5D6E-409C-BE32-E72D297353CC}">
              <c16:uniqueId val="{00000005-EE38-4AC5-A2D4-FA4519B3B57A}"/>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trips'!$E$8</c:f>
              <c:numCache>
                <c:formatCode>0%</c:formatCode>
                <c:ptCount val="1"/>
                <c:pt idx="0">
                  <c:v>8.9999999999999998E-4</c:v>
                </c:pt>
              </c:numCache>
            </c:numRef>
          </c:val>
          <c:extLst>
            <c:ext xmlns:c16="http://schemas.microsoft.com/office/drawing/2014/chart" uri="{C3380CC4-5D6E-409C-BE32-E72D297353CC}">
              <c16:uniqueId val="{00000006-EE38-4AC5-A2D4-FA4519B3B57A}"/>
            </c:ext>
          </c:extLst>
        </c:ser>
        <c:dLbls>
          <c:dLblPos val="ctr"/>
          <c:showLegendKey val="0"/>
          <c:showVal val="1"/>
          <c:showCatName val="0"/>
          <c:showSerName val="0"/>
          <c:showPercent val="0"/>
          <c:showBubbleSize val="0"/>
        </c:dLbls>
        <c:gapWidth val="79"/>
        <c:axId val="643925376"/>
        <c:axId val="643925768"/>
      </c:barChart>
      <c:catAx>
        <c:axId val="64392537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3925768"/>
        <c:crosses val="autoZero"/>
        <c:auto val="1"/>
        <c:lblAlgn val="ctr"/>
        <c:lblOffset val="100"/>
        <c:noMultiLvlLbl val="0"/>
      </c:catAx>
      <c:valAx>
        <c:axId val="643925768"/>
        <c:scaling>
          <c:orientation val="minMax"/>
        </c:scaling>
        <c:delete val="1"/>
        <c:axPos val="l"/>
        <c:numFmt formatCode="0%" sourceLinked="1"/>
        <c:majorTickMark val="none"/>
        <c:minorTickMark val="none"/>
        <c:tickLblPos val="nextTo"/>
        <c:crossAx val="643925376"/>
        <c:crosses val="autoZero"/>
        <c:crossBetween val="between"/>
      </c:valAx>
      <c:spPr>
        <a:noFill/>
        <a:ln>
          <a:noFill/>
        </a:ln>
        <a:effectLst/>
      </c:spPr>
    </c:plotArea>
    <c:legend>
      <c:legendPos val="t"/>
      <c:layout>
        <c:manualLayout>
          <c:xMode val="edge"/>
          <c:yMode val="edge"/>
          <c:x val="0.52620610911392973"/>
          <c:y val="0.30313916529914331"/>
          <c:w val="0.4331657961970653"/>
          <c:h val="0.293778056931457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933301684979468E-2"/>
          <c:y val="0.12605530311619673"/>
          <c:w val="0.95768229287185436"/>
          <c:h val="0.81380429282176614"/>
        </c:manualLayout>
      </c:layout>
      <c:barChart>
        <c:barDir val="col"/>
        <c:grouping val="clustered"/>
        <c:varyColors val="0"/>
        <c:ser>
          <c:idx val="0"/>
          <c:order val="0"/>
          <c:tx>
            <c:strRef>
              <c:f>'[Descriptive statistics of Reclustering of segment 2.xlsx]CR'!$B$3</c:f>
              <c:strCache>
                <c:ptCount val="1"/>
                <c:pt idx="0">
                  <c:v>&lt; 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2.xlsx]CR'!$C$2</c:f>
              <c:strCache>
                <c:ptCount val="1"/>
                <c:pt idx="0">
                  <c:v>Cluster 1</c:v>
                </c:pt>
              </c:strCache>
            </c:strRef>
          </c:cat>
          <c:val>
            <c:numRef>
              <c:f>'[Descriptive statistics of Reclustering of segment 2.xlsx]CR'!$C$3</c:f>
              <c:numCache>
                <c:formatCode>0%</c:formatCode>
                <c:ptCount val="1"/>
                <c:pt idx="0">
                  <c:v>0.82599999999999996</c:v>
                </c:pt>
              </c:numCache>
            </c:numRef>
          </c:val>
          <c:extLst>
            <c:ext xmlns:c16="http://schemas.microsoft.com/office/drawing/2014/chart" uri="{C3380CC4-5D6E-409C-BE32-E72D297353CC}">
              <c16:uniqueId val="{00000000-89E7-4AFB-9B00-07A3110AC573}"/>
            </c:ext>
          </c:extLst>
        </c:ser>
        <c:ser>
          <c:idx val="1"/>
          <c:order val="1"/>
          <c:tx>
            <c:strRef>
              <c:f>'[Descriptive statistics of Reclustering of segment 2.xlsx]CR'!$B$4</c:f>
              <c:strCache>
                <c:ptCount val="1"/>
                <c:pt idx="0">
                  <c:v>5-10%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2.xlsx]CR'!$C$2</c:f>
              <c:strCache>
                <c:ptCount val="1"/>
                <c:pt idx="0">
                  <c:v>Cluster 1</c:v>
                </c:pt>
              </c:strCache>
            </c:strRef>
          </c:cat>
          <c:val>
            <c:numRef>
              <c:f>'[Descriptive statistics of Reclustering of segment 2.xlsx]CR'!$C$4</c:f>
              <c:numCache>
                <c:formatCode>0%</c:formatCode>
                <c:ptCount val="1"/>
                <c:pt idx="0">
                  <c:v>6.5799999999999997E-2</c:v>
                </c:pt>
              </c:numCache>
            </c:numRef>
          </c:val>
          <c:extLst>
            <c:ext xmlns:c16="http://schemas.microsoft.com/office/drawing/2014/chart" uri="{C3380CC4-5D6E-409C-BE32-E72D297353CC}">
              <c16:uniqueId val="{00000001-89E7-4AFB-9B00-07A3110AC573}"/>
            </c:ext>
          </c:extLst>
        </c:ser>
        <c:ser>
          <c:idx val="2"/>
          <c:order val="2"/>
          <c:tx>
            <c:strRef>
              <c:f>'[Descriptive statistics of Reclustering of segment 2.xlsx]CR'!$B$5</c:f>
              <c:strCache>
                <c:ptCount val="1"/>
                <c:pt idx="0">
                  <c:v>10-15%</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2.xlsx]CR'!$C$2</c:f>
              <c:strCache>
                <c:ptCount val="1"/>
                <c:pt idx="0">
                  <c:v>Cluster 1</c:v>
                </c:pt>
              </c:strCache>
            </c:strRef>
          </c:cat>
          <c:val>
            <c:numRef>
              <c:f>'[Descriptive statistics of Reclustering of segment 2.xlsx]CR'!$C$5</c:f>
              <c:numCache>
                <c:formatCode>0%</c:formatCode>
                <c:ptCount val="1"/>
                <c:pt idx="0">
                  <c:v>7.0999999999999994E-2</c:v>
                </c:pt>
              </c:numCache>
            </c:numRef>
          </c:val>
          <c:extLst>
            <c:ext xmlns:c16="http://schemas.microsoft.com/office/drawing/2014/chart" uri="{C3380CC4-5D6E-409C-BE32-E72D297353CC}">
              <c16:uniqueId val="{00000002-89E7-4AFB-9B00-07A3110AC573}"/>
            </c:ext>
          </c:extLst>
        </c:ser>
        <c:ser>
          <c:idx val="3"/>
          <c:order val="3"/>
          <c:tx>
            <c:strRef>
              <c:f>'[Descriptive statistics of Reclustering of segment 2.xlsx]CR'!$B$6</c:f>
              <c:strCache>
                <c:ptCount val="1"/>
                <c:pt idx="0">
                  <c:v>&gt; 15%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2.xlsx]CR'!$C$2</c:f>
              <c:strCache>
                <c:ptCount val="1"/>
                <c:pt idx="0">
                  <c:v>Cluster 1</c:v>
                </c:pt>
              </c:strCache>
            </c:strRef>
          </c:cat>
          <c:val>
            <c:numRef>
              <c:f>'[Descriptive statistics of Reclustering of segment 2.xlsx]CR'!$C$6</c:f>
              <c:numCache>
                <c:formatCode>0%</c:formatCode>
                <c:ptCount val="1"/>
                <c:pt idx="0">
                  <c:v>3.5900000000000001E-2</c:v>
                </c:pt>
              </c:numCache>
            </c:numRef>
          </c:val>
          <c:extLst>
            <c:ext xmlns:c16="http://schemas.microsoft.com/office/drawing/2014/chart" uri="{C3380CC4-5D6E-409C-BE32-E72D297353CC}">
              <c16:uniqueId val="{00000003-89E7-4AFB-9B00-07A3110AC573}"/>
            </c:ext>
          </c:extLst>
        </c:ser>
        <c:dLbls>
          <c:dLblPos val="ctr"/>
          <c:showLegendKey val="0"/>
          <c:showVal val="1"/>
          <c:showCatName val="0"/>
          <c:showSerName val="0"/>
          <c:showPercent val="0"/>
          <c:showBubbleSize val="0"/>
        </c:dLbls>
        <c:gapWidth val="79"/>
        <c:axId val="490369728"/>
        <c:axId val="490370120"/>
      </c:barChart>
      <c:catAx>
        <c:axId val="49036972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0120"/>
        <c:crosses val="autoZero"/>
        <c:auto val="1"/>
        <c:lblAlgn val="ctr"/>
        <c:lblOffset val="100"/>
        <c:noMultiLvlLbl val="0"/>
      </c:catAx>
      <c:valAx>
        <c:axId val="490370120"/>
        <c:scaling>
          <c:orientation val="minMax"/>
        </c:scaling>
        <c:delete val="1"/>
        <c:axPos val="l"/>
        <c:numFmt formatCode="0%" sourceLinked="1"/>
        <c:majorTickMark val="none"/>
        <c:minorTickMark val="none"/>
        <c:tickLblPos val="nextTo"/>
        <c:crossAx val="490369728"/>
        <c:crosses val="autoZero"/>
        <c:crossBetween val="between"/>
      </c:valAx>
      <c:spPr>
        <a:noFill/>
        <a:ln>
          <a:noFill/>
        </a:ln>
        <a:effectLst/>
      </c:spPr>
    </c:plotArea>
    <c:legend>
      <c:legendPos val="t"/>
      <c:layout>
        <c:manualLayout>
          <c:xMode val="edge"/>
          <c:yMode val="edge"/>
          <c:x val="0.33213238148821778"/>
          <c:y val="0.18691293313215709"/>
          <c:w val="0.56981309433706351"/>
          <c:h val="0.1335781534811920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709633649932156E-2"/>
          <c:y val="0.14923250938615695"/>
          <c:w val="0.92929798032433575"/>
          <c:h val="0.7854079975862428"/>
        </c:manualLayout>
      </c:layout>
      <c:barChart>
        <c:barDir val="col"/>
        <c:grouping val="clustered"/>
        <c:varyColors val="0"/>
        <c:ser>
          <c:idx val="0"/>
          <c:order val="0"/>
          <c:tx>
            <c:strRef>
              <c:f>'[Descriptive statistics of Reclustering of segment 2.xlsx]Average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trips'!$C$3</c:f>
              <c:numCache>
                <c:formatCode>0%</c:formatCode>
                <c:ptCount val="1"/>
                <c:pt idx="0">
                  <c:v>1</c:v>
                </c:pt>
              </c:numCache>
            </c:numRef>
          </c:val>
          <c:extLst>
            <c:ext xmlns:c16="http://schemas.microsoft.com/office/drawing/2014/chart" uri="{C3380CC4-5D6E-409C-BE32-E72D297353CC}">
              <c16:uniqueId val="{00000000-6D67-40E9-B997-0B43106DB209}"/>
            </c:ext>
          </c:extLst>
        </c:ser>
        <c:ser>
          <c:idx val="1"/>
          <c:order val="1"/>
          <c:tx>
            <c:strRef>
              <c:f>'[Descriptive statistics of Reclustering of segment 2.xlsx]Average weekly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trips'!$C$4</c:f>
              <c:numCache>
                <c:formatCode>0%</c:formatCode>
                <c:ptCount val="1"/>
                <c:pt idx="0">
                  <c:v>0</c:v>
                </c:pt>
              </c:numCache>
            </c:numRef>
          </c:val>
          <c:extLst>
            <c:ext xmlns:c16="http://schemas.microsoft.com/office/drawing/2014/chart" uri="{C3380CC4-5D6E-409C-BE32-E72D297353CC}">
              <c16:uniqueId val="{00000001-6D67-40E9-B997-0B43106DB209}"/>
            </c:ext>
          </c:extLst>
        </c:ser>
        <c:ser>
          <c:idx val="2"/>
          <c:order val="2"/>
          <c:tx>
            <c:strRef>
              <c:f>'[Descriptive statistics of Reclustering of segment 2.xlsx]Average weekly trips'!$B$5</c:f>
              <c:strCache>
                <c:ptCount val="1"/>
                <c:pt idx="0">
                  <c:v>50-75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trips'!$C$5</c:f>
              <c:numCache>
                <c:formatCode>0%</c:formatCode>
                <c:ptCount val="1"/>
                <c:pt idx="0">
                  <c:v>0</c:v>
                </c:pt>
              </c:numCache>
            </c:numRef>
          </c:val>
          <c:extLst>
            <c:ext xmlns:c16="http://schemas.microsoft.com/office/drawing/2014/chart" uri="{C3380CC4-5D6E-409C-BE32-E72D297353CC}">
              <c16:uniqueId val="{00000002-6D67-40E9-B997-0B43106DB209}"/>
            </c:ext>
          </c:extLst>
        </c:ser>
        <c:ser>
          <c:idx val="3"/>
          <c:order val="3"/>
          <c:tx>
            <c:strRef>
              <c:f>'[Descriptive statistics of Reclustering of segment 2.xlsx]Average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trips'!$C$6</c:f>
              <c:numCache>
                <c:formatCode>0%</c:formatCode>
                <c:ptCount val="1"/>
                <c:pt idx="0">
                  <c:v>0</c:v>
                </c:pt>
              </c:numCache>
            </c:numRef>
          </c:val>
          <c:extLst>
            <c:ext xmlns:c16="http://schemas.microsoft.com/office/drawing/2014/chart" uri="{C3380CC4-5D6E-409C-BE32-E72D297353CC}">
              <c16:uniqueId val="{00000003-6D67-40E9-B997-0B43106DB209}"/>
            </c:ext>
          </c:extLst>
        </c:ser>
        <c:ser>
          <c:idx val="4"/>
          <c:order val="4"/>
          <c:tx>
            <c:strRef>
              <c:f>'[Descriptive statistics of Reclustering of segment 2.xlsx]Average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trips'!$C$7</c:f>
              <c:numCache>
                <c:formatCode>0%</c:formatCode>
                <c:ptCount val="1"/>
                <c:pt idx="0">
                  <c:v>0</c:v>
                </c:pt>
              </c:numCache>
            </c:numRef>
          </c:val>
          <c:extLst>
            <c:ext xmlns:c16="http://schemas.microsoft.com/office/drawing/2014/chart" uri="{C3380CC4-5D6E-409C-BE32-E72D297353CC}">
              <c16:uniqueId val="{00000004-6D67-40E9-B997-0B43106DB209}"/>
            </c:ext>
          </c:extLst>
        </c:ser>
        <c:ser>
          <c:idx val="5"/>
          <c:order val="5"/>
          <c:tx>
            <c:strRef>
              <c:f>'[Descriptive statistics of Reclustering of segment 2.xlsx]Average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trips'!$C$2</c:f>
              <c:strCache>
                <c:ptCount val="1"/>
                <c:pt idx="0">
                  <c:v>Cluster 1</c:v>
                </c:pt>
              </c:strCache>
            </c:strRef>
          </c:cat>
          <c:val>
            <c:numRef>
              <c:f>'[Descriptive statistics of Reclustering of segment 2.xlsx]Average weekly trips'!$C$8</c:f>
              <c:numCache>
                <c:formatCode>0%</c:formatCode>
                <c:ptCount val="1"/>
                <c:pt idx="0">
                  <c:v>0</c:v>
                </c:pt>
              </c:numCache>
            </c:numRef>
          </c:val>
          <c:extLst>
            <c:ext xmlns:c16="http://schemas.microsoft.com/office/drawing/2014/chart" uri="{C3380CC4-5D6E-409C-BE32-E72D297353CC}">
              <c16:uniqueId val="{00000005-6D67-40E9-B997-0B43106DB209}"/>
            </c:ext>
          </c:extLst>
        </c:ser>
        <c:dLbls>
          <c:dLblPos val="ctr"/>
          <c:showLegendKey val="0"/>
          <c:showVal val="1"/>
          <c:showCatName val="0"/>
          <c:showSerName val="0"/>
          <c:showPercent val="0"/>
          <c:showBubbleSize val="0"/>
        </c:dLbls>
        <c:gapWidth val="79"/>
        <c:axId val="490370904"/>
        <c:axId val="490371296"/>
      </c:barChart>
      <c:catAx>
        <c:axId val="4903709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1296"/>
        <c:crosses val="autoZero"/>
        <c:auto val="1"/>
        <c:lblAlgn val="ctr"/>
        <c:lblOffset val="100"/>
        <c:noMultiLvlLbl val="0"/>
      </c:catAx>
      <c:valAx>
        <c:axId val="490371296"/>
        <c:scaling>
          <c:orientation val="minMax"/>
        </c:scaling>
        <c:delete val="1"/>
        <c:axPos val="l"/>
        <c:numFmt formatCode="0%" sourceLinked="1"/>
        <c:majorTickMark val="none"/>
        <c:minorTickMark val="none"/>
        <c:tickLblPos val="nextTo"/>
        <c:crossAx val="490370904"/>
        <c:crosses val="autoZero"/>
        <c:crossBetween val="between"/>
      </c:valAx>
      <c:spPr>
        <a:noFill/>
        <a:ln>
          <a:solidFill>
            <a:schemeClr val="bg1">
              <a:alpha val="0"/>
            </a:schemeClr>
          </a:solidFill>
        </a:ln>
        <a:effectLst/>
      </c:spPr>
    </c:plotArea>
    <c:legend>
      <c:legendPos val="t"/>
      <c:layout>
        <c:manualLayout>
          <c:xMode val="edge"/>
          <c:yMode val="edge"/>
          <c:x val="0.4738212906798987"/>
          <c:y val="0.41164450062689595"/>
          <c:w val="0.46730135034087239"/>
          <c:h val="0.301718917819904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223109831225981E-2"/>
          <c:y val="0.12574234006753601"/>
          <c:w val="0.93749075352511357"/>
          <c:h val="0.84924366229993054"/>
        </c:manualLayout>
      </c:layout>
      <c:barChart>
        <c:barDir val="col"/>
        <c:grouping val="clustered"/>
        <c:varyColors val="0"/>
        <c:ser>
          <c:idx val="0"/>
          <c:order val="0"/>
          <c:tx>
            <c:strRef>
              <c:f>'[Descriptive statistics of Reclustering of segment 2.xlsx]Lifetime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trips'!$C$3</c:f>
              <c:numCache>
                <c:formatCode>0%</c:formatCode>
                <c:ptCount val="1"/>
                <c:pt idx="0">
                  <c:v>0.22750000000000001</c:v>
                </c:pt>
              </c:numCache>
            </c:numRef>
          </c:val>
          <c:extLst>
            <c:ext xmlns:c16="http://schemas.microsoft.com/office/drawing/2014/chart" uri="{C3380CC4-5D6E-409C-BE32-E72D297353CC}">
              <c16:uniqueId val="{00000000-30F1-4E1D-B7A4-D173F681A60F}"/>
            </c:ext>
          </c:extLst>
        </c:ser>
        <c:ser>
          <c:idx val="1"/>
          <c:order val="1"/>
          <c:tx>
            <c:strRef>
              <c:f>'[Descriptive statistics of Reclustering of segment 2.xlsx]Lifetime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trips'!$C$4</c:f>
              <c:numCache>
                <c:formatCode>0%</c:formatCode>
                <c:ptCount val="1"/>
                <c:pt idx="0">
                  <c:v>1.7899999999999999E-2</c:v>
                </c:pt>
              </c:numCache>
            </c:numRef>
          </c:val>
          <c:extLst>
            <c:ext xmlns:c16="http://schemas.microsoft.com/office/drawing/2014/chart" uri="{C3380CC4-5D6E-409C-BE32-E72D297353CC}">
              <c16:uniqueId val="{00000001-30F1-4E1D-B7A4-D173F681A60F}"/>
            </c:ext>
          </c:extLst>
        </c:ser>
        <c:ser>
          <c:idx val="2"/>
          <c:order val="2"/>
          <c:tx>
            <c:strRef>
              <c:f>'[Descriptive statistics of Reclustering of segment 2.xlsx]Lifetime trips'!$B$5</c:f>
              <c:strCache>
                <c:ptCount val="1"/>
                <c:pt idx="0">
                  <c:v>50-100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trips'!$C$5</c:f>
              <c:numCache>
                <c:formatCode>0%</c:formatCode>
                <c:ptCount val="1"/>
                <c:pt idx="0">
                  <c:v>1.7899999999999999E-2</c:v>
                </c:pt>
              </c:numCache>
            </c:numRef>
          </c:val>
          <c:extLst>
            <c:ext xmlns:c16="http://schemas.microsoft.com/office/drawing/2014/chart" uri="{C3380CC4-5D6E-409C-BE32-E72D297353CC}">
              <c16:uniqueId val="{00000002-30F1-4E1D-B7A4-D173F681A60F}"/>
            </c:ext>
          </c:extLst>
        </c:ser>
        <c:ser>
          <c:idx val="3"/>
          <c:order val="3"/>
          <c:tx>
            <c:strRef>
              <c:f>'[Descriptive statistics of Reclustering of segment 2.xlsx]Lifetime trips'!$B$6</c:f>
              <c:strCache>
                <c:ptCount val="1"/>
                <c:pt idx="0">
                  <c:v>100-300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trips'!$C$6</c:f>
              <c:numCache>
                <c:formatCode>0%</c:formatCode>
                <c:ptCount val="1"/>
                <c:pt idx="0">
                  <c:v>0.1197</c:v>
                </c:pt>
              </c:numCache>
            </c:numRef>
          </c:val>
          <c:extLst>
            <c:ext xmlns:c16="http://schemas.microsoft.com/office/drawing/2014/chart" uri="{C3380CC4-5D6E-409C-BE32-E72D297353CC}">
              <c16:uniqueId val="{00000003-30F1-4E1D-B7A4-D173F681A60F}"/>
            </c:ext>
          </c:extLst>
        </c:ser>
        <c:ser>
          <c:idx val="4"/>
          <c:order val="4"/>
          <c:tx>
            <c:strRef>
              <c:f>'[Descriptive statistics of Reclustering of segment 2.xlsx]Lifetime trips'!$B$7</c:f>
              <c:strCache>
                <c:ptCount val="1"/>
                <c:pt idx="0">
                  <c:v>300-500 trips</c:v>
                </c:pt>
              </c:strCache>
            </c:strRef>
          </c:tx>
          <c:spPr>
            <a:solidFill>
              <a:srgbClr val="00B050"/>
            </a:solidFill>
            <a:ln>
              <a:noFill/>
            </a:ln>
            <a:effectLst/>
          </c:spPr>
          <c:invertIfNegative val="0"/>
          <c:dLbls>
            <c:dLbl>
              <c:idx val="0"/>
              <c:layout>
                <c:manualLayout>
                  <c:x val="6.4347765726505274E-3"/>
                  <c:y val="4.115591531806921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0F1-4E1D-B7A4-D173F681A60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trips'!$C$7</c:f>
              <c:numCache>
                <c:formatCode>0%</c:formatCode>
                <c:ptCount val="1"/>
                <c:pt idx="0">
                  <c:v>5.3800000000000001E-2</c:v>
                </c:pt>
              </c:numCache>
            </c:numRef>
          </c:val>
          <c:extLst>
            <c:ext xmlns:c16="http://schemas.microsoft.com/office/drawing/2014/chart" uri="{C3380CC4-5D6E-409C-BE32-E72D297353CC}">
              <c16:uniqueId val="{00000004-30F1-4E1D-B7A4-D173F681A60F}"/>
            </c:ext>
          </c:extLst>
        </c:ser>
        <c:ser>
          <c:idx val="5"/>
          <c:order val="5"/>
          <c:tx>
            <c:strRef>
              <c:f>'[Descriptive statistics of Reclustering of segment 2.xlsx]Lifetime trips'!$B$8</c:f>
              <c:strCache>
                <c:ptCount val="1"/>
                <c:pt idx="0">
                  <c:v>500-1000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trips'!$C$8</c:f>
              <c:numCache>
                <c:formatCode>0%</c:formatCode>
                <c:ptCount val="1"/>
                <c:pt idx="0">
                  <c:v>0.16700000000000001</c:v>
                </c:pt>
              </c:numCache>
            </c:numRef>
          </c:val>
          <c:extLst>
            <c:ext xmlns:c16="http://schemas.microsoft.com/office/drawing/2014/chart" uri="{C3380CC4-5D6E-409C-BE32-E72D297353CC}">
              <c16:uniqueId val="{00000005-30F1-4E1D-B7A4-D173F681A60F}"/>
            </c:ext>
          </c:extLst>
        </c:ser>
        <c:ser>
          <c:idx val="6"/>
          <c:order val="6"/>
          <c:tx>
            <c:strRef>
              <c:f>'[Descriptive statistics of Reclustering of segment 2.xlsx]Lifetime trips'!$B$9</c:f>
              <c:strCache>
                <c:ptCount val="1"/>
                <c:pt idx="0">
                  <c:v>&gt; 1000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trips'!$C$2</c:f>
              <c:strCache>
                <c:ptCount val="1"/>
                <c:pt idx="0">
                  <c:v>Cluster 1</c:v>
                </c:pt>
              </c:strCache>
            </c:strRef>
          </c:cat>
          <c:val>
            <c:numRef>
              <c:f>'[Descriptive statistics of Reclustering of segment 2.xlsx]Lifetime trips'!$C$9</c:f>
              <c:numCache>
                <c:formatCode>0%</c:formatCode>
                <c:ptCount val="1"/>
                <c:pt idx="0">
                  <c:v>0.39500000000000002</c:v>
                </c:pt>
              </c:numCache>
            </c:numRef>
          </c:val>
          <c:extLst>
            <c:ext xmlns:c16="http://schemas.microsoft.com/office/drawing/2014/chart" uri="{C3380CC4-5D6E-409C-BE32-E72D297353CC}">
              <c16:uniqueId val="{00000006-30F1-4E1D-B7A4-D173F681A60F}"/>
            </c:ext>
          </c:extLst>
        </c:ser>
        <c:dLbls>
          <c:dLblPos val="ctr"/>
          <c:showLegendKey val="0"/>
          <c:showVal val="1"/>
          <c:showCatName val="0"/>
          <c:showSerName val="0"/>
          <c:showPercent val="0"/>
          <c:showBubbleSize val="0"/>
        </c:dLbls>
        <c:gapWidth val="79"/>
        <c:axId val="490372080"/>
        <c:axId val="490372472"/>
      </c:barChart>
      <c:catAx>
        <c:axId val="49037208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2472"/>
        <c:crosses val="autoZero"/>
        <c:auto val="1"/>
        <c:lblAlgn val="ctr"/>
        <c:lblOffset val="100"/>
        <c:noMultiLvlLbl val="0"/>
      </c:catAx>
      <c:valAx>
        <c:axId val="490372472"/>
        <c:scaling>
          <c:orientation val="minMax"/>
        </c:scaling>
        <c:delete val="1"/>
        <c:axPos val="l"/>
        <c:numFmt formatCode="0%" sourceLinked="1"/>
        <c:majorTickMark val="none"/>
        <c:minorTickMark val="none"/>
        <c:tickLblPos val="nextTo"/>
        <c:crossAx val="490372080"/>
        <c:crosses val="autoZero"/>
        <c:crossBetween val="between"/>
      </c:valAx>
      <c:spPr>
        <a:noFill/>
        <a:ln>
          <a:noFill/>
        </a:ln>
        <a:effectLst/>
      </c:spPr>
    </c:plotArea>
    <c:legend>
      <c:legendPos val="t"/>
      <c:layout>
        <c:manualLayout>
          <c:xMode val="edge"/>
          <c:yMode val="edge"/>
          <c:x val="3.9484194390040181E-2"/>
          <c:y val="0.19602176990679962"/>
          <c:w val="0.57998819953178138"/>
          <c:h val="0.351208243547187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032225793153669E-2"/>
          <c:y val="0.10378677134196872"/>
          <c:w val="0.96090332262053901"/>
          <c:h val="0.83470251167096388"/>
        </c:manualLayout>
      </c:layout>
      <c:barChart>
        <c:barDir val="col"/>
        <c:grouping val="clustered"/>
        <c:varyColors val="0"/>
        <c:ser>
          <c:idx val="0"/>
          <c:order val="0"/>
          <c:tx>
            <c:strRef>
              <c:f>'[Descriptive statistics of Reclustering of segment 2.xlsx]Age'!$B$4</c:f>
              <c:strCache>
                <c:ptCount val="1"/>
                <c:pt idx="0">
                  <c:v>20-25</c:v>
                </c:pt>
              </c:strCache>
            </c:strRef>
          </c:tx>
          <c:spPr>
            <a:solidFill>
              <a:srgbClr val="00B050"/>
            </a:solidFill>
            <a:ln>
              <a:noFill/>
            </a:ln>
            <a:effectLst/>
          </c:spPr>
          <c:invertIfNegative val="0"/>
          <c:dLbls>
            <c:dLbl>
              <c:idx val="0"/>
              <c:layout>
                <c:manualLayout>
                  <c:x val="-2.5641627409436246E-17"/>
                  <c:y val="5.899620179100924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5C8-4CE2-883A-6D9DF9E94DC8}"/>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2.xlsx]Age'!$D$4</c:f>
              <c:numCache>
                <c:formatCode>0%</c:formatCode>
                <c:ptCount val="1"/>
                <c:pt idx="0">
                  <c:v>5.6127700000000003E-2</c:v>
                </c:pt>
              </c:numCache>
            </c:numRef>
          </c:val>
          <c:extLst>
            <c:ext xmlns:c16="http://schemas.microsoft.com/office/drawing/2014/chart" uri="{C3380CC4-5D6E-409C-BE32-E72D297353CC}">
              <c16:uniqueId val="{00000000-95C8-4CE2-883A-6D9DF9E94DC8}"/>
            </c:ext>
          </c:extLst>
        </c:ser>
        <c:ser>
          <c:idx val="1"/>
          <c:order val="1"/>
          <c:tx>
            <c:strRef>
              <c:f>'[Descriptive statistics of Reclustering of segment 2.xlsx]Age'!$B$5</c:f>
              <c:strCache>
                <c:ptCount val="1"/>
                <c:pt idx="0">
                  <c:v>25-30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2.xlsx]Age'!$D$5</c:f>
              <c:numCache>
                <c:formatCode>0%</c:formatCode>
                <c:ptCount val="1"/>
                <c:pt idx="0">
                  <c:v>0.19618949999999999</c:v>
                </c:pt>
              </c:numCache>
            </c:numRef>
          </c:val>
          <c:extLst>
            <c:ext xmlns:c16="http://schemas.microsoft.com/office/drawing/2014/chart" uri="{C3380CC4-5D6E-409C-BE32-E72D297353CC}">
              <c16:uniqueId val="{00000001-95C8-4CE2-883A-6D9DF9E94DC8}"/>
            </c:ext>
          </c:extLst>
        </c:ser>
        <c:ser>
          <c:idx val="2"/>
          <c:order val="2"/>
          <c:tx>
            <c:strRef>
              <c:f>'[Descriptive statistics of Reclustering of segment 2.xlsx]Age'!$B$6</c:f>
              <c:strCache>
                <c:ptCount val="1"/>
                <c:pt idx="0">
                  <c:v>30-35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2.xlsx]Age'!$D$6</c:f>
              <c:numCache>
                <c:formatCode>0%</c:formatCode>
                <c:ptCount val="1"/>
                <c:pt idx="0">
                  <c:v>0.19824919999999999</c:v>
                </c:pt>
              </c:numCache>
            </c:numRef>
          </c:val>
          <c:extLst>
            <c:ext xmlns:c16="http://schemas.microsoft.com/office/drawing/2014/chart" uri="{C3380CC4-5D6E-409C-BE32-E72D297353CC}">
              <c16:uniqueId val="{00000002-95C8-4CE2-883A-6D9DF9E94DC8}"/>
            </c:ext>
          </c:extLst>
        </c:ser>
        <c:ser>
          <c:idx val="3"/>
          <c:order val="3"/>
          <c:tx>
            <c:strRef>
              <c:f>'[Descriptive statistics of Reclustering of segment 2.xlsx]Age'!$B$7</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2.xlsx]Age'!$D$7</c:f>
              <c:numCache>
                <c:formatCode>0%</c:formatCode>
                <c:ptCount val="1"/>
                <c:pt idx="0">
                  <c:v>0.1596292</c:v>
                </c:pt>
              </c:numCache>
            </c:numRef>
          </c:val>
          <c:extLst>
            <c:ext xmlns:c16="http://schemas.microsoft.com/office/drawing/2014/chart" uri="{C3380CC4-5D6E-409C-BE32-E72D297353CC}">
              <c16:uniqueId val="{00000003-95C8-4CE2-883A-6D9DF9E94DC8}"/>
            </c:ext>
          </c:extLst>
        </c:ser>
        <c:ser>
          <c:idx val="4"/>
          <c:order val="4"/>
          <c:tx>
            <c:strRef>
              <c:f>'[Descriptive statistics of Reclustering of segment 2.xlsx]Age'!$B$8</c:f>
              <c:strCache>
                <c:ptCount val="1"/>
                <c:pt idx="0">
                  <c:v>40-45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2.xlsx]Age'!$D$8</c:f>
              <c:numCache>
                <c:formatCode>0%</c:formatCode>
                <c:ptCount val="1"/>
                <c:pt idx="0">
                  <c:v>0.12770339999999999</c:v>
                </c:pt>
              </c:numCache>
            </c:numRef>
          </c:val>
          <c:extLst>
            <c:ext xmlns:c16="http://schemas.microsoft.com/office/drawing/2014/chart" uri="{C3380CC4-5D6E-409C-BE32-E72D297353CC}">
              <c16:uniqueId val="{00000004-95C8-4CE2-883A-6D9DF9E94DC8}"/>
            </c:ext>
          </c:extLst>
        </c:ser>
        <c:ser>
          <c:idx val="5"/>
          <c:order val="5"/>
          <c:tx>
            <c:strRef>
              <c:f>'[Descriptive statistics of Reclustering of segment 2.xlsx]Age'!$B$9</c:f>
              <c:strCache>
                <c:ptCount val="1"/>
                <c:pt idx="0">
                  <c:v>45-50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2.xlsx]Age'!$D$3</c:f>
              <c:strCache>
                <c:ptCount val="1"/>
                <c:pt idx="0">
                  <c:v>Cluster 2</c:v>
                </c:pt>
              </c:strCache>
            </c:strRef>
          </c:cat>
          <c:val>
            <c:numRef>
              <c:f>'[Descriptive statistics of Reclustering of segment 2.xlsx]Age'!$D$9</c:f>
              <c:numCache>
                <c:formatCode>0%</c:formatCode>
                <c:ptCount val="1"/>
                <c:pt idx="0">
                  <c:v>0.26004119999999997</c:v>
                </c:pt>
              </c:numCache>
            </c:numRef>
          </c:val>
          <c:extLst>
            <c:ext xmlns:c16="http://schemas.microsoft.com/office/drawing/2014/chart" uri="{C3380CC4-5D6E-409C-BE32-E72D297353CC}">
              <c16:uniqueId val="{00000005-95C8-4CE2-883A-6D9DF9E94DC8}"/>
            </c:ext>
          </c:extLst>
        </c:ser>
        <c:dLbls>
          <c:dLblPos val="ctr"/>
          <c:showLegendKey val="0"/>
          <c:showVal val="1"/>
          <c:showCatName val="0"/>
          <c:showSerName val="0"/>
          <c:showPercent val="0"/>
          <c:showBubbleSize val="0"/>
        </c:dLbls>
        <c:gapWidth val="79"/>
        <c:axId val="490373256"/>
        <c:axId val="490373648"/>
      </c:barChart>
      <c:catAx>
        <c:axId val="49037325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3648"/>
        <c:crosses val="autoZero"/>
        <c:auto val="1"/>
        <c:lblAlgn val="ctr"/>
        <c:lblOffset val="100"/>
        <c:noMultiLvlLbl val="0"/>
      </c:catAx>
      <c:valAx>
        <c:axId val="490373648"/>
        <c:scaling>
          <c:orientation val="minMax"/>
        </c:scaling>
        <c:delete val="1"/>
        <c:axPos val="l"/>
        <c:numFmt formatCode="0%" sourceLinked="1"/>
        <c:majorTickMark val="none"/>
        <c:minorTickMark val="none"/>
        <c:tickLblPos val="nextTo"/>
        <c:crossAx val="490373256"/>
        <c:crosses val="autoZero"/>
        <c:crossBetween val="between"/>
      </c:valAx>
      <c:spPr>
        <a:noFill/>
        <a:ln>
          <a:noFill/>
        </a:ln>
        <a:effectLst/>
      </c:spPr>
    </c:plotArea>
    <c:legend>
      <c:legendPos val="t"/>
      <c:layout>
        <c:manualLayout>
          <c:xMode val="edge"/>
          <c:yMode val="edge"/>
          <c:x val="9.9500208255737604E-2"/>
          <c:y val="7.8463992692254847E-2"/>
          <c:w val="0.28909354460075798"/>
          <c:h val="0.2582246985588314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2.xlsx]Tenure'!$B$4</c:f>
              <c:strCache>
                <c:ptCount val="1"/>
                <c:pt idx="0">
                  <c:v>&lt; 3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2.xlsx]Tenure'!$D$4</c:f>
              <c:numCache>
                <c:formatCode>0%</c:formatCode>
                <c:ptCount val="1"/>
                <c:pt idx="0">
                  <c:v>0</c:v>
                </c:pt>
              </c:numCache>
            </c:numRef>
          </c:val>
          <c:extLst>
            <c:ext xmlns:c16="http://schemas.microsoft.com/office/drawing/2014/chart" uri="{C3380CC4-5D6E-409C-BE32-E72D297353CC}">
              <c16:uniqueId val="{00000000-4B0A-48F5-8A06-B40E7EF45D65}"/>
            </c:ext>
          </c:extLst>
        </c:ser>
        <c:ser>
          <c:idx val="1"/>
          <c:order val="1"/>
          <c:tx>
            <c:strRef>
              <c:f>'[Descriptive statistics of Reclustering of segment 2.xlsx]Tenure'!$B$5</c:f>
              <c:strCache>
                <c:ptCount val="1"/>
                <c:pt idx="0">
                  <c:v>3-6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2.xlsx]Tenure'!$D$5</c:f>
              <c:numCache>
                <c:formatCode>0%</c:formatCode>
                <c:ptCount val="1"/>
                <c:pt idx="0">
                  <c:v>0</c:v>
                </c:pt>
              </c:numCache>
            </c:numRef>
          </c:val>
          <c:extLst>
            <c:ext xmlns:c16="http://schemas.microsoft.com/office/drawing/2014/chart" uri="{C3380CC4-5D6E-409C-BE32-E72D297353CC}">
              <c16:uniqueId val="{00000001-4B0A-48F5-8A06-B40E7EF45D65}"/>
            </c:ext>
          </c:extLst>
        </c:ser>
        <c:ser>
          <c:idx val="2"/>
          <c:order val="2"/>
          <c:tx>
            <c:strRef>
              <c:f>'[Descriptive statistics of Reclustering of segment 2.xlsx]Tenure'!$B$6</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2.xlsx]Tenure'!$D$6</c:f>
              <c:numCache>
                <c:formatCode>0%</c:formatCode>
                <c:ptCount val="1"/>
                <c:pt idx="0">
                  <c:v>0</c:v>
                </c:pt>
              </c:numCache>
            </c:numRef>
          </c:val>
          <c:extLst>
            <c:ext xmlns:c16="http://schemas.microsoft.com/office/drawing/2014/chart" uri="{C3380CC4-5D6E-409C-BE32-E72D297353CC}">
              <c16:uniqueId val="{00000002-4B0A-48F5-8A06-B40E7EF45D65}"/>
            </c:ext>
          </c:extLst>
        </c:ser>
        <c:ser>
          <c:idx val="3"/>
          <c:order val="3"/>
          <c:tx>
            <c:strRef>
              <c:f>'[Descriptive statistics of Reclustering of segment 2.xlsx]Tenure'!$B$7</c:f>
              <c:strCache>
                <c:ptCount val="1"/>
                <c:pt idx="0">
                  <c:v>9-12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2.xlsx]Tenure'!$D$7</c:f>
              <c:numCache>
                <c:formatCode>0%</c:formatCode>
                <c:ptCount val="1"/>
                <c:pt idx="0">
                  <c:v>0.55400000000000005</c:v>
                </c:pt>
              </c:numCache>
            </c:numRef>
          </c:val>
          <c:extLst>
            <c:ext xmlns:c16="http://schemas.microsoft.com/office/drawing/2014/chart" uri="{C3380CC4-5D6E-409C-BE32-E72D297353CC}">
              <c16:uniqueId val="{00000003-4B0A-48F5-8A06-B40E7EF45D65}"/>
            </c:ext>
          </c:extLst>
        </c:ser>
        <c:ser>
          <c:idx val="4"/>
          <c:order val="4"/>
          <c:tx>
            <c:strRef>
              <c:f>'[Descriptive statistics of Reclustering of segment 2.xlsx]Tenure'!$B$8</c:f>
              <c:strCache>
                <c:ptCount val="1"/>
                <c:pt idx="0">
                  <c:v>1-1.5 years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2.xlsx]Tenure'!$D$8</c:f>
              <c:numCache>
                <c:formatCode>0%</c:formatCode>
                <c:ptCount val="1"/>
                <c:pt idx="0">
                  <c:v>0.40010000000000001</c:v>
                </c:pt>
              </c:numCache>
            </c:numRef>
          </c:val>
          <c:extLst>
            <c:ext xmlns:c16="http://schemas.microsoft.com/office/drawing/2014/chart" uri="{C3380CC4-5D6E-409C-BE32-E72D297353CC}">
              <c16:uniqueId val="{00000004-4B0A-48F5-8A06-B40E7EF45D65}"/>
            </c:ext>
          </c:extLst>
        </c:ser>
        <c:ser>
          <c:idx val="5"/>
          <c:order val="5"/>
          <c:tx>
            <c:strRef>
              <c:f>'[Descriptive statistics of Reclustering of segment 2.xlsx]Tenure'!$B$9</c:f>
              <c:strCache>
                <c:ptCount val="1"/>
                <c:pt idx="0">
                  <c:v>&gt; 1.5 years</c:v>
                </c:pt>
              </c:strCache>
            </c:strRef>
          </c:tx>
          <c:spPr>
            <a:solidFill>
              <a:schemeClr val="bg2">
                <a:lumMod val="75000"/>
              </a:schemeClr>
            </a:solidFill>
            <a:ln>
              <a:noFill/>
            </a:ln>
            <a:effectLst/>
          </c:spPr>
          <c:invertIfNegative val="0"/>
          <c:dLbls>
            <c:dLbl>
              <c:idx val="0"/>
              <c:layout>
                <c:manualLayout>
                  <c:x val="-2.311074651532876E-3"/>
                  <c:y val="2.03387928867206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B0A-48F5-8A06-B40E7EF45D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2.xlsx]Tenure'!$D$3</c:f>
              <c:strCache>
                <c:ptCount val="1"/>
                <c:pt idx="0">
                  <c:v>Cluster 2</c:v>
                </c:pt>
              </c:strCache>
            </c:strRef>
          </c:cat>
          <c:val>
            <c:numRef>
              <c:f>'[Descriptive statistics of Reclustering of segment 2.xlsx]Tenure'!$D$9</c:f>
              <c:numCache>
                <c:formatCode>0%</c:formatCode>
                <c:ptCount val="1"/>
                <c:pt idx="0">
                  <c:v>4.58E-2</c:v>
                </c:pt>
              </c:numCache>
            </c:numRef>
          </c:val>
          <c:extLst>
            <c:ext xmlns:c16="http://schemas.microsoft.com/office/drawing/2014/chart" uri="{C3380CC4-5D6E-409C-BE32-E72D297353CC}">
              <c16:uniqueId val="{00000005-4B0A-48F5-8A06-B40E7EF45D65}"/>
            </c:ext>
          </c:extLst>
        </c:ser>
        <c:dLbls>
          <c:dLblPos val="ctr"/>
          <c:showLegendKey val="0"/>
          <c:showVal val="1"/>
          <c:showCatName val="0"/>
          <c:showSerName val="0"/>
          <c:showPercent val="0"/>
          <c:showBubbleSize val="0"/>
        </c:dLbls>
        <c:gapWidth val="79"/>
        <c:axId val="490374432"/>
        <c:axId val="490374824"/>
      </c:barChart>
      <c:catAx>
        <c:axId val="49037443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4824"/>
        <c:crosses val="autoZero"/>
        <c:auto val="1"/>
        <c:lblAlgn val="ctr"/>
        <c:lblOffset val="100"/>
        <c:noMultiLvlLbl val="0"/>
      </c:catAx>
      <c:valAx>
        <c:axId val="490374824"/>
        <c:scaling>
          <c:orientation val="minMax"/>
        </c:scaling>
        <c:delete val="1"/>
        <c:axPos val="l"/>
        <c:numFmt formatCode="0%" sourceLinked="1"/>
        <c:majorTickMark val="none"/>
        <c:minorTickMark val="none"/>
        <c:tickLblPos val="nextTo"/>
        <c:crossAx val="490374432"/>
        <c:crosses val="autoZero"/>
        <c:crossBetween val="between"/>
      </c:valAx>
      <c:spPr>
        <a:noFill/>
        <a:ln>
          <a:noFill/>
        </a:ln>
        <a:effectLst/>
      </c:spPr>
    </c:plotArea>
    <c:legend>
      <c:legendPos val="t"/>
      <c:layout>
        <c:manualLayout>
          <c:xMode val="edge"/>
          <c:yMode val="edge"/>
          <c:x val="0.10106692962143392"/>
          <c:y val="0.31895546885272058"/>
          <c:w val="0.34679255158812688"/>
          <c:h val="0.3025408592444640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947269303201506E-2"/>
          <c:y val="9.5319169384130015E-2"/>
          <c:w val="0.9493879472693032"/>
          <c:h val="0.88153268246772165"/>
        </c:manualLayout>
      </c:layout>
      <c:barChart>
        <c:barDir val="col"/>
        <c:grouping val="clustered"/>
        <c:varyColors val="0"/>
        <c:ser>
          <c:idx val="0"/>
          <c:order val="0"/>
          <c:tx>
            <c:strRef>
              <c:f>'[Descriptive statistics of Reclustering of segment 2.xlsx]AR'!$B$3</c:f>
              <c:strCache>
                <c:ptCount val="1"/>
                <c:pt idx="0">
                  <c:v>&lt; 85%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2.xlsx]AR'!$D$2</c:f>
              <c:strCache>
                <c:ptCount val="1"/>
                <c:pt idx="0">
                  <c:v>Cluster 2</c:v>
                </c:pt>
              </c:strCache>
            </c:strRef>
          </c:cat>
          <c:val>
            <c:numRef>
              <c:f>'[Descriptive statistics of Reclustering of segment 2.xlsx]AR'!$D$3</c:f>
              <c:numCache>
                <c:formatCode>0%</c:formatCode>
                <c:ptCount val="1"/>
                <c:pt idx="0">
                  <c:v>0.46</c:v>
                </c:pt>
              </c:numCache>
            </c:numRef>
          </c:val>
          <c:extLst>
            <c:ext xmlns:c16="http://schemas.microsoft.com/office/drawing/2014/chart" uri="{C3380CC4-5D6E-409C-BE32-E72D297353CC}">
              <c16:uniqueId val="{00000000-29EC-4FEA-8CA9-A1B98FE7341C}"/>
            </c:ext>
          </c:extLst>
        </c:ser>
        <c:ser>
          <c:idx val="1"/>
          <c:order val="1"/>
          <c:tx>
            <c:strRef>
              <c:f>'[Descriptive statistics of Reclustering of segment 2.xlsx]AR'!$B$4</c:f>
              <c:strCache>
                <c:ptCount val="1"/>
                <c:pt idx="0">
                  <c:v>85-90%</c:v>
                </c:pt>
              </c:strCache>
            </c:strRef>
          </c:tx>
          <c:spPr>
            <a:solidFill>
              <a:schemeClr val="bg2">
                <a:lumMod val="75000"/>
              </a:schemeClr>
            </a:solidFill>
            <a:ln>
              <a:noFill/>
            </a:ln>
            <a:effectLst/>
          </c:spPr>
          <c:invertIfNegative val="0"/>
          <c:dLbls>
            <c:dLbl>
              <c:idx val="0"/>
              <c:layout>
                <c:manualLayout>
                  <c:x val="-5.0543442787136483E-17"/>
                  <c:y val="5.24235371370697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9EC-4FEA-8CA9-A1B98FE7341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2.xlsx]AR'!$D$2</c:f>
              <c:strCache>
                <c:ptCount val="1"/>
                <c:pt idx="0">
                  <c:v>Cluster 2</c:v>
                </c:pt>
              </c:strCache>
            </c:strRef>
          </c:cat>
          <c:val>
            <c:numRef>
              <c:f>'[Descriptive statistics of Reclustering of segment 2.xlsx]AR'!$D$4</c:f>
              <c:numCache>
                <c:formatCode>0%</c:formatCode>
                <c:ptCount val="1"/>
                <c:pt idx="0">
                  <c:v>6.5000000000000002E-2</c:v>
                </c:pt>
              </c:numCache>
            </c:numRef>
          </c:val>
          <c:extLst>
            <c:ext xmlns:c16="http://schemas.microsoft.com/office/drawing/2014/chart" uri="{C3380CC4-5D6E-409C-BE32-E72D297353CC}">
              <c16:uniqueId val="{00000001-29EC-4FEA-8CA9-A1B98FE7341C}"/>
            </c:ext>
          </c:extLst>
        </c:ser>
        <c:ser>
          <c:idx val="2"/>
          <c:order val="2"/>
          <c:tx>
            <c:strRef>
              <c:f>'[Descriptive statistics of Reclustering of segment 2.xlsx]AR'!$B$5</c:f>
              <c:strCache>
                <c:ptCount val="1"/>
                <c:pt idx="0">
                  <c:v>90-95%</c:v>
                </c:pt>
              </c:strCache>
            </c:strRef>
          </c:tx>
          <c:spPr>
            <a:solidFill>
              <a:schemeClr val="accent3"/>
            </a:solidFill>
            <a:ln>
              <a:noFill/>
            </a:ln>
            <a:effectLst/>
          </c:spPr>
          <c:invertIfNegative val="0"/>
          <c:dLbls>
            <c:dLbl>
              <c:idx val="0"/>
              <c:layout>
                <c:manualLayout>
                  <c:x val="-2.7569469092345784E-3"/>
                  <c:y val="3.806404652995935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9EC-4FEA-8CA9-A1B98FE7341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2.xlsx]AR'!$D$2</c:f>
              <c:strCache>
                <c:ptCount val="1"/>
                <c:pt idx="0">
                  <c:v>Cluster 2</c:v>
                </c:pt>
              </c:strCache>
            </c:strRef>
          </c:cat>
          <c:val>
            <c:numRef>
              <c:f>'[Descriptive statistics of Reclustering of segment 2.xlsx]AR'!$D$5</c:f>
              <c:numCache>
                <c:formatCode>0%</c:formatCode>
                <c:ptCount val="1"/>
                <c:pt idx="0">
                  <c:v>0.108</c:v>
                </c:pt>
              </c:numCache>
            </c:numRef>
          </c:val>
          <c:extLst>
            <c:ext xmlns:c16="http://schemas.microsoft.com/office/drawing/2014/chart" uri="{C3380CC4-5D6E-409C-BE32-E72D297353CC}">
              <c16:uniqueId val="{00000002-29EC-4FEA-8CA9-A1B98FE7341C}"/>
            </c:ext>
          </c:extLst>
        </c:ser>
        <c:ser>
          <c:idx val="3"/>
          <c:order val="3"/>
          <c:tx>
            <c:strRef>
              <c:f>'[Descriptive statistics of Reclustering of segment 2.xlsx]AR'!$B$6</c:f>
              <c:strCache>
                <c:ptCount val="1"/>
                <c:pt idx="0">
                  <c:v>&gt; 95%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2.xlsx]AR'!$D$2</c:f>
              <c:strCache>
                <c:ptCount val="1"/>
                <c:pt idx="0">
                  <c:v>Cluster 2</c:v>
                </c:pt>
              </c:strCache>
            </c:strRef>
          </c:cat>
          <c:val>
            <c:numRef>
              <c:f>'[Descriptive statistics of Reclustering of segment 2.xlsx]AR'!$D$6</c:f>
              <c:numCache>
                <c:formatCode>0%</c:formatCode>
                <c:ptCount val="1"/>
                <c:pt idx="0">
                  <c:v>0.36399999999999999</c:v>
                </c:pt>
              </c:numCache>
            </c:numRef>
          </c:val>
          <c:extLst>
            <c:ext xmlns:c16="http://schemas.microsoft.com/office/drawing/2014/chart" uri="{C3380CC4-5D6E-409C-BE32-E72D297353CC}">
              <c16:uniqueId val="{00000003-29EC-4FEA-8CA9-A1B98FE7341C}"/>
            </c:ext>
          </c:extLst>
        </c:ser>
        <c:dLbls>
          <c:dLblPos val="ctr"/>
          <c:showLegendKey val="0"/>
          <c:showVal val="1"/>
          <c:showCatName val="0"/>
          <c:showSerName val="0"/>
          <c:showPercent val="0"/>
          <c:showBubbleSize val="0"/>
        </c:dLbls>
        <c:gapWidth val="79"/>
        <c:axId val="490375608"/>
        <c:axId val="490376000"/>
      </c:barChart>
      <c:catAx>
        <c:axId val="49037560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6000"/>
        <c:crosses val="autoZero"/>
        <c:auto val="1"/>
        <c:lblAlgn val="ctr"/>
        <c:lblOffset val="100"/>
        <c:noMultiLvlLbl val="0"/>
      </c:catAx>
      <c:valAx>
        <c:axId val="490376000"/>
        <c:scaling>
          <c:orientation val="minMax"/>
        </c:scaling>
        <c:delete val="1"/>
        <c:axPos val="l"/>
        <c:numFmt formatCode="0%" sourceLinked="1"/>
        <c:majorTickMark val="none"/>
        <c:minorTickMark val="none"/>
        <c:tickLblPos val="nextTo"/>
        <c:crossAx val="490375608"/>
        <c:crosses val="autoZero"/>
        <c:crossBetween val="between"/>
      </c:valAx>
      <c:spPr>
        <a:noFill/>
        <a:ln>
          <a:noFill/>
        </a:ln>
        <a:effectLst/>
      </c:spPr>
    </c:plotArea>
    <c:legend>
      <c:legendPos val="t"/>
      <c:layout>
        <c:manualLayout>
          <c:xMode val="edge"/>
          <c:yMode val="edge"/>
          <c:x val="0.29425654150778946"/>
          <c:y val="8.6151516775464052E-2"/>
          <c:w val="0.56036183300065445"/>
          <c:h val="0.1662351176646562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2.xlsx]CR'!$B$3</c:f>
              <c:strCache>
                <c:ptCount val="1"/>
                <c:pt idx="0">
                  <c:v>&lt; 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2.xlsx]CR'!$D$2</c:f>
              <c:strCache>
                <c:ptCount val="1"/>
                <c:pt idx="0">
                  <c:v>Cluster 2</c:v>
                </c:pt>
              </c:strCache>
            </c:strRef>
          </c:cat>
          <c:val>
            <c:numRef>
              <c:f>'[Descriptive statistics of Reclustering of segment 2.xlsx]CR'!$D$3</c:f>
              <c:numCache>
                <c:formatCode>0%</c:formatCode>
                <c:ptCount val="1"/>
                <c:pt idx="0">
                  <c:v>0.8306</c:v>
                </c:pt>
              </c:numCache>
            </c:numRef>
          </c:val>
          <c:extLst>
            <c:ext xmlns:c16="http://schemas.microsoft.com/office/drawing/2014/chart" uri="{C3380CC4-5D6E-409C-BE32-E72D297353CC}">
              <c16:uniqueId val="{00000000-D0AD-4706-897B-E3EB75514BDE}"/>
            </c:ext>
          </c:extLst>
        </c:ser>
        <c:ser>
          <c:idx val="1"/>
          <c:order val="1"/>
          <c:tx>
            <c:strRef>
              <c:f>'[Descriptive statistics of Reclustering of segment 2.xlsx]CR'!$B$4</c:f>
              <c:strCache>
                <c:ptCount val="1"/>
                <c:pt idx="0">
                  <c:v>5-10%</c:v>
                </c:pt>
              </c:strCache>
            </c:strRef>
          </c:tx>
          <c:spPr>
            <a:solidFill>
              <a:schemeClr val="bg2">
                <a:lumMod val="75000"/>
              </a:schemeClr>
            </a:solidFill>
            <a:ln>
              <a:noFill/>
            </a:ln>
            <a:effectLst/>
          </c:spPr>
          <c:invertIfNegative val="0"/>
          <c:dLbls>
            <c:dLbl>
              <c:idx val="0"/>
              <c:layout>
                <c:manualLayout>
                  <c:x val="-8.843674474787868E-3"/>
                  <c:y val="2.92781280549680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0AD-4706-897B-E3EB75514BDE}"/>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2.xlsx]CR'!$D$2</c:f>
              <c:strCache>
                <c:ptCount val="1"/>
                <c:pt idx="0">
                  <c:v>Cluster 2</c:v>
                </c:pt>
              </c:strCache>
            </c:strRef>
          </c:cat>
          <c:val>
            <c:numRef>
              <c:f>'[Descriptive statistics of Reclustering of segment 2.xlsx]CR'!$D$4</c:f>
              <c:numCache>
                <c:formatCode>0%</c:formatCode>
                <c:ptCount val="1"/>
                <c:pt idx="0">
                  <c:v>7.0499999999999993E-2</c:v>
                </c:pt>
              </c:numCache>
            </c:numRef>
          </c:val>
          <c:extLst>
            <c:ext xmlns:c16="http://schemas.microsoft.com/office/drawing/2014/chart" uri="{C3380CC4-5D6E-409C-BE32-E72D297353CC}">
              <c16:uniqueId val="{00000001-D0AD-4706-897B-E3EB75514BDE}"/>
            </c:ext>
          </c:extLst>
        </c:ser>
        <c:ser>
          <c:idx val="2"/>
          <c:order val="2"/>
          <c:tx>
            <c:strRef>
              <c:f>'[Descriptive statistics of Reclustering of segment 2.xlsx]CR'!$B$5</c:f>
              <c:strCache>
                <c:ptCount val="1"/>
                <c:pt idx="0">
                  <c:v>10-15%</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2.xlsx]CR'!$D$2</c:f>
              <c:strCache>
                <c:ptCount val="1"/>
                <c:pt idx="0">
                  <c:v>Cluster 2</c:v>
                </c:pt>
              </c:strCache>
            </c:strRef>
          </c:cat>
          <c:val>
            <c:numRef>
              <c:f>'[Descriptive statistics of Reclustering of segment 2.xlsx]CR'!$D$5</c:f>
              <c:numCache>
                <c:formatCode>0%</c:formatCode>
                <c:ptCount val="1"/>
                <c:pt idx="0">
                  <c:v>3.9100000000000003E-2</c:v>
                </c:pt>
              </c:numCache>
            </c:numRef>
          </c:val>
          <c:extLst>
            <c:ext xmlns:c16="http://schemas.microsoft.com/office/drawing/2014/chart" uri="{C3380CC4-5D6E-409C-BE32-E72D297353CC}">
              <c16:uniqueId val="{00000002-D0AD-4706-897B-E3EB75514BDE}"/>
            </c:ext>
          </c:extLst>
        </c:ser>
        <c:ser>
          <c:idx val="3"/>
          <c:order val="3"/>
          <c:tx>
            <c:strRef>
              <c:f>'[Descriptive statistics of Reclustering of segment 2.xlsx]CR'!$B$6</c:f>
              <c:strCache>
                <c:ptCount val="1"/>
                <c:pt idx="0">
                  <c:v>&gt; 15%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2.xlsx]CR'!$D$2</c:f>
              <c:strCache>
                <c:ptCount val="1"/>
                <c:pt idx="0">
                  <c:v>Cluster 2</c:v>
                </c:pt>
              </c:strCache>
            </c:strRef>
          </c:cat>
          <c:val>
            <c:numRef>
              <c:f>'[Descriptive statistics of Reclustering of segment 2.xlsx]CR'!$D$6</c:f>
              <c:numCache>
                <c:formatCode>0%</c:formatCode>
                <c:ptCount val="1"/>
                <c:pt idx="0">
                  <c:v>5.9700000000000003E-2</c:v>
                </c:pt>
              </c:numCache>
            </c:numRef>
          </c:val>
          <c:extLst>
            <c:ext xmlns:c16="http://schemas.microsoft.com/office/drawing/2014/chart" uri="{C3380CC4-5D6E-409C-BE32-E72D297353CC}">
              <c16:uniqueId val="{00000003-D0AD-4706-897B-E3EB75514BDE}"/>
            </c:ext>
          </c:extLst>
        </c:ser>
        <c:dLbls>
          <c:dLblPos val="ctr"/>
          <c:showLegendKey val="0"/>
          <c:showVal val="1"/>
          <c:showCatName val="0"/>
          <c:showSerName val="0"/>
          <c:showPercent val="0"/>
          <c:showBubbleSize val="0"/>
        </c:dLbls>
        <c:gapWidth val="79"/>
        <c:axId val="490376784"/>
        <c:axId val="490377176"/>
      </c:barChart>
      <c:catAx>
        <c:axId val="49037678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77176"/>
        <c:crosses val="autoZero"/>
        <c:auto val="1"/>
        <c:lblAlgn val="ctr"/>
        <c:lblOffset val="100"/>
        <c:noMultiLvlLbl val="0"/>
      </c:catAx>
      <c:valAx>
        <c:axId val="490377176"/>
        <c:scaling>
          <c:orientation val="minMax"/>
        </c:scaling>
        <c:delete val="1"/>
        <c:axPos val="l"/>
        <c:numFmt formatCode="0%" sourceLinked="1"/>
        <c:majorTickMark val="none"/>
        <c:minorTickMark val="none"/>
        <c:tickLblPos val="nextTo"/>
        <c:crossAx val="490376784"/>
        <c:crosses val="autoZero"/>
        <c:crossBetween val="between"/>
      </c:valAx>
      <c:spPr>
        <a:noFill/>
        <a:ln>
          <a:noFill/>
        </a:ln>
        <a:effectLst/>
      </c:spPr>
    </c:plotArea>
    <c:legend>
      <c:legendPos val="t"/>
      <c:layout>
        <c:manualLayout>
          <c:xMode val="edge"/>
          <c:yMode val="edge"/>
          <c:x val="0.45779315736355436"/>
          <c:y val="0.44471572671563903"/>
          <c:w val="0.42116547755237488"/>
          <c:h val="0.1543042937389556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709633649932156E-2"/>
          <c:y val="0.21763742678855186"/>
          <c:w val="0.96381727725011312"/>
          <c:h val="0.7170030960872652"/>
        </c:manualLayout>
      </c:layout>
      <c:barChart>
        <c:barDir val="col"/>
        <c:grouping val="clustered"/>
        <c:varyColors val="0"/>
        <c:ser>
          <c:idx val="0"/>
          <c:order val="0"/>
          <c:tx>
            <c:strRef>
              <c:f>'[Descriptive statistics of Reclustering of segment 2.xlsx]Average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trips'!$D$3</c:f>
              <c:numCache>
                <c:formatCode>0%</c:formatCode>
                <c:ptCount val="1"/>
                <c:pt idx="0">
                  <c:v>0.99948499999999996</c:v>
                </c:pt>
              </c:numCache>
            </c:numRef>
          </c:val>
          <c:extLst>
            <c:ext xmlns:c16="http://schemas.microsoft.com/office/drawing/2014/chart" uri="{C3380CC4-5D6E-409C-BE32-E72D297353CC}">
              <c16:uniqueId val="{00000000-EBC5-4857-B455-D3F369169958}"/>
            </c:ext>
          </c:extLst>
        </c:ser>
        <c:ser>
          <c:idx val="1"/>
          <c:order val="1"/>
          <c:tx>
            <c:strRef>
              <c:f>'[Descriptive statistics of Reclustering of segment 2.xlsx]Average weekly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trips'!$D$4</c:f>
              <c:numCache>
                <c:formatCode>0%</c:formatCode>
                <c:ptCount val="1"/>
                <c:pt idx="0">
                  <c:v>5.1500000000000005E-4</c:v>
                </c:pt>
              </c:numCache>
            </c:numRef>
          </c:val>
          <c:extLst>
            <c:ext xmlns:c16="http://schemas.microsoft.com/office/drawing/2014/chart" uri="{C3380CC4-5D6E-409C-BE32-E72D297353CC}">
              <c16:uniqueId val="{00000001-EBC5-4857-B455-D3F369169958}"/>
            </c:ext>
          </c:extLst>
        </c:ser>
        <c:ser>
          <c:idx val="2"/>
          <c:order val="2"/>
          <c:tx>
            <c:strRef>
              <c:f>'[Descriptive statistics of Reclustering of segment 2.xlsx]Average weekly trips'!$B$5</c:f>
              <c:strCache>
                <c:ptCount val="1"/>
                <c:pt idx="0">
                  <c:v>50-75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trips'!$D$5</c:f>
              <c:numCache>
                <c:formatCode>0%</c:formatCode>
                <c:ptCount val="1"/>
                <c:pt idx="0">
                  <c:v>0</c:v>
                </c:pt>
              </c:numCache>
            </c:numRef>
          </c:val>
          <c:extLst>
            <c:ext xmlns:c16="http://schemas.microsoft.com/office/drawing/2014/chart" uri="{C3380CC4-5D6E-409C-BE32-E72D297353CC}">
              <c16:uniqueId val="{00000002-EBC5-4857-B455-D3F369169958}"/>
            </c:ext>
          </c:extLst>
        </c:ser>
        <c:ser>
          <c:idx val="3"/>
          <c:order val="3"/>
          <c:tx>
            <c:strRef>
              <c:f>'[Descriptive statistics of Reclustering of segment 2.xlsx]Average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trips'!$D$6</c:f>
              <c:numCache>
                <c:formatCode>0%</c:formatCode>
                <c:ptCount val="1"/>
                <c:pt idx="0">
                  <c:v>0</c:v>
                </c:pt>
              </c:numCache>
            </c:numRef>
          </c:val>
          <c:extLst>
            <c:ext xmlns:c16="http://schemas.microsoft.com/office/drawing/2014/chart" uri="{C3380CC4-5D6E-409C-BE32-E72D297353CC}">
              <c16:uniqueId val="{00000003-EBC5-4857-B455-D3F369169958}"/>
            </c:ext>
          </c:extLst>
        </c:ser>
        <c:ser>
          <c:idx val="4"/>
          <c:order val="4"/>
          <c:tx>
            <c:strRef>
              <c:f>'[Descriptive statistics of Reclustering of segment 2.xlsx]Average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trips'!$D$7</c:f>
              <c:numCache>
                <c:formatCode>0%</c:formatCode>
                <c:ptCount val="1"/>
                <c:pt idx="0">
                  <c:v>0</c:v>
                </c:pt>
              </c:numCache>
            </c:numRef>
          </c:val>
          <c:extLst>
            <c:ext xmlns:c16="http://schemas.microsoft.com/office/drawing/2014/chart" uri="{C3380CC4-5D6E-409C-BE32-E72D297353CC}">
              <c16:uniqueId val="{00000004-EBC5-4857-B455-D3F369169958}"/>
            </c:ext>
          </c:extLst>
        </c:ser>
        <c:ser>
          <c:idx val="5"/>
          <c:order val="5"/>
          <c:tx>
            <c:strRef>
              <c:f>'[Descriptive statistics of Reclustering of segment 2.xlsx]Average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trips'!$D$2</c:f>
              <c:strCache>
                <c:ptCount val="1"/>
                <c:pt idx="0">
                  <c:v>Cluster 2</c:v>
                </c:pt>
              </c:strCache>
            </c:strRef>
          </c:cat>
          <c:val>
            <c:numRef>
              <c:f>'[Descriptive statistics of Reclustering of segment 2.xlsx]Average weekly trips'!$D$8</c:f>
              <c:numCache>
                <c:formatCode>0%</c:formatCode>
                <c:ptCount val="1"/>
                <c:pt idx="0">
                  <c:v>0</c:v>
                </c:pt>
              </c:numCache>
            </c:numRef>
          </c:val>
          <c:extLst>
            <c:ext xmlns:c16="http://schemas.microsoft.com/office/drawing/2014/chart" uri="{C3380CC4-5D6E-409C-BE32-E72D297353CC}">
              <c16:uniqueId val="{00000005-EBC5-4857-B455-D3F369169958}"/>
            </c:ext>
          </c:extLst>
        </c:ser>
        <c:dLbls>
          <c:dLblPos val="ctr"/>
          <c:showLegendKey val="0"/>
          <c:showVal val="1"/>
          <c:showCatName val="0"/>
          <c:showSerName val="0"/>
          <c:showPercent val="0"/>
          <c:showBubbleSize val="0"/>
        </c:dLbls>
        <c:gapWidth val="79"/>
        <c:axId val="490377960"/>
        <c:axId val="494939872"/>
      </c:barChart>
      <c:catAx>
        <c:axId val="49037796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39872"/>
        <c:crosses val="autoZero"/>
        <c:auto val="1"/>
        <c:lblAlgn val="ctr"/>
        <c:lblOffset val="100"/>
        <c:noMultiLvlLbl val="0"/>
      </c:catAx>
      <c:valAx>
        <c:axId val="494939872"/>
        <c:scaling>
          <c:orientation val="minMax"/>
        </c:scaling>
        <c:delete val="1"/>
        <c:axPos val="l"/>
        <c:numFmt formatCode="0%" sourceLinked="1"/>
        <c:majorTickMark val="none"/>
        <c:minorTickMark val="none"/>
        <c:tickLblPos val="nextTo"/>
        <c:crossAx val="490377960"/>
        <c:crosses val="autoZero"/>
        <c:crossBetween val="between"/>
      </c:valAx>
      <c:spPr>
        <a:noFill/>
        <a:ln>
          <a:solidFill>
            <a:schemeClr val="bg1">
              <a:alpha val="0"/>
            </a:schemeClr>
          </a:solidFill>
        </a:ln>
        <a:effectLst/>
      </c:spPr>
    </c:plotArea>
    <c:legend>
      <c:legendPos val="t"/>
      <c:layout>
        <c:manualLayout>
          <c:xMode val="edge"/>
          <c:yMode val="edge"/>
          <c:x val="0.5217391847281253"/>
          <c:y val="0.5333904853827639"/>
          <c:w val="0.43033065704563739"/>
          <c:h val="0.215538072105219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2.xlsx]Lifetime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trips'!$D$3</c:f>
              <c:numCache>
                <c:formatCode>0%</c:formatCode>
                <c:ptCount val="1"/>
                <c:pt idx="0">
                  <c:v>0.39200000000000002</c:v>
                </c:pt>
              </c:numCache>
            </c:numRef>
          </c:val>
          <c:extLst>
            <c:ext xmlns:c16="http://schemas.microsoft.com/office/drawing/2014/chart" uri="{C3380CC4-5D6E-409C-BE32-E72D297353CC}">
              <c16:uniqueId val="{00000000-06A1-494E-8E8A-E39E8A2F59C6}"/>
            </c:ext>
          </c:extLst>
        </c:ser>
        <c:ser>
          <c:idx val="1"/>
          <c:order val="1"/>
          <c:tx>
            <c:strRef>
              <c:f>'[Descriptive statistics of Reclustering of segment 2.xlsx]Lifetime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trips'!$D$4</c:f>
              <c:numCache>
                <c:formatCode>0%</c:formatCode>
                <c:ptCount val="1"/>
                <c:pt idx="0">
                  <c:v>2.6200000000000001E-2</c:v>
                </c:pt>
              </c:numCache>
            </c:numRef>
          </c:val>
          <c:extLst>
            <c:ext xmlns:c16="http://schemas.microsoft.com/office/drawing/2014/chart" uri="{C3380CC4-5D6E-409C-BE32-E72D297353CC}">
              <c16:uniqueId val="{00000001-06A1-494E-8E8A-E39E8A2F59C6}"/>
            </c:ext>
          </c:extLst>
        </c:ser>
        <c:ser>
          <c:idx val="2"/>
          <c:order val="2"/>
          <c:tx>
            <c:strRef>
              <c:f>'[Descriptive statistics of Reclustering of segment 2.xlsx]Lifetime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trips'!$D$5</c:f>
              <c:numCache>
                <c:formatCode>0%</c:formatCode>
                <c:ptCount val="1"/>
                <c:pt idx="0">
                  <c:v>4.8399999999999999E-2</c:v>
                </c:pt>
              </c:numCache>
            </c:numRef>
          </c:val>
          <c:extLst>
            <c:ext xmlns:c16="http://schemas.microsoft.com/office/drawing/2014/chart" uri="{C3380CC4-5D6E-409C-BE32-E72D297353CC}">
              <c16:uniqueId val="{00000002-06A1-494E-8E8A-E39E8A2F59C6}"/>
            </c:ext>
          </c:extLst>
        </c:ser>
        <c:ser>
          <c:idx val="3"/>
          <c:order val="3"/>
          <c:tx>
            <c:strRef>
              <c:f>'[Descriptive statistics of Reclustering of segment 2.xlsx]Lifetime trips'!$B$6</c:f>
              <c:strCache>
                <c:ptCount val="1"/>
                <c:pt idx="0">
                  <c:v>100-300 trips</c:v>
                </c:pt>
              </c:strCache>
            </c:strRef>
          </c:tx>
          <c:spPr>
            <a:solidFill>
              <a:schemeClr val="bg2">
                <a:lumMod val="75000"/>
              </a:schemeClr>
            </a:solidFill>
            <a:ln>
              <a:noFill/>
            </a:ln>
            <a:effectLst/>
          </c:spPr>
          <c:invertIfNegative val="0"/>
          <c:dLbls>
            <c:dLbl>
              <c:idx val="0"/>
              <c:layout>
                <c:manualLayout>
                  <c:x val="0"/>
                  <c:y val="2.66486863173797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6A1-494E-8E8A-E39E8A2F59C6}"/>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trips'!$D$6</c:f>
              <c:numCache>
                <c:formatCode>0%</c:formatCode>
                <c:ptCount val="1"/>
                <c:pt idx="0">
                  <c:v>0.109</c:v>
                </c:pt>
              </c:numCache>
            </c:numRef>
          </c:val>
          <c:extLst>
            <c:ext xmlns:c16="http://schemas.microsoft.com/office/drawing/2014/chart" uri="{C3380CC4-5D6E-409C-BE32-E72D297353CC}">
              <c16:uniqueId val="{00000003-06A1-494E-8E8A-E39E8A2F59C6}"/>
            </c:ext>
          </c:extLst>
        </c:ser>
        <c:ser>
          <c:idx val="4"/>
          <c:order val="4"/>
          <c:tx>
            <c:strRef>
              <c:f>'[Descriptive statistics of Reclustering of segment 2.xlsx]Lifetime trips'!$B$7</c:f>
              <c:strCache>
                <c:ptCount val="1"/>
                <c:pt idx="0">
                  <c:v>300-500 trips</c:v>
                </c:pt>
              </c:strCache>
            </c:strRef>
          </c:tx>
          <c:spPr>
            <a:solidFill>
              <a:schemeClr val="bg2">
                <a:lumMod val="75000"/>
              </a:schemeClr>
            </a:solidFill>
            <a:ln>
              <a:noFill/>
            </a:ln>
            <a:effectLst/>
          </c:spPr>
          <c:invertIfNegative val="0"/>
          <c:dLbls>
            <c:dLbl>
              <c:idx val="0"/>
              <c:layout>
                <c:manualLayout>
                  <c:x val="0"/>
                  <c:y val="2.32340158418580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6A1-494E-8E8A-E39E8A2F59C6}"/>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trips'!$D$7</c:f>
              <c:numCache>
                <c:formatCode>0%</c:formatCode>
                <c:ptCount val="1"/>
                <c:pt idx="0">
                  <c:v>7.8200000000000006E-2</c:v>
                </c:pt>
              </c:numCache>
            </c:numRef>
          </c:val>
          <c:extLst>
            <c:ext xmlns:c16="http://schemas.microsoft.com/office/drawing/2014/chart" uri="{C3380CC4-5D6E-409C-BE32-E72D297353CC}">
              <c16:uniqueId val="{00000004-06A1-494E-8E8A-E39E8A2F59C6}"/>
            </c:ext>
          </c:extLst>
        </c:ser>
        <c:ser>
          <c:idx val="5"/>
          <c:order val="5"/>
          <c:tx>
            <c:strRef>
              <c:f>'[Descriptive statistics of Reclustering of segment 2.xlsx]Lifetime trips'!$B$8</c:f>
              <c:strCache>
                <c:ptCount val="1"/>
                <c:pt idx="0">
                  <c:v>500-1000 trips</c:v>
                </c:pt>
              </c:strCache>
            </c:strRef>
          </c:tx>
          <c:spPr>
            <a:solidFill>
              <a:schemeClr val="bg2">
                <a:lumMod val="75000"/>
              </a:schemeClr>
            </a:solidFill>
            <a:ln>
              <a:noFill/>
            </a:ln>
            <a:effectLst/>
          </c:spPr>
          <c:invertIfNegative val="0"/>
          <c:dLbls>
            <c:dLbl>
              <c:idx val="0"/>
              <c:layout>
                <c:manualLayout>
                  <c:x val="-3.146286984975117E-3"/>
                  <c:y val="2.31898629131357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6A1-494E-8E8A-E39E8A2F59C6}"/>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trips'!$D$8</c:f>
              <c:numCache>
                <c:formatCode>0%</c:formatCode>
                <c:ptCount val="1"/>
                <c:pt idx="0">
                  <c:v>0.1055</c:v>
                </c:pt>
              </c:numCache>
            </c:numRef>
          </c:val>
          <c:extLst>
            <c:ext xmlns:c16="http://schemas.microsoft.com/office/drawing/2014/chart" uri="{C3380CC4-5D6E-409C-BE32-E72D297353CC}">
              <c16:uniqueId val="{00000005-06A1-494E-8E8A-E39E8A2F59C6}"/>
            </c:ext>
          </c:extLst>
        </c:ser>
        <c:ser>
          <c:idx val="6"/>
          <c:order val="6"/>
          <c:tx>
            <c:strRef>
              <c:f>'[Descriptive statistics of Reclustering of segment 2.xlsx]Lifetime trips'!$B$9</c:f>
              <c:strCache>
                <c:ptCount val="1"/>
                <c:pt idx="0">
                  <c:v>&gt; 1000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trips'!$D$2</c:f>
              <c:strCache>
                <c:ptCount val="1"/>
                <c:pt idx="0">
                  <c:v>Cluster 2</c:v>
                </c:pt>
              </c:strCache>
            </c:strRef>
          </c:cat>
          <c:val>
            <c:numRef>
              <c:f>'[Descriptive statistics of Reclustering of segment 2.xlsx]Lifetime trips'!$D$9</c:f>
              <c:numCache>
                <c:formatCode>0%</c:formatCode>
                <c:ptCount val="1"/>
                <c:pt idx="0">
                  <c:v>0.2399</c:v>
                </c:pt>
              </c:numCache>
            </c:numRef>
          </c:val>
          <c:extLst>
            <c:ext xmlns:c16="http://schemas.microsoft.com/office/drawing/2014/chart" uri="{C3380CC4-5D6E-409C-BE32-E72D297353CC}">
              <c16:uniqueId val="{00000006-06A1-494E-8E8A-E39E8A2F59C6}"/>
            </c:ext>
          </c:extLst>
        </c:ser>
        <c:dLbls>
          <c:dLblPos val="ctr"/>
          <c:showLegendKey val="0"/>
          <c:showVal val="1"/>
          <c:showCatName val="0"/>
          <c:showSerName val="0"/>
          <c:showPercent val="0"/>
          <c:showBubbleSize val="0"/>
        </c:dLbls>
        <c:gapWidth val="79"/>
        <c:axId val="494940656"/>
        <c:axId val="494941048"/>
      </c:barChart>
      <c:catAx>
        <c:axId val="49494065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1048"/>
        <c:crosses val="autoZero"/>
        <c:auto val="1"/>
        <c:lblAlgn val="ctr"/>
        <c:lblOffset val="100"/>
        <c:noMultiLvlLbl val="0"/>
      </c:catAx>
      <c:valAx>
        <c:axId val="494941048"/>
        <c:scaling>
          <c:orientation val="minMax"/>
        </c:scaling>
        <c:delete val="1"/>
        <c:axPos val="l"/>
        <c:numFmt formatCode="0%" sourceLinked="1"/>
        <c:majorTickMark val="none"/>
        <c:minorTickMark val="none"/>
        <c:tickLblPos val="nextTo"/>
        <c:crossAx val="494940656"/>
        <c:crosses val="autoZero"/>
        <c:crossBetween val="between"/>
      </c:valAx>
      <c:spPr>
        <a:noFill/>
        <a:ln>
          <a:noFill/>
        </a:ln>
        <a:effectLst/>
      </c:spPr>
    </c:plotArea>
    <c:legend>
      <c:legendPos val="t"/>
      <c:layout>
        <c:manualLayout>
          <c:xMode val="edge"/>
          <c:yMode val="edge"/>
          <c:x val="0.23214593618636323"/>
          <c:y val="0.34354222790377975"/>
          <c:w val="0.43188065712309465"/>
          <c:h val="0.310265209190282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2.xlsx]Age'!$B$4</c:f>
              <c:strCache>
                <c:ptCount val="1"/>
                <c:pt idx="0">
                  <c:v>20-25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2.xlsx]Age'!$E$4</c:f>
              <c:numCache>
                <c:formatCode>0%</c:formatCode>
                <c:ptCount val="1"/>
                <c:pt idx="0">
                  <c:v>2.3305079999999999E-2</c:v>
                </c:pt>
              </c:numCache>
            </c:numRef>
          </c:val>
          <c:extLst>
            <c:ext xmlns:c16="http://schemas.microsoft.com/office/drawing/2014/chart" uri="{C3380CC4-5D6E-409C-BE32-E72D297353CC}">
              <c16:uniqueId val="{00000000-4F31-4259-8B32-869C49CA0C7F}"/>
            </c:ext>
          </c:extLst>
        </c:ser>
        <c:ser>
          <c:idx val="1"/>
          <c:order val="1"/>
          <c:tx>
            <c:strRef>
              <c:f>'[Descriptive statistics of Reclustering of segment 2.xlsx]Age'!$B$5</c:f>
              <c:strCache>
                <c:ptCount val="1"/>
                <c:pt idx="0">
                  <c:v>25-30</c:v>
                </c:pt>
              </c:strCache>
            </c:strRef>
          </c:tx>
          <c:spPr>
            <a:solidFill>
              <a:schemeClr val="accent2"/>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2-4F31-4259-8B32-869C49CA0C7F}"/>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2.xlsx]Age'!$E$5</c:f>
              <c:numCache>
                <c:formatCode>0%</c:formatCode>
                <c:ptCount val="1"/>
                <c:pt idx="0">
                  <c:v>0.16313559</c:v>
                </c:pt>
              </c:numCache>
            </c:numRef>
          </c:val>
          <c:extLst>
            <c:ext xmlns:c16="http://schemas.microsoft.com/office/drawing/2014/chart" uri="{C3380CC4-5D6E-409C-BE32-E72D297353CC}">
              <c16:uniqueId val="{00000003-4F31-4259-8B32-869C49CA0C7F}"/>
            </c:ext>
          </c:extLst>
        </c:ser>
        <c:ser>
          <c:idx val="2"/>
          <c:order val="2"/>
          <c:tx>
            <c:strRef>
              <c:f>'[Descriptive statistics of Reclustering of segment 2.xlsx]Age'!$B$6</c:f>
              <c:strCache>
                <c:ptCount val="1"/>
                <c:pt idx="0">
                  <c:v>30-35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2.xlsx]Age'!$E$6</c:f>
              <c:numCache>
                <c:formatCode>0%</c:formatCode>
                <c:ptCount val="1"/>
                <c:pt idx="0">
                  <c:v>0.18220338999999999</c:v>
                </c:pt>
              </c:numCache>
            </c:numRef>
          </c:val>
          <c:extLst>
            <c:ext xmlns:c16="http://schemas.microsoft.com/office/drawing/2014/chart" uri="{C3380CC4-5D6E-409C-BE32-E72D297353CC}">
              <c16:uniqueId val="{00000004-4F31-4259-8B32-869C49CA0C7F}"/>
            </c:ext>
          </c:extLst>
        </c:ser>
        <c:ser>
          <c:idx val="3"/>
          <c:order val="3"/>
          <c:tx>
            <c:strRef>
              <c:f>'[Descriptive statistics of Reclustering of segment 2.xlsx]Age'!$B$7</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2.xlsx]Age'!$E$7</c:f>
              <c:numCache>
                <c:formatCode>0%</c:formatCode>
                <c:ptCount val="1"/>
                <c:pt idx="0">
                  <c:v>0.16949153</c:v>
                </c:pt>
              </c:numCache>
            </c:numRef>
          </c:val>
          <c:extLst>
            <c:ext xmlns:c16="http://schemas.microsoft.com/office/drawing/2014/chart" uri="{C3380CC4-5D6E-409C-BE32-E72D297353CC}">
              <c16:uniqueId val="{00000005-4F31-4259-8B32-869C49CA0C7F}"/>
            </c:ext>
          </c:extLst>
        </c:ser>
        <c:ser>
          <c:idx val="4"/>
          <c:order val="4"/>
          <c:tx>
            <c:strRef>
              <c:f>'[Descriptive statistics of Reclustering of segment 2.xlsx]Age'!$B$8</c:f>
              <c:strCache>
                <c:ptCount val="1"/>
                <c:pt idx="0">
                  <c:v>40-45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2.xlsx]Age'!$E$8</c:f>
              <c:numCache>
                <c:formatCode>0%</c:formatCode>
                <c:ptCount val="1"/>
                <c:pt idx="0">
                  <c:v>0.12923729</c:v>
                </c:pt>
              </c:numCache>
            </c:numRef>
          </c:val>
          <c:extLst>
            <c:ext xmlns:c16="http://schemas.microsoft.com/office/drawing/2014/chart" uri="{C3380CC4-5D6E-409C-BE32-E72D297353CC}">
              <c16:uniqueId val="{00000006-4F31-4259-8B32-869C49CA0C7F}"/>
            </c:ext>
          </c:extLst>
        </c:ser>
        <c:ser>
          <c:idx val="5"/>
          <c:order val="5"/>
          <c:tx>
            <c:strRef>
              <c:f>'[Descriptive statistics of Reclustering of segment 2.xlsx]Age'!$B$9</c:f>
              <c:strCache>
                <c:ptCount val="1"/>
                <c:pt idx="0">
                  <c:v>45-50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2.xlsx]Age'!$E$3</c:f>
              <c:strCache>
                <c:ptCount val="1"/>
                <c:pt idx="0">
                  <c:v>Cluster 3</c:v>
                </c:pt>
              </c:strCache>
            </c:strRef>
          </c:cat>
          <c:val>
            <c:numRef>
              <c:f>'[Descriptive statistics of Reclustering of segment 2.xlsx]Age'!$E$9</c:f>
              <c:numCache>
                <c:formatCode>0%</c:formatCode>
                <c:ptCount val="1"/>
                <c:pt idx="0">
                  <c:v>0.33262712</c:v>
                </c:pt>
              </c:numCache>
            </c:numRef>
          </c:val>
          <c:extLst>
            <c:ext xmlns:c16="http://schemas.microsoft.com/office/drawing/2014/chart" uri="{C3380CC4-5D6E-409C-BE32-E72D297353CC}">
              <c16:uniqueId val="{00000007-4F31-4259-8B32-869C49CA0C7F}"/>
            </c:ext>
          </c:extLst>
        </c:ser>
        <c:dLbls>
          <c:dLblPos val="ctr"/>
          <c:showLegendKey val="0"/>
          <c:showVal val="1"/>
          <c:showCatName val="0"/>
          <c:showSerName val="0"/>
          <c:showPercent val="0"/>
          <c:showBubbleSize val="0"/>
        </c:dLbls>
        <c:gapWidth val="79"/>
        <c:axId val="494942224"/>
        <c:axId val="494942616"/>
      </c:barChart>
      <c:catAx>
        <c:axId val="49494222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2616"/>
        <c:crosses val="autoZero"/>
        <c:auto val="1"/>
        <c:lblAlgn val="ctr"/>
        <c:lblOffset val="100"/>
        <c:noMultiLvlLbl val="0"/>
      </c:catAx>
      <c:valAx>
        <c:axId val="494942616"/>
        <c:scaling>
          <c:orientation val="minMax"/>
        </c:scaling>
        <c:delete val="1"/>
        <c:axPos val="l"/>
        <c:numFmt formatCode="0%" sourceLinked="1"/>
        <c:majorTickMark val="none"/>
        <c:minorTickMark val="none"/>
        <c:tickLblPos val="nextTo"/>
        <c:crossAx val="494942224"/>
        <c:crosses val="autoZero"/>
        <c:crossBetween val="between"/>
      </c:valAx>
      <c:spPr>
        <a:noFill/>
        <a:ln>
          <a:noFill/>
        </a:ln>
        <a:effectLst/>
      </c:spPr>
    </c:plotArea>
    <c:legend>
      <c:legendPos val="t"/>
      <c:layout>
        <c:manualLayout>
          <c:xMode val="edge"/>
          <c:yMode val="edge"/>
          <c:x val="7.7645078680922422E-2"/>
          <c:y val="0.36554615065619606"/>
          <c:w val="0.5529355357082657"/>
          <c:h val="0.1493215128771811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51423891028109E-3"/>
          <c:y val="4.1467588811307542E-2"/>
          <c:w val="0.20595089631284189"/>
          <c:h val="0.68559917867119935"/>
        </c:manualLayout>
      </c:layout>
      <c:barChart>
        <c:barDir val="col"/>
        <c:grouping val="stacked"/>
        <c:varyColors val="0"/>
        <c:ser>
          <c:idx val="0"/>
          <c:order val="0"/>
          <c:tx>
            <c:strRef>
              <c:f>'Affinity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incentives'!$D$1</c:f>
              <c:strCache>
                <c:ptCount val="1"/>
                <c:pt idx="0">
                  <c:v>Cluster 3</c:v>
                </c:pt>
              </c:strCache>
            </c:strRef>
          </c:cat>
          <c:val>
            <c:numRef>
              <c:f>'Affinity to incentives'!$D$2</c:f>
              <c:numCache>
                <c:formatCode>0%</c:formatCode>
                <c:ptCount val="1"/>
                <c:pt idx="0">
                  <c:v>9.2861442466381991E-2</c:v>
                </c:pt>
              </c:numCache>
            </c:numRef>
          </c:val>
          <c:extLst>
            <c:ext xmlns:c16="http://schemas.microsoft.com/office/drawing/2014/chart" uri="{C3380CC4-5D6E-409C-BE32-E72D297353CC}">
              <c16:uniqueId val="{00000000-9525-4B7E-BF16-2D6AD8B0F57D}"/>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incentives'!$D$1</c:f>
              <c:strCache>
                <c:ptCount val="1"/>
                <c:pt idx="0">
                  <c:v>Cluster 3</c:v>
                </c:pt>
              </c:strCache>
            </c:strRef>
          </c:cat>
          <c:val>
            <c:numRef>
              <c:f>'Affinity to incentives'!$D$3</c:f>
              <c:numCache>
                <c:formatCode>0%</c:formatCode>
                <c:ptCount val="1"/>
                <c:pt idx="0">
                  <c:v>5.3427025344814617E-2</c:v>
                </c:pt>
              </c:numCache>
            </c:numRef>
          </c:val>
          <c:extLst>
            <c:ext xmlns:c16="http://schemas.microsoft.com/office/drawing/2014/chart" uri="{C3380CC4-5D6E-409C-BE32-E72D297353CC}">
              <c16:uniqueId val="{00000001-9525-4B7E-BF16-2D6AD8B0F57D}"/>
            </c:ext>
          </c:extLst>
        </c:ser>
        <c:ser>
          <c:idx val="2"/>
          <c:order val="2"/>
          <c:tx>
            <c:strRef>
              <c:f>'Affinity to incentives'!$A$4</c:f>
              <c:strCache>
                <c:ptCount val="1"/>
                <c:pt idx="0">
                  <c:v>Extra cash top-up with targeted fare</c:v>
                </c:pt>
              </c:strCache>
            </c:strRef>
          </c:tx>
          <c:spPr>
            <a:solidFill>
              <a:schemeClr val="accent3"/>
            </a:solidFill>
            <a:ln>
              <a:noFill/>
            </a:ln>
            <a:effectLst/>
          </c:spPr>
          <c:invertIfNegative val="0"/>
          <c:cat>
            <c:strRef>
              <c:f>'Affinity to incentives'!$D$1</c:f>
              <c:strCache>
                <c:ptCount val="1"/>
                <c:pt idx="0">
                  <c:v>Cluster 3</c:v>
                </c:pt>
              </c:strCache>
            </c:strRef>
          </c:cat>
          <c:val>
            <c:numRef>
              <c:f>'Affinity to incentives'!$D$4</c:f>
              <c:numCache>
                <c:formatCode>0%</c:formatCode>
                <c:ptCount val="1"/>
                <c:pt idx="0">
                  <c:v>7.4211458825023365E-3</c:v>
                </c:pt>
              </c:numCache>
            </c:numRef>
          </c:val>
          <c:extLst>
            <c:ext xmlns:c16="http://schemas.microsoft.com/office/drawing/2014/chart" uri="{C3380CC4-5D6E-409C-BE32-E72D297353CC}">
              <c16:uniqueId val="{00000002-9525-4B7E-BF16-2D6AD8B0F57D}"/>
            </c:ext>
          </c:extLst>
        </c:ser>
        <c:ser>
          <c:idx val="3"/>
          <c:order val="3"/>
          <c:tx>
            <c:strRef>
              <c:f>'Affinity to incentives'!$A$5</c:f>
              <c:strCache>
                <c:ptCount val="1"/>
                <c:pt idx="0">
                  <c:v>Loyalty/Platinum Program</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incentives'!$D$1</c:f>
              <c:strCache>
                <c:ptCount val="1"/>
                <c:pt idx="0">
                  <c:v>Cluster 3</c:v>
                </c:pt>
              </c:strCache>
            </c:strRef>
          </c:cat>
          <c:val>
            <c:numRef>
              <c:f>'Affinity to incentives'!$D$5</c:f>
              <c:numCache>
                <c:formatCode>0%</c:formatCode>
                <c:ptCount val="1"/>
                <c:pt idx="0">
                  <c:v>0.5937700457382199</c:v>
                </c:pt>
              </c:numCache>
            </c:numRef>
          </c:val>
          <c:extLst>
            <c:ext xmlns:c16="http://schemas.microsoft.com/office/drawing/2014/chart" uri="{C3380CC4-5D6E-409C-BE32-E72D297353CC}">
              <c16:uniqueId val="{00000003-9525-4B7E-BF16-2D6AD8B0F57D}"/>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incentives'!$D$1</c:f>
              <c:strCache>
                <c:ptCount val="1"/>
                <c:pt idx="0">
                  <c:v>Cluster 3</c:v>
                </c:pt>
              </c:strCache>
            </c:strRef>
          </c:cat>
          <c:val>
            <c:numRef>
              <c:f>'Affinity to incentives'!$D$6</c:f>
              <c:numCache>
                <c:formatCode>0%</c:formatCode>
                <c:ptCount val="1"/>
                <c:pt idx="0">
                  <c:v>0.20655767628604524</c:v>
                </c:pt>
              </c:numCache>
            </c:numRef>
          </c:val>
          <c:extLst>
            <c:ext xmlns:c16="http://schemas.microsoft.com/office/drawing/2014/chart" uri="{C3380CC4-5D6E-409C-BE32-E72D297353CC}">
              <c16:uniqueId val="{00000004-9525-4B7E-BF16-2D6AD8B0F57D}"/>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incentives'!$D$1</c:f>
              <c:strCache>
                <c:ptCount val="1"/>
                <c:pt idx="0">
                  <c:v>Cluster 3</c:v>
                </c:pt>
              </c:strCache>
            </c:strRef>
          </c:cat>
          <c:val>
            <c:numRef>
              <c:f>'Affinity to incentives'!$D$7</c:f>
              <c:numCache>
                <c:formatCode>0%</c:formatCode>
                <c:ptCount val="1"/>
                <c:pt idx="0">
                  <c:v>4.5962664282035742E-2</c:v>
                </c:pt>
              </c:numCache>
            </c:numRef>
          </c:val>
          <c:extLst>
            <c:ext xmlns:c16="http://schemas.microsoft.com/office/drawing/2014/chart" uri="{C3380CC4-5D6E-409C-BE32-E72D297353CC}">
              <c16:uniqueId val="{00000005-9525-4B7E-BF16-2D6AD8B0F57D}"/>
            </c:ext>
          </c:extLst>
        </c:ser>
        <c:dLbls>
          <c:showLegendKey val="0"/>
          <c:showVal val="0"/>
          <c:showCatName val="0"/>
          <c:showSerName val="0"/>
          <c:showPercent val="0"/>
          <c:showBubbleSize val="0"/>
        </c:dLbls>
        <c:gapWidth val="150"/>
        <c:overlap val="100"/>
        <c:axId val="643926944"/>
        <c:axId val="643927336"/>
      </c:barChart>
      <c:catAx>
        <c:axId val="643926944"/>
        <c:scaling>
          <c:orientation val="minMax"/>
        </c:scaling>
        <c:delete val="1"/>
        <c:axPos val="b"/>
        <c:numFmt formatCode="General" sourceLinked="1"/>
        <c:majorTickMark val="none"/>
        <c:minorTickMark val="none"/>
        <c:tickLblPos val="nextTo"/>
        <c:crossAx val="643927336"/>
        <c:crosses val="autoZero"/>
        <c:auto val="1"/>
        <c:lblAlgn val="ctr"/>
        <c:lblOffset val="100"/>
        <c:noMultiLvlLbl val="0"/>
      </c:catAx>
      <c:valAx>
        <c:axId val="643927336"/>
        <c:scaling>
          <c:orientation val="minMax"/>
          <c:max val="1"/>
        </c:scaling>
        <c:delete val="1"/>
        <c:axPos val="l"/>
        <c:numFmt formatCode="0%" sourceLinked="1"/>
        <c:majorTickMark val="none"/>
        <c:minorTickMark val="none"/>
        <c:tickLblPos val="nextTo"/>
        <c:crossAx val="643926944"/>
        <c:crosses val="autoZero"/>
        <c:crossBetween val="between"/>
      </c:valAx>
      <c:spPr>
        <a:noFill/>
        <a:ln>
          <a:noFill/>
        </a:ln>
        <a:effectLst/>
      </c:spPr>
    </c:plotArea>
    <c:legend>
      <c:legendPos val="b"/>
      <c:layout>
        <c:manualLayout>
          <c:xMode val="edge"/>
          <c:yMode val="edge"/>
          <c:x val="0.17498371046991584"/>
          <c:y val="0.18604255831747996"/>
          <c:w val="0.27789923867180333"/>
          <c:h val="0.476188985526082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2.xlsx]Tenure'!$B$4</c:f>
              <c:strCache>
                <c:ptCount val="1"/>
                <c:pt idx="0">
                  <c:v>&lt; 3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2.xlsx]Tenure'!$E$4</c:f>
              <c:numCache>
                <c:formatCode>0%</c:formatCode>
                <c:ptCount val="1"/>
                <c:pt idx="0">
                  <c:v>0</c:v>
                </c:pt>
              </c:numCache>
            </c:numRef>
          </c:val>
          <c:extLst>
            <c:ext xmlns:c16="http://schemas.microsoft.com/office/drawing/2014/chart" uri="{C3380CC4-5D6E-409C-BE32-E72D297353CC}">
              <c16:uniqueId val="{00000000-861E-4013-824C-60FF536288CA}"/>
            </c:ext>
          </c:extLst>
        </c:ser>
        <c:ser>
          <c:idx val="1"/>
          <c:order val="1"/>
          <c:tx>
            <c:strRef>
              <c:f>'[Descriptive statistics of Reclustering of segment 2.xlsx]Tenure'!$B$5</c:f>
              <c:strCache>
                <c:ptCount val="1"/>
                <c:pt idx="0">
                  <c:v>3-6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2.xlsx]Tenure'!$E$5</c:f>
              <c:numCache>
                <c:formatCode>0%</c:formatCode>
                <c:ptCount val="1"/>
                <c:pt idx="0">
                  <c:v>0</c:v>
                </c:pt>
              </c:numCache>
            </c:numRef>
          </c:val>
          <c:extLst>
            <c:ext xmlns:c16="http://schemas.microsoft.com/office/drawing/2014/chart" uri="{C3380CC4-5D6E-409C-BE32-E72D297353CC}">
              <c16:uniqueId val="{00000001-861E-4013-824C-60FF536288CA}"/>
            </c:ext>
          </c:extLst>
        </c:ser>
        <c:ser>
          <c:idx val="2"/>
          <c:order val="2"/>
          <c:tx>
            <c:strRef>
              <c:f>'[Descriptive statistics of Reclustering of segment 2.xlsx]Tenure'!$B$6</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2.xlsx]Tenure'!$E$6</c:f>
              <c:numCache>
                <c:formatCode>0%</c:formatCode>
                <c:ptCount val="1"/>
                <c:pt idx="0">
                  <c:v>0</c:v>
                </c:pt>
              </c:numCache>
            </c:numRef>
          </c:val>
          <c:extLst>
            <c:ext xmlns:c16="http://schemas.microsoft.com/office/drawing/2014/chart" uri="{C3380CC4-5D6E-409C-BE32-E72D297353CC}">
              <c16:uniqueId val="{00000002-861E-4013-824C-60FF536288CA}"/>
            </c:ext>
          </c:extLst>
        </c:ser>
        <c:ser>
          <c:idx val="3"/>
          <c:order val="3"/>
          <c:tx>
            <c:strRef>
              <c:f>'[Descriptive statistics of Reclustering of segment 2.xlsx]Tenure'!$B$7</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2.xlsx]Tenure'!$E$7</c:f>
              <c:numCache>
                <c:formatCode>0%</c:formatCode>
                <c:ptCount val="1"/>
                <c:pt idx="0">
                  <c:v>0.42799999999999999</c:v>
                </c:pt>
              </c:numCache>
            </c:numRef>
          </c:val>
          <c:extLst>
            <c:ext xmlns:c16="http://schemas.microsoft.com/office/drawing/2014/chart" uri="{C3380CC4-5D6E-409C-BE32-E72D297353CC}">
              <c16:uniqueId val="{00000003-861E-4013-824C-60FF536288CA}"/>
            </c:ext>
          </c:extLst>
        </c:ser>
        <c:ser>
          <c:idx val="4"/>
          <c:order val="4"/>
          <c:tx>
            <c:strRef>
              <c:f>'[Descriptive statistics of Reclustering of segment 2.xlsx]Tenure'!$B$8</c:f>
              <c:strCache>
                <c:ptCount val="1"/>
                <c:pt idx="0">
                  <c:v>1-1.5 years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2.xlsx]Tenure'!$E$8</c:f>
              <c:numCache>
                <c:formatCode>0%</c:formatCode>
                <c:ptCount val="1"/>
                <c:pt idx="0">
                  <c:v>0.52900000000000003</c:v>
                </c:pt>
              </c:numCache>
            </c:numRef>
          </c:val>
          <c:extLst>
            <c:ext xmlns:c16="http://schemas.microsoft.com/office/drawing/2014/chart" uri="{C3380CC4-5D6E-409C-BE32-E72D297353CC}">
              <c16:uniqueId val="{00000004-861E-4013-824C-60FF536288CA}"/>
            </c:ext>
          </c:extLst>
        </c:ser>
        <c:ser>
          <c:idx val="5"/>
          <c:order val="5"/>
          <c:tx>
            <c:strRef>
              <c:f>'[Descriptive statistics of Reclustering of segment 2.xlsx]Tenure'!$B$9</c:f>
              <c:strCache>
                <c:ptCount val="1"/>
                <c:pt idx="0">
                  <c:v>&gt; 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2.xlsx]Tenure'!$E$3</c:f>
              <c:strCache>
                <c:ptCount val="1"/>
                <c:pt idx="0">
                  <c:v>Cluster 3</c:v>
                </c:pt>
              </c:strCache>
            </c:strRef>
          </c:cat>
          <c:val>
            <c:numRef>
              <c:f>'[Descriptive statistics of Reclustering of segment 2.xlsx]Tenure'!$E$9</c:f>
              <c:numCache>
                <c:formatCode>0%</c:formatCode>
                <c:ptCount val="1"/>
                <c:pt idx="0">
                  <c:v>4.24E-2</c:v>
                </c:pt>
              </c:numCache>
            </c:numRef>
          </c:val>
          <c:extLst>
            <c:ext xmlns:c16="http://schemas.microsoft.com/office/drawing/2014/chart" uri="{C3380CC4-5D6E-409C-BE32-E72D297353CC}">
              <c16:uniqueId val="{00000005-861E-4013-824C-60FF536288CA}"/>
            </c:ext>
          </c:extLst>
        </c:ser>
        <c:dLbls>
          <c:dLblPos val="ctr"/>
          <c:showLegendKey val="0"/>
          <c:showVal val="1"/>
          <c:showCatName val="0"/>
          <c:showSerName val="0"/>
          <c:showPercent val="0"/>
          <c:showBubbleSize val="0"/>
        </c:dLbls>
        <c:gapWidth val="79"/>
        <c:axId val="494943400"/>
        <c:axId val="494943792"/>
      </c:barChart>
      <c:catAx>
        <c:axId val="49494340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3792"/>
        <c:crosses val="autoZero"/>
        <c:auto val="1"/>
        <c:lblAlgn val="ctr"/>
        <c:lblOffset val="100"/>
        <c:noMultiLvlLbl val="0"/>
      </c:catAx>
      <c:valAx>
        <c:axId val="494943792"/>
        <c:scaling>
          <c:orientation val="minMax"/>
        </c:scaling>
        <c:delete val="1"/>
        <c:axPos val="l"/>
        <c:numFmt formatCode="0%" sourceLinked="1"/>
        <c:majorTickMark val="none"/>
        <c:minorTickMark val="none"/>
        <c:tickLblPos val="nextTo"/>
        <c:crossAx val="494943400"/>
        <c:crosses val="autoZero"/>
        <c:crossBetween val="between"/>
      </c:valAx>
      <c:spPr>
        <a:noFill/>
        <a:ln>
          <a:noFill/>
        </a:ln>
        <a:effectLst/>
      </c:spPr>
    </c:plotArea>
    <c:legend>
      <c:legendPos val="t"/>
      <c:layout>
        <c:manualLayout>
          <c:xMode val="edge"/>
          <c:yMode val="edge"/>
          <c:x val="2.500072642306278E-2"/>
          <c:y val="0.41807466807320881"/>
          <c:w val="0.39828924863808202"/>
          <c:h val="0.26353775979585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'[Descriptive statistics of Reclustering of segment 2.xlsx]AR'!$B$3</c:f>
              <c:strCache>
                <c:ptCount val="1"/>
                <c:pt idx="0">
                  <c:v>&lt; 85%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2.xlsx]AR'!$E$2</c:f>
              <c:strCache>
                <c:ptCount val="1"/>
                <c:pt idx="0">
                  <c:v>Cluster 3</c:v>
                </c:pt>
              </c:strCache>
            </c:strRef>
          </c:cat>
          <c:val>
            <c:numRef>
              <c:f>'[Descriptive statistics of Reclustering of segment 2.xlsx]AR'!$E$3</c:f>
              <c:numCache>
                <c:formatCode>0%</c:formatCode>
                <c:ptCount val="1"/>
                <c:pt idx="0">
                  <c:v>0.34699999999999998</c:v>
                </c:pt>
              </c:numCache>
            </c:numRef>
          </c:val>
          <c:extLst>
            <c:ext xmlns:c16="http://schemas.microsoft.com/office/drawing/2014/chart" uri="{C3380CC4-5D6E-409C-BE32-E72D297353CC}">
              <c16:uniqueId val="{00000000-CE7E-450D-9AA7-AB2651B59D40}"/>
            </c:ext>
          </c:extLst>
        </c:ser>
        <c:ser>
          <c:idx val="1"/>
          <c:order val="1"/>
          <c:tx>
            <c:strRef>
              <c:f>'[Descriptive statistics of Reclustering of segment 2.xlsx]AR'!$B$4</c:f>
              <c:strCache>
                <c:ptCount val="1"/>
                <c:pt idx="0">
                  <c:v>85-90%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2.xlsx]AR'!$E$2</c:f>
              <c:strCache>
                <c:ptCount val="1"/>
                <c:pt idx="0">
                  <c:v>Cluster 3</c:v>
                </c:pt>
              </c:strCache>
            </c:strRef>
          </c:cat>
          <c:val>
            <c:numRef>
              <c:f>'[Descriptive statistics of Reclustering of segment 2.xlsx]AR'!$E$4</c:f>
              <c:numCache>
                <c:formatCode>0%</c:formatCode>
                <c:ptCount val="1"/>
                <c:pt idx="0">
                  <c:v>9.0999999999999998E-2</c:v>
                </c:pt>
              </c:numCache>
            </c:numRef>
          </c:val>
          <c:extLst>
            <c:ext xmlns:c16="http://schemas.microsoft.com/office/drawing/2014/chart" uri="{C3380CC4-5D6E-409C-BE32-E72D297353CC}">
              <c16:uniqueId val="{00000001-CE7E-450D-9AA7-AB2651B59D40}"/>
            </c:ext>
          </c:extLst>
        </c:ser>
        <c:ser>
          <c:idx val="2"/>
          <c:order val="2"/>
          <c:tx>
            <c:strRef>
              <c:f>'[Descriptive statistics of Reclustering of segment 2.xlsx]AR'!$B$5</c:f>
              <c:strCache>
                <c:ptCount val="1"/>
                <c:pt idx="0">
                  <c:v>90-95%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2.xlsx]AR'!$E$2</c:f>
              <c:strCache>
                <c:ptCount val="1"/>
                <c:pt idx="0">
                  <c:v>Cluster 3</c:v>
                </c:pt>
              </c:strCache>
            </c:strRef>
          </c:cat>
          <c:val>
            <c:numRef>
              <c:f>'[Descriptive statistics of Reclustering of segment 2.xlsx]AR'!$E$5</c:f>
              <c:numCache>
                <c:formatCode>0%</c:formatCode>
                <c:ptCount val="1"/>
                <c:pt idx="0">
                  <c:v>0.18</c:v>
                </c:pt>
              </c:numCache>
            </c:numRef>
          </c:val>
          <c:extLst>
            <c:ext xmlns:c16="http://schemas.microsoft.com/office/drawing/2014/chart" uri="{C3380CC4-5D6E-409C-BE32-E72D297353CC}">
              <c16:uniqueId val="{00000002-CE7E-450D-9AA7-AB2651B59D40}"/>
            </c:ext>
          </c:extLst>
        </c:ser>
        <c:ser>
          <c:idx val="3"/>
          <c:order val="3"/>
          <c:tx>
            <c:strRef>
              <c:f>'[Descriptive statistics of Reclustering of segment 2.xlsx]AR'!$B$6</c:f>
              <c:strCache>
                <c:ptCount val="1"/>
                <c:pt idx="0">
                  <c:v>&gt; 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2.xlsx]AR'!$E$2</c:f>
              <c:strCache>
                <c:ptCount val="1"/>
                <c:pt idx="0">
                  <c:v>Cluster 3</c:v>
                </c:pt>
              </c:strCache>
            </c:strRef>
          </c:cat>
          <c:val>
            <c:numRef>
              <c:f>'[Descriptive statistics of Reclustering of segment 2.xlsx]AR'!$E$6</c:f>
              <c:numCache>
                <c:formatCode>0%</c:formatCode>
                <c:ptCount val="1"/>
                <c:pt idx="0">
                  <c:v>0.38</c:v>
                </c:pt>
              </c:numCache>
            </c:numRef>
          </c:val>
          <c:extLst>
            <c:ext xmlns:c16="http://schemas.microsoft.com/office/drawing/2014/chart" uri="{C3380CC4-5D6E-409C-BE32-E72D297353CC}">
              <c16:uniqueId val="{00000003-CE7E-450D-9AA7-AB2651B59D40}"/>
            </c:ext>
          </c:extLst>
        </c:ser>
        <c:dLbls>
          <c:dLblPos val="ctr"/>
          <c:showLegendKey val="0"/>
          <c:showVal val="1"/>
          <c:showCatName val="0"/>
          <c:showSerName val="0"/>
          <c:showPercent val="0"/>
          <c:showBubbleSize val="0"/>
        </c:dLbls>
        <c:gapWidth val="79"/>
        <c:axId val="494944576"/>
        <c:axId val="494944968"/>
      </c:barChart>
      <c:catAx>
        <c:axId val="49494457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4968"/>
        <c:crosses val="autoZero"/>
        <c:auto val="1"/>
        <c:lblAlgn val="ctr"/>
        <c:lblOffset val="100"/>
        <c:noMultiLvlLbl val="0"/>
      </c:catAx>
      <c:valAx>
        <c:axId val="494944968"/>
        <c:scaling>
          <c:orientation val="minMax"/>
        </c:scaling>
        <c:delete val="1"/>
        <c:axPos val="l"/>
        <c:numFmt formatCode="0%" sourceLinked="1"/>
        <c:majorTickMark val="none"/>
        <c:minorTickMark val="none"/>
        <c:tickLblPos val="nextTo"/>
        <c:crossAx val="494944576"/>
        <c:crosses val="autoZero"/>
        <c:crossBetween val="between"/>
      </c:valAx>
      <c:spPr>
        <a:noFill/>
        <a:ln>
          <a:noFill/>
        </a:ln>
        <a:effectLst/>
      </c:spPr>
    </c:plotArea>
    <c:legend>
      <c:legendPos val="t"/>
      <c:layout>
        <c:manualLayout>
          <c:xMode val="edge"/>
          <c:yMode val="edge"/>
          <c:x val="0.27372849118404086"/>
          <c:y val="0.14637717444762741"/>
          <c:w val="0.40862378159937157"/>
          <c:h val="0.164915354897890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698887660183439E-2"/>
          <c:y val="0.28455868070853646"/>
          <c:w val="0.9273011123398166"/>
          <c:h val="0.7154413192914636"/>
        </c:manualLayout>
      </c:layout>
      <c:barChart>
        <c:barDir val="col"/>
        <c:grouping val="clustered"/>
        <c:varyColors val="0"/>
        <c:ser>
          <c:idx val="0"/>
          <c:order val="0"/>
          <c:tx>
            <c:strRef>
              <c:f>'[Descriptive statistics of Reclustering of segment 2.xlsx]CR'!$B$3</c:f>
              <c:strCache>
                <c:ptCount val="1"/>
                <c:pt idx="0">
                  <c:v>&lt; 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2.xlsx]CR'!$E$2</c:f>
              <c:strCache>
                <c:ptCount val="1"/>
                <c:pt idx="0">
                  <c:v>Cluster 3</c:v>
                </c:pt>
              </c:strCache>
            </c:strRef>
          </c:cat>
          <c:val>
            <c:numRef>
              <c:f>'[Descriptive statistics of Reclustering of segment 2.xlsx]CR'!$E$3</c:f>
              <c:numCache>
                <c:formatCode>0%</c:formatCode>
                <c:ptCount val="1"/>
                <c:pt idx="0">
                  <c:v>0.72399999999999998</c:v>
                </c:pt>
              </c:numCache>
            </c:numRef>
          </c:val>
          <c:extLst>
            <c:ext xmlns:c16="http://schemas.microsoft.com/office/drawing/2014/chart" uri="{C3380CC4-5D6E-409C-BE32-E72D297353CC}">
              <c16:uniqueId val="{00000000-F726-481A-A361-4EE22FCF57EA}"/>
            </c:ext>
          </c:extLst>
        </c:ser>
        <c:ser>
          <c:idx val="1"/>
          <c:order val="1"/>
          <c:tx>
            <c:strRef>
              <c:f>'[Descriptive statistics of Reclustering of segment 2.xlsx]CR'!$B$4</c:f>
              <c:strCache>
                <c:ptCount val="1"/>
                <c:pt idx="0">
                  <c:v>5-10%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2.xlsx]CR'!$E$2</c:f>
              <c:strCache>
                <c:ptCount val="1"/>
                <c:pt idx="0">
                  <c:v>Cluster 3</c:v>
                </c:pt>
              </c:strCache>
            </c:strRef>
          </c:cat>
          <c:val>
            <c:numRef>
              <c:f>'[Descriptive statistics of Reclustering of segment 2.xlsx]CR'!$E$4</c:f>
              <c:numCache>
                <c:formatCode>0%</c:formatCode>
                <c:ptCount val="1"/>
                <c:pt idx="0">
                  <c:v>0.154</c:v>
                </c:pt>
              </c:numCache>
            </c:numRef>
          </c:val>
          <c:extLst>
            <c:ext xmlns:c16="http://schemas.microsoft.com/office/drawing/2014/chart" uri="{C3380CC4-5D6E-409C-BE32-E72D297353CC}">
              <c16:uniqueId val="{00000001-F726-481A-A361-4EE22FCF57EA}"/>
            </c:ext>
          </c:extLst>
        </c:ser>
        <c:ser>
          <c:idx val="2"/>
          <c:order val="2"/>
          <c:tx>
            <c:strRef>
              <c:f>'[Descriptive statistics of Reclustering of segment 2.xlsx]CR'!$B$5</c:f>
              <c:strCache>
                <c:ptCount val="1"/>
                <c:pt idx="0">
                  <c:v>10-15%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2.xlsx]CR'!$E$2</c:f>
              <c:strCache>
                <c:ptCount val="1"/>
                <c:pt idx="0">
                  <c:v>Cluster 3</c:v>
                </c:pt>
              </c:strCache>
            </c:strRef>
          </c:cat>
          <c:val>
            <c:numRef>
              <c:f>'[Descriptive statistics of Reclustering of segment 2.xlsx]CR'!$E$5</c:f>
              <c:numCache>
                <c:formatCode>0%</c:formatCode>
                <c:ptCount val="1"/>
                <c:pt idx="0">
                  <c:v>5.5E-2</c:v>
                </c:pt>
              </c:numCache>
            </c:numRef>
          </c:val>
          <c:extLst>
            <c:ext xmlns:c16="http://schemas.microsoft.com/office/drawing/2014/chart" uri="{C3380CC4-5D6E-409C-BE32-E72D297353CC}">
              <c16:uniqueId val="{00000002-F726-481A-A361-4EE22FCF57EA}"/>
            </c:ext>
          </c:extLst>
        </c:ser>
        <c:ser>
          <c:idx val="3"/>
          <c:order val="3"/>
          <c:tx>
            <c:strRef>
              <c:f>'[Descriptive statistics of Reclustering of segment 2.xlsx]CR'!$B$6</c:f>
              <c:strCache>
                <c:ptCount val="1"/>
                <c:pt idx="0">
                  <c:v>&gt; 15%</c:v>
                </c:pt>
              </c:strCache>
            </c:strRef>
          </c:tx>
          <c:spPr>
            <a:solidFill>
              <a:schemeClr val="bg2">
                <a:lumMod val="75000"/>
              </a:schemeClr>
            </a:solidFill>
            <a:ln>
              <a:noFill/>
            </a:ln>
            <a:effectLst/>
          </c:spPr>
          <c:invertIfNegative val="0"/>
          <c:dLbls>
            <c:dLbl>
              <c:idx val="0"/>
              <c:layout>
                <c:manualLayout>
                  <c:x val="0"/>
                  <c:y val="3.46891980879558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726-481A-A361-4EE22FCF57EA}"/>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2.xlsx]CR'!$E$2</c:f>
              <c:strCache>
                <c:ptCount val="1"/>
                <c:pt idx="0">
                  <c:v>Cluster 3</c:v>
                </c:pt>
              </c:strCache>
            </c:strRef>
          </c:cat>
          <c:val>
            <c:numRef>
              <c:f>'[Descriptive statistics of Reclustering of segment 2.xlsx]CR'!$E$6</c:f>
              <c:numCache>
                <c:formatCode>0%</c:formatCode>
                <c:ptCount val="1"/>
                <c:pt idx="0">
                  <c:v>6.5699999999999995E-2</c:v>
                </c:pt>
              </c:numCache>
            </c:numRef>
          </c:val>
          <c:extLst>
            <c:ext xmlns:c16="http://schemas.microsoft.com/office/drawing/2014/chart" uri="{C3380CC4-5D6E-409C-BE32-E72D297353CC}">
              <c16:uniqueId val="{00000003-F726-481A-A361-4EE22FCF57EA}"/>
            </c:ext>
          </c:extLst>
        </c:ser>
        <c:dLbls>
          <c:dLblPos val="ctr"/>
          <c:showLegendKey val="0"/>
          <c:showVal val="1"/>
          <c:showCatName val="0"/>
          <c:showSerName val="0"/>
          <c:showPercent val="0"/>
          <c:showBubbleSize val="0"/>
        </c:dLbls>
        <c:gapWidth val="79"/>
        <c:axId val="494945752"/>
        <c:axId val="494946144"/>
      </c:barChart>
      <c:catAx>
        <c:axId val="49494575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6144"/>
        <c:crosses val="autoZero"/>
        <c:auto val="1"/>
        <c:lblAlgn val="ctr"/>
        <c:lblOffset val="100"/>
        <c:noMultiLvlLbl val="0"/>
      </c:catAx>
      <c:valAx>
        <c:axId val="494946144"/>
        <c:scaling>
          <c:orientation val="minMax"/>
        </c:scaling>
        <c:delete val="1"/>
        <c:axPos val="l"/>
        <c:numFmt formatCode="0%" sourceLinked="1"/>
        <c:majorTickMark val="none"/>
        <c:minorTickMark val="none"/>
        <c:tickLblPos val="nextTo"/>
        <c:crossAx val="494945752"/>
        <c:crosses val="autoZero"/>
        <c:crossBetween val="between"/>
      </c:valAx>
      <c:spPr>
        <a:noFill/>
        <a:ln>
          <a:noFill/>
        </a:ln>
        <a:effectLst/>
      </c:spPr>
    </c:plotArea>
    <c:legend>
      <c:legendPos val="t"/>
      <c:layout>
        <c:manualLayout>
          <c:xMode val="edge"/>
          <c:yMode val="edge"/>
          <c:x val="0.54545241657451371"/>
          <c:y val="0.35100837111468003"/>
          <c:w val="0.37000377284850067"/>
          <c:h val="0.1789073492417674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50027007172881E-2"/>
          <c:y val="0.14452557801734298"/>
          <c:w val="0.90410436622512547"/>
          <c:h val="0.83149425291302403"/>
        </c:manualLayout>
      </c:layout>
      <c:barChart>
        <c:barDir val="col"/>
        <c:grouping val="clustered"/>
        <c:varyColors val="0"/>
        <c:ser>
          <c:idx val="0"/>
          <c:order val="0"/>
          <c:tx>
            <c:strRef>
              <c:f>'[Descriptive statistics of Reclustering of segment 2.xlsx]Lifetime trips'!$B$3</c:f>
              <c:strCache>
                <c:ptCount val="1"/>
                <c:pt idx="0">
                  <c:v>&lt; 25 trips</c:v>
                </c:pt>
              </c:strCache>
            </c:strRef>
          </c:tx>
          <c:spPr>
            <a:solidFill>
              <a:schemeClr val="bg2">
                <a:lumMod val="75000"/>
              </a:schemeClr>
            </a:solidFill>
            <a:ln>
              <a:noFill/>
            </a:ln>
            <a:effectLst/>
          </c:spPr>
          <c:invertIfNegative val="0"/>
          <c:dLbls>
            <c:dLbl>
              <c:idx val="0"/>
              <c:layout>
                <c:manualLayout>
                  <c:x val="-3.1196404209107285E-3"/>
                  <c:y val="5.81410735136830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9F7-417E-8361-F0CF8D94FB53}"/>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trips'!$E$3</c:f>
              <c:numCache>
                <c:formatCode>0%</c:formatCode>
                <c:ptCount val="1"/>
                <c:pt idx="0">
                  <c:v>9.9500000000000005E-2</c:v>
                </c:pt>
              </c:numCache>
            </c:numRef>
          </c:val>
          <c:extLst>
            <c:ext xmlns:c16="http://schemas.microsoft.com/office/drawing/2014/chart" uri="{C3380CC4-5D6E-409C-BE32-E72D297353CC}">
              <c16:uniqueId val="{00000000-49F7-417E-8361-F0CF8D94FB53}"/>
            </c:ext>
          </c:extLst>
        </c:ser>
        <c:ser>
          <c:idx val="1"/>
          <c:order val="1"/>
          <c:tx>
            <c:strRef>
              <c:f>'[Descriptive statistics of Reclustering of segment 2.xlsx]Lifetime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trips'!$E$4</c:f>
              <c:numCache>
                <c:formatCode>0%</c:formatCode>
                <c:ptCount val="1"/>
                <c:pt idx="0">
                  <c:v>0</c:v>
                </c:pt>
              </c:numCache>
            </c:numRef>
          </c:val>
          <c:extLst>
            <c:ext xmlns:c16="http://schemas.microsoft.com/office/drawing/2014/chart" uri="{C3380CC4-5D6E-409C-BE32-E72D297353CC}">
              <c16:uniqueId val="{00000001-49F7-417E-8361-F0CF8D94FB53}"/>
            </c:ext>
          </c:extLst>
        </c:ser>
        <c:ser>
          <c:idx val="2"/>
          <c:order val="2"/>
          <c:tx>
            <c:strRef>
              <c:f>'[Descriptive statistics of Reclustering of segment 2.xlsx]Lifetime trips'!$B$5</c:f>
              <c:strCache>
                <c:ptCount val="1"/>
                <c:pt idx="0">
                  <c:v>50-100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trips'!$E$5</c:f>
              <c:numCache>
                <c:formatCode>0%</c:formatCode>
                <c:ptCount val="1"/>
                <c:pt idx="0">
                  <c:v>2.1099999999999999E-3</c:v>
                </c:pt>
              </c:numCache>
            </c:numRef>
          </c:val>
          <c:extLst>
            <c:ext xmlns:c16="http://schemas.microsoft.com/office/drawing/2014/chart" uri="{C3380CC4-5D6E-409C-BE32-E72D297353CC}">
              <c16:uniqueId val="{00000002-49F7-417E-8361-F0CF8D94FB53}"/>
            </c:ext>
          </c:extLst>
        </c:ser>
        <c:ser>
          <c:idx val="3"/>
          <c:order val="3"/>
          <c:tx>
            <c:strRef>
              <c:f>'[Descriptive statistics of Reclustering of segment 2.xlsx]Lifetime trips'!$B$6</c:f>
              <c:strCache>
                <c:ptCount val="1"/>
                <c:pt idx="0">
                  <c:v>100-300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trips'!$E$6</c:f>
              <c:numCache>
                <c:formatCode>0%</c:formatCode>
                <c:ptCount val="1"/>
                <c:pt idx="0">
                  <c:v>1.06E-2</c:v>
                </c:pt>
              </c:numCache>
            </c:numRef>
          </c:val>
          <c:extLst>
            <c:ext xmlns:c16="http://schemas.microsoft.com/office/drawing/2014/chart" uri="{C3380CC4-5D6E-409C-BE32-E72D297353CC}">
              <c16:uniqueId val="{00000003-49F7-417E-8361-F0CF8D94FB53}"/>
            </c:ext>
          </c:extLst>
        </c:ser>
        <c:ser>
          <c:idx val="4"/>
          <c:order val="4"/>
          <c:tx>
            <c:strRef>
              <c:f>'[Descriptive statistics of Reclustering of segment 2.xlsx]Lifetime trips'!$B$7</c:f>
              <c:strCache>
                <c:ptCount val="1"/>
                <c:pt idx="0">
                  <c:v>300-500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trips'!$E$7</c:f>
              <c:numCache>
                <c:formatCode>0%</c:formatCode>
                <c:ptCount val="1"/>
                <c:pt idx="0">
                  <c:v>6.0000000000000001E-3</c:v>
                </c:pt>
              </c:numCache>
            </c:numRef>
          </c:val>
          <c:extLst>
            <c:ext xmlns:c16="http://schemas.microsoft.com/office/drawing/2014/chart" uri="{C3380CC4-5D6E-409C-BE32-E72D297353CC}">
              <c16:uniqueId val="{00000004-49F7-417E-8361-F0CF8D94FB53}"/>
            </c:ext>
          </c:extLst>
        </c:ser>
        <c:ser>
          <c:idx val="5"/>
          <c:order val="5"/>
          <c:tx>
            <c:strRef>
              <c:f>'[Descriptive statistics of Reclustering of segment 2.xlsx]Lifetime trips'!$B$8</c:f>
              <c:strCache>
                <c:ptCount val="1"/>
                <c:pt idx="0">
                  <c:v>500-1000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trips'!$E$8</c:f>
              <c:numCache>
                <c:formatCode>0%</c:formatCode>
                <c:ptCount val="1"/>
                <c:pt idx="0">
                  <c:v>3.5999999999999997E-2</c:v>
                </c:pt>
              </c:numCache>
            </c:numRef>
          </c:val>
          <c:extLst>
            <c:ext xmlns:c16="http://schemas.microsoft.com/office/drawing/2014/chart" uri="{C3380CC4-5D6E-409C-BE32-E72D297353CC}">
              <c16:uniqueId val="{00000005-49F7-417E-8361-F0CF8D94FB53}"/>
            </c:ext>
          </c:extLst>
        </c:ser>
        <c:ser>
          <c:idx val="6"/>
          <c:order val="6"/>
          <c:tx>
            <c:strRef>
              <c:f>'[Descriptive statistics of Reclustering of segment 2.xlsx]Lifetime trips'!$B$9</c:f>
              <c:strCache>
                <c:ptCount val="1"/>
                <c:pt idx="0">
                  <c:v>&gt; 1000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2.xlsx]Lifetime trips'!$E$2</c:f>
              <c:strCache>
                <c:ptCount val="1"/>
                <c:pt idx="0">
                  <c:v>Cluster 3</c:v>
                </c:pt>
              </c:strCache>
            </c:strRef>
          </c:cat>
          <c:val>
            <c:numRef>
              <c:f>'[Descriptive statistics of Reclustering of segment 2.xlsx]Lifetime trips'!$E$9</c:f>
              <c:numCache>
                <c:formatCode>0%</c:formatCode>
                <c:ptCount val="1"/>
                <c:pt idx="0">
                  <c:v>0.85</c:v>
                </c:pt>
              </c:numCache>
            </c:numRef>
          </c:val>
          <c:extLst>
            <c:ext xmlns:c16="http://schemas.microsoft.com/office/drawing/2014/chart" uri="{C3380CC4-5D6E-409C-BE32-E72D297353CC}">
              <c16:uniqueId val="{00000006-49F7-417E-8361-F0CF8D94FB53}"/>
            </c:ext>
          </c:extLst>
        </c:ser>
        <c:dLbls>
          <c:dLblPos val="ctr"/>
          <c:showLegendKey val="0"/>
          <c:showVal val="1"/>
          <c:showCatName val="0"/>
          <c:showSerName val="0"/>
          <c:showPercent val="0"/>
          <c:showBubbleSize val="0"/>
        </c:dLbls>
        <c:gapWidth val="79"/>
        <c:axId val="494946928"/>
        <c:axId val="494947320"/>
      </c:barChart>
      <c:catAx>
        <c:axId val="49494692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7320"/>
        <c:crosses val="autoZero"/>
        <c:auto val="1"/>
        <c:lblAlgn val="ctr"/>
        <c:lblOffset val="100"/>
        <c:noMultiLvlLbl val="0"/>
      </c:catAx>
      <c:valAx>
        <c:axId val="494947320"/>
        <c:scaling>
          <c:orientation val="minMax"/>
        </c:scaling>
        <c:delete val="1"/>
        <c:axPos val="l"/>
        <c:numFmt formatCode="0%" sourceLinked="1"/>
        <c:majorTickMark val="none"/>
        <c:minorTickMark val="none"/>
        <c:tickLblPos val="nextTo"/>
        <c:crossAx val="494946928"/>
        <c:crosses val="autoZero"/>
        <c:crossBetween val="between"/>
      </c:valAx>
      <c:spPr>
        <a:noFill/>
        <a:ln>
          <a:noFill/>
        </a:ln>
        <a:effectLst/>
      </c:spPr>
    </c:plotArea>
    <c:legend>
      <c:legendPos val="t"/>
      <c:layout>
        <c:manualLayout>
          <c:xMode val="edge"/>
          <c:yMode val="edge"/>
          <c:x val="3.4757461467527985E-2"/>
          <c:y val="0.3293227880088998"/>
          <c:w val="0.45629973308651328"/>
          <c:h val="0.3520678474197790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709633649932156E-2"/>
          <c:y val="0.18950273547509897"/>
          <c:w val="0.91496815971774015"/>
          <c:h val="0.74513779479219311"/>
        </c:manualLayout>
      </c:layout>
      <c:barChart>
        <c:barDir val="col"/>
        <c:grouping val="clustered"/>
        <c:varyColors val="0"/>
        <c:ser>
          <c:idx val="0"/>
          <c:order val="0"/>
          <c:tx>
            <c:strRef>
              <c:f>'[Descriptive statistics of Reclustering of segment 2.xlsx]Average weekly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trips'!$E$3</c:f>
              <c:numCache>
                <c:formatCode>0%</c:formatCode>
                <c:ptCount val="1"/>
                <c:pt idx="0">
                  <c:v>0.93220000000000003</c:v>
                </c:pt>
              </c:numCache>
            </c:numRef>
          </c:val>
          <c:extLst>
            <c:ext xmlns:c16="http://schemas.microsoft.com/office/drawing/2014/chart" uri="{C3380CC4-5D6E-409C-BE32-E72D297353CC}">
              <c16:uniqueId val="{00000000-B265-45D0-BDC9-66971F5A40F8}"/>
            </c:ext>
          </c:extLst>
        </c:ser>
        <c:ser>
          <c:idx val="1"/>
          <c:order val="1"/>
          <c:tx>
            <c:strRef>
              <c:f>'[Descriptive statistics of Reclustering of segment 2.xlsx]Average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trips'!$E$4</c:f>
              <c:numCache>
                <c:formatCode>0%</c:formatCode>
                <c:ptCount val="1"/>
                <c:pt idx="0">
                  <c:v>6.7699999999999996E-2</c:v>
                </c:pt>
              </c:numCache>
            </c:numRef>
          </c:val>
          <c:extLst>
            <c:ext xmlns:c16="http://schemas.microsoft.com/office/drawing/2014/chart" uri="{C3380CC4-5D6E-409C-BE32-E72D297353CC}">
              <c16:uniqueId val="{00000001-B265-45D0-BDC9-66971F5A40F8}"/>
            </c:ext>
          </c:extLst>
        </c:ser>
        <c:ser>
          <c:idx val="2"/>
          <c:order val="2"/>
          <c:tx>
            <c:strRef>
              <c:f>'[Descriptive statistics of Reclustering of segment 2.xlsx]Average weekly trips'!$B$5</c:f>
              <c:strCache>
                <c:ptCount val="1"/>
                <c:pt idx="0">
                  <c:v>50-75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trips'!$E$5</c:f>
              <c:numCache>
                <c:formatCode>0%</c:formatCode>
                <c:ptCount val="1"/>
                <c:pt idx="0">
                  <c:v>0</c:v>
                </c:pt>
              </c:numCache>
            </c:numRef>
          </c:val>
          <c:extLst>
            <c:ext xmlns:c16="http://schemas.microsoft.com/office/drawing/2014/chart" uri="{C3380CC4-5D6E-409C-BE32-E72D297353CC}">
              <c16:uniqueId val="{00000002-B265-45D0-BDC9-66971F5A40F8}"/>
            </c:ext>
          </c:extLst>
        </c:ser>
        <c:ser>
          <c:idx val="3"/>
          <c:order val="3"/>
          <c:tx>
            <c:strRef>
              <c:f>'[Descriptive statistics of Reclustering of segment 2.xlsx]Average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trips'!$E$6</c:f>
              <c:numCache>
                <c:formatCode>0%</c:formatCode>
                <c:ptCount val="1"/>
                <c:pt idx="0">
                  <c:v>0</c:v>
                </c:pt>
              </c:numCache>
            </c:numRef>
          </c:val>
          <c:extLst>
            <c:ext xmlns:c16="http://schemas.microsoft.com/office/drawing/2014/chart" uri="{C3380CC4-5D6E-409C-BE32-E72D297353CC}">
              <c16:uniqueId val="{00000003-B265-45D0-BDC9-66971F5A40F8}"/>
            </c:ext>
          </c:extLst>
        </c:ser>
        <c:ser>
          <c:idx val="4"/>
          <c:order val="4"/>
          <c:tx>
            <c:strRef>
              <c:f>'[Descriptive statistics of Reclustering of segment 2.xlsx]Average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trips'!$E$7</c:f>
              <c:numCache>
                <c:formatCode>0%</c:formatCode>
                <c:ptCount val="1"/>
                <c:pt idx="0">
                  <c:v>0</c:v>
                </c:pt>
              </c:numCache>
            </c:numRef>
          </c:val>
          <c:extLst>
            <c:ext xmlns:c16="http://schemas.microsoft.com/office/drawing/2014/chart" uri="{C3380CC4-5D6E-409C-BE32-E72D297353CC}">
              <c16:uniqueId val="{00000004-B265-45D0-BDC9-66971F5A40F8}"/>
            </c:ext>
          </c:extLst>
        </c:ser>
        <c:ser>
          <c:idx val="5"/>
          <c:order val="5"/>
          <c:tx>
            <c:strRef>
              <c:f>'[Descriptive statistics of Reclustering of segment 2.xlsx]Average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2.xlsx]Average weekly trips'!$E$2</c:f>
              <c:strCache>
                <c:ptCount val="1"/>
                <c:pt idx="0">
                  <c:v>Cluster 3</c:v>
                </c:pt>
              </c:strCache>
            </c:strRef>
          </c:cat>
          <c:val>
            <c:numRef>
              <c:f>'[Descriptive statistics of Reclustering of segment 2.xlsx]Average weekly trips'!$E$8</c:f>
              <c:numCache>
                <c:formatCode>0%</c:formatCode>
                <c:ptCount val="1"/>
                <c:pt idx="0">
                  <c:v>0</c:v>
                </c:pt>
              </c:numCache>
            </c:numRef>
          </c:val>
          <c:extLst>
            <c:ext xmlns:c16="http://schemas.microsoft.com/office/drawing/2014/chart" uri="{C3380CC4-5D6E-409C-BE32-E72D297353CC}">
              <c16:uniqueId val="{00000005-B265-45D0-BDC9-66971F5A40F8}"/>
            </c:ext>
          </c:extLst>
        </c:ser>
        <c:dLbls>
          <c:dLblPos val="ctr"/>
          <c:showLegendKey val="0"/>
          <c:showVal val="1"/>
          <c:showCatName val="0"/>
          <c:showSerName val="0"/>
          <c:showPercent val="0"/>
          <c:showBubbleSize val="0"/>
        </c:dLbls>
        <c:gapWidth val="79"/>
        <c:axId val="494948104"/>
        <c:axId val="494948496"/>
      </c:barChart>
      <c:catAx>
        <c:axId val="4949481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4948496"/>
        <c:crosses val="autoZero"/>
        <c:auto val="1"/>
        <c:lblAlgn val="ctr"/>
        <c:lblOffset val="100"/>
        <c:noMultiLvlLbl val="0"/>
      </c:catAx>
      <c:valAx>
        <c:axId val="494948496"/>
        <c:scaling>
          <c:orientation val="minMax"/>
        </c:scaling>
        <c:delete val="1"/>
        <c:axPos val="l"/>
        <c:numFmt formatCode="0%" sourceLinked="1"/>
        <c:majorTickMark val="none"/>
        <c:minorTickMark val="none"/>
        <c:tickLblPos val="nextTo"/>
        <c:crossAx val="494948104"/>
        <c:crosses val="autoZero"/>
        <c:crossBetween val="between"/>
      </c:valAx>
      <c:spPr>
        <a:noFill/>
        <a:ln>
          <a:solidFill>
            <a:schemeClr val="bg1">
              <a:alpha val="0"/>
            </a:schemeClr>
          </a:solidFill>
        </a:ln>
        <a:effectLst/>
      </c:spPr>
    </c:plotArea>
    <c:legend>
      <c:legendPos val="t"/>
      <c:layout>
        <c:manualLayout>
          <c:xMode val="edge"/>
          <c:yMode val="edge"/>
          <c:x val="0.44363943540133033"/>
          <c:y val="0.26325482546626688"/>
          <c:w val="0.50636051794326808"/>
          <c:h val="0.3095627258815485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42806576891933E-2"/>
          <c:y val="0.10365588815488776"/>
          <c:w val="0.88396214780771365"/>
          <c:h val="0.83404055991791304"/>
        </c:manualLayout>
      </c:layout>
      <c:barChart>
        <c:barDir val="col"/>
        <c:grouping val="clustered"/>
        <c:varyColors val="0"/>
        <c:ser>
          <c:idx val="0"/>
          <c:order val="0"/>
          <c:tx>
            <c:strRef>
              <c:f>Age!$B$3</c:f>
              <c:strCache>
                <c:ptCount val="1"/>
                <c:pt idx="0">
                  <c:v>20-25</c:v>
                </c:pt>
              </c:strCache>
            </c:strRef>
          </c:tx>
          <c:spPr>
            <a:solidFill>
              <a:schemeClr val="bg2">
                <a:lumMod val="75000"/>
              </a:schemeClr>
            </a:solidFill>
            <a:ln>
              <a:noFill/>
            </a:ln>
            <a:effectLst/>
          </c:spPr>
          <c:invertIfNegative val="0"/>
          <c:dLbls>
            <c:dLbl>
              <c:idx val="0"/>
              <c:layout>
                <c:manualLayout>
                  <c:x val="2.8824467842447727E-3"/>
                  <c:y val="7.6686926380826234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A23-4D18-958F-AB4F938C380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Age!$E$3</c:f>
              <c:numCache>
                <c:formatCode>0%</c:formatCode>
                <c:ptCount val="1"/>
                <c:pt idx="0">
                  <c:v>2.4500000000000001E-2</c:v>
                </c:pt>
              </c:numCache>
            </c:numRef>
          </c:val>
          <c:extLst>
            <c:ext xmlns:c16="http://schemas.microsoft.com/office/drawing/2014/chart" uri="{C3380CC4-5D6E-409C-BE32-E72D297353CC}">
              <c16:uniqueId val="{00000001-8A23-4D18-958F-AB4F938C3805}"/>
            </c:ext>
          </c:extLst>
        </c:ser>
        <c:ser>
          <c:idx val="1"/>
          <c:order val="1"/>
          <c:tx>
            <c:strRef>
              <c:f>Age!$B$4</c:f>
              <c:strCache>
                <c:ptCount val="1"/>
                <c:pt idx="0">
                  <c:v>25-30</c:v>
                </c:pt>
              </c:strCache>
            </c:strRef>
          </c:tx>
          <c:spPr>
            <a:solidFill>
              <a:schemeClr val="bg2">
                <a:lumMod val="75000"/>
              </a:schemeClr>
            </a:solidFill>
            <a:ln>
              <a:noFill/>
            </a:ln>
            <a:effectLst/>
          </c:spPr>
          <c:invertIfNegative val="0"/>
          <c:dLbls>
            <c:dLbl>
              <c:idx val="0"/>
              <c:layout>
                <c:manualLayout>
                  <c:x val="5.7648935684895455E-3"/>
                  <c:y val="1.17232073156517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A23-4D18-958F-AB4F938C380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Age!$E$4</c:f>
              <c:numCache>
                <c:formatCode>0%</c:formatCode>
                <c:ptCount val="1"/>
                <c:pt idx="0">
                  <c:v>6.0659999999999999E-2</c:v>
                </c:pt>
              </c:numCache>
            </c:numRef>
          </c:val>
          <c:extLst>
            <c:ext xmlns:c16="http://schemas.microsoft.com/office/drawing/2014/chart" uri="{C3380CC4-5D6E-409C-BE32-E72D297353CC}">
              <c16:uniqueId val="{00000003-8A23-4D18-958F-AB4F938C3805}"/>
            </c:ext>
          </c:extLst>
        </c:ser>
        <c:ser>
          <c:idx val="2"/>
          <c:order val="2"/>
          <c:tx>
            <c:strRef>
              <c:f>Age!$B$5</c:f>
              <c:strCache>
                <c:ptCount val="1"/>
                <c:pt idx="0">
                  <c:v>30-35</c:v>
                </c:pt>
              </c:strCache>
            </c:strRef>
          </c:tx>
          <c:spPr>
            <a:solidFill>
              <a:schemeClr val="accent3"/>
            </a:solidFill>
            <a:ln>
              <a:noFill/>
            </a:ln>
            <a:effectLst/>
          </c:spPr>
          <c:invertIfNegative val="0"/>
          <c:dLbls>
            <c:dLbl>
              <c:idx val="0"/>
              <c:layout>
                <c:manualLayout>
                  <c:x val="0"/>
                  <c:y val="3.949252708911252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A23-4D18-958F-AB4F938C380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Age!$E$5</c:f>
              <c:numCache>
                <c:formatCode>0%</c:formatCode>
                <c:ptCount val="1"/>
                <c:pt idx="0">
                  <c:v>7.8E-2</c:v>
                </c:pt>
              </c:numCache>
            </c:numRef>
          </c:val>
          <c:extLst>
            <c:ext xmlns:c16="http://schemas.microsoft.com/office/drawing/2014/chart" uri="{C3380CC4-5D6E-409C-BE32-E72D297353CC}">
              <c16:uniqueId val="{00000005-8A23-4D18-958F-AB4F938C3805}"/>
            </c:ext>
          </c:extLst>
        </c:ser>
        <c:ser>
          <c:idx val="3"/>
          <c:order val="3"/>
          <c:tx>
            <c:strRef>
              <c:f>Age!$B$6</c:f>
              <c:strCache>
                <c:ptCount val="1"/>
                <c:pt idx="0">
                  <c:v>35-40</c:v>
                </c:pt>
              </c:strCache>
            </c:strRef>
          </c:tx>
          <c:spPr>
            <a:solidFill>
              <a:schemeClr val="bg2">
                <a:lumMod val="75000"/>
              </a:schemeClr>
            </a:solidFill>
            <a:ln>
              <a:noFill/>
            </a:ln>
            <a:effectLst/>
          </c:spPr>
          <c:invertIfNegative val="0"/>
          <c:dLbls>
            <c:dLbl>
              <c:idx val="0"/>
              <c:layout>
                <c:manualLayout>
                  <c:x val="-5.7648935684895455E-3"/>
                  <c:y val="-6.599264103106155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A23-4D18-958F-AB4F938C380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Age!$E$6</c:f>
              <c:numCache>
                <c:formatCode>0%</c:formatCode>
                <c:ptCount val="1"/>
                <c:pt idx="0">
                  <c:v>9.5799999999999996E-2</c:v>
                </c:pt>
              </c:numCache>
            </c:numRef>
          </c:val>
          <c:extLst>
            <c:ext xmlns:c16="http://schemas.microsoft.com/office/drawing/2014/chart" uri="{C3380CC4-5D6E-409C-BE32-E72D297353CC}">
              <c16:uniqueId val="{00000007-8A23-4D18-958F-AB4F938C3805}"/>
            </c:ext>
          </c:extLst>
        </c:ser>
        <c:ser>
          <c:idx val="4"/>
          <c:order val="4"/>
          <c:tx>
            <c:strRef>
              <c:f>Age!$B$7</c:f>
              <c:strCache>
                <c:ptCount val="1"/>
                <c:pt idx="0">
                  <c:v>40-45</c:v>
                </c:pt>
              </c:strCache>
            </c:strRef>
          </c:tx>
          <c:spPr>
            <a:solidFill>
              <a:schemeClr val="bg2">
                <a:lumMod val="75000"/>
              </a:schemeClr>
            </a:solidFill>
            <a:ln>
              <a:noFill/>
            </a:ln>
            <a:effectLst/>
          </c:spPr>
          <c:invertIfNegative val="0"/>
          <c:dLbls>
            <c:dLbl>
              <c:idx val="0"/>
              <c:layout>
                <c:manualLayout>
                  <c:x val="-2.8824467842447727E-3"/>
                  <c:y val="-6.3694513233662738E-3"/>
                </c:manualLayout>
              </c:layout>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A23-4D18-958F-AB4F938C3805}"/>
                </c:ext>
              </c:extLst>
            </c:dLbl>
            <c:spPr>
              <a:solidFill>
                <a:schemeClr val="bg2">
                  <a:lumMod val="75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Age!$E$7</c:f>
              <c:numCache>
                <c:formatCode>0%</c:formatCode>
                <c:ptCount val="1"/>
                <c:pt idx="0">
                  <c:v>0.126</c:v>
                </c:pt>
              </c:numCache>
            </c:numRef>
          </c:val>
          <c:extLst>
            <c:ext xmlns:c16="http://schemas.microsoft.com/office/drawing/2014/chart" uri="{C3380CC4-5D6E-409C-BE32-E72D297353CC}">
              <c16:uniqueId val="{00000009-8A23-4D18-958F-AB4F938C3805}"/>
            </c:ext>
          </c:extLst>
        </c:ser>
        <c:ser>
          <c:idx val="5"/>
          <c:order val="5"/>
          <c:tx>
            <c:strRef>
              <c:f>Age!$B$8</c:f>
              <c:strCache>
                <c:ptCount val="1"/>
                <c:pt idx="0">
                  <c:v>45-50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Age!$E$2</c:f>
              <c:strCache>
                <c:ptCount val="1"/>
                <c:pt idx="0">
                  <c:v>Cluster 3</c:v>
                </c:pt>
              </c:strCache>
            </c:strRef>
          </c:cat>
          <c:val>
            <c:numRef>
              <c:f>Age!$E$8</c:f>
              <c:numCache>
                <c:formatCode>0%</c:formatCode>
                <c:ptCount val="1"/>
                <c:pt idx="0">
                  <c:v>0.61399999999999999</c:v>
                </c:pt>
              </c:numCache>
            </c:numRef>
          </c:val>
          <c:extLst>
            <c:ext xmlns:c16="http://schemas.microsoft.com/office/drawing/2014/chart" uri="{C3380CC4-5D6E-409C-BE32-E72D297353CC}">
              <c16:uniqueId val="{0000000A-8A23-4D18-958F-AB4F938C3805}"/>
            </c:ext>
          </c:extLst>
        </c:ser>
        <c:dLbls>
          <c:dLblPos val="ctr"/>
          <c:showLegendKey val="0"/>
          <c:showVal val="1"/>
          <c:showCatName val="0"/>
          <c:showSerName val="0"/>
          <c:showPercent val="0"/>
          <c:showBubbleSize val="0"/>
        </c:dLbls>
        <c:gapWidth val="79"/>
        <c:axId val="643927728"/>
        <c:axId val="643928120"/>
      </c:barChart>
      <c:catAx>
        <c:axId val="643927728"/>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643928120"/>
        <c:crosses val="autoZero"/>
        <c:auto val="1"/>
        <c:lblAlgn val="ctr"/>
        <c:lblOffset val="100"/>
        <c:noMultiLvlLbl val="0"/>
      </c:catAx>
      <c:valAx>
        <c:axId val="643928120"/>
        <c:scaling>
          <c:orientation val="minMax"/>
        </c:scaling>
        <c:delete val="1"/>
        <c:axPos val="l"/>
        <c:numFmt formatCode="0%" sourceLinked="1"/>
        <c:majorTickMark val="none"/>
        <c:minorTickMark val="none"/>
        <c:tickLblPos val="nextTo"/>
        <c:crossAx val="643927728"/>
        <c:crosses val="autoZero"/>
        <c:crossBetween val="between"/>
      </c:valAx>
      <c:spPr>
        <a:noFill/>
        <a:ln>
          <a:noFill/>
        </a:ln>
        <a:effectLst/>
      </c:spPr>
    </c:plotArea>
    <c:legend>
      <c:legendPos val="t"/>
      <c:layout>
        <c:manualLayout>
          <c:xMode val="edge"/>
          <c:yMode val="edge"/>
          <c:x val="4.2076404170123725E-2"/>
          <c:y val="0.30988661856275124"/>
          <c:w val="0.45722845567226861"/>
          <c:h val="0.258389185138083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5C39-4AFA-AFDC-B6AC3116D045}"/>
            </c:ext>
          </c:extLst>
        </c:ser>
        <c:ser>
          <c:idx val="1"/>
          <c:order val="1"/>
          <c:spPr>
            <a:solidFill>
              <a:schemeClr val="bg2">
                <a:lumMod val="75000"/>
              </a:schemeClr>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2-5C39-4AFA-AFDC-B6AC3116D045}"/>
              </c:ext>
            </c:extLst>
          </c:dPt>
          <c:dLbls>
            <c:dLbl>
              <c:idx val="3"/>
              <c:layout>
                <c:manualLayout>
                  <c:x val="0"/>
                  <c:y val="-6.2480408983122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C5-4FF8-B285-520FD539E0A0}"/>
                </c:ext>
              </c:extLst>
            </c:dLbl>
            <c:dLbl>
              <c:idx val="6"/>
              <c:layout>
                <c:manualLayout>
                  <c:x val="0"/>
                  <c:y val="-8.03319544068719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C5-4FF8-B285-520FD539E0A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5C39-4AFA-AFDC-B6AC3116D045}"/>
            </c:ext>
          </c:extLst>
        </c:ser>
        <c:dLbls>
          <c:showLegendKey val="0"/>
          <c:showVal val="0"/>
          <c:showCatName val="0"/>
          <c:showSerName val="0"/>
          <c:showPercent val="0"/>
          <c:showBubbleSize val="0"/>
        </c:dLbls>
        <c:gapWidth val="219"/>
        <c:axId val="643928904"/>
        <c:axId val="494421920"/>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5C39-4AFA-AFDC-B6AC3116D045}"/>
            </c:ext>
          </c:extLst>
        </c:ser>
        <c:dLbls>
          <c:showLegendKey val="0"/>
          <c:showVal val="0"/>
          <c:showCatName val="0"/>
          <c:showSerName val="0"/>
          <c:showPercent val="0"/>
          <c:showBubbleSize val="0"/>
        </c:dLbls>
        <c:marker val="1"/>
        <c:smooth val="0"/>
        <c:axId val="643928904"/>
        <c:axId val="494421920"/>
      </c:lineChart>
      <c:catAx>
        <c:axId val="643928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421920"/>
        <c:crosses val="autoZero"/>
        <c:auto val="1"/>
        <c:lblAlgn val="ctr"/>
        <c:lblOffset val="100"/>
        <c:noMultiLvlLbl val="0"/>
      </c:catAx>
      <c:valAx>
        <c:axId val="494421920"/>
        <c:scaling>
          <c:orientation val="minMax"/>
        </c:scaling>
        <c:delete val="1"/>
        <c:axPos val="l"/>
        <c:numFmt formatCode="General" sourceLinked="1"/>
        <c:majorTickMark val="none"/>
        <c:minorTickMark val="none"/>
        <c:tickLblPos val="nextTo"/>
        <c:crossAx val="643928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2"/>
            <c:invertIfNegative val="0"/>
            <c:bubble3D val="0"/>
            <c:spPr>
              <a:solidFill>
                <a:srgbClr val="00B050"/>
              </a:solidFill>
              <a:ln>
                <a:noFill/>
              </a:ln>
              <a:effectLst/>
            </c:spPr>
            <c:extLst>
              <c:ext xmlns:c16="http://schemas.microsoft.com/office/drawing/2014/chart" uri="{C3380CC4-5D6E-409C-BE32-E72D297353CC}">
                <c16:uniqueId val="{00000001-B3B0-4EDF-B602-AA20597F586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2-B3B0-4EDF-B602-AA20597F5866}"/>
            </c:ext>
          </c:extLst>
        </c:ser>
        <c:dLbls>
          <c:showLegendKey val="0"/>
          <c:showVal val="0"/>
          <c:showCatName val="0"/>
          <c:showSerName val="0"/>
          <c:showPercent val="0"/>
          <c:showBubbleSize val="0"/>
        </c:dLbls>
        <c:gapWidth val="219"/>
        <c:overlap val="-27"/>
        <c:axId val="494425056"/>
        <c:axId val="494425448"/>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3-B3B0-4EDF-B602-AA20597F5866}"/>
            </c:ext>
          </c:extLst>
        </c:ser>
        <c:dLbls>
          <c:showLegendKey val="0"/>
          <c:showVal val="0"/>
          <c:showCatName val="0"/>
          <c:showSerName val="0"/>
          <c:showPercent val="0"/>
          <c:showBubbleSize val="0"/>
        </c:dLbls>
        <c:marker val="1"/>
        <c:smooth val="0"/>
        <c:axId val="494425056"/>
        <c:axId val="494425448"/>
      </c:lineChart>
      <c:catAx>
        <c:axId val="49442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425448"/>
        <c:crosses val="autoZero"/>
        <c:auto val="1"/>
        <c:lblAlgn val="ctr"/>
        <c:lblOffset val="100"/>
        <c:noMultiLvlLbl val="0"/>
      </c:catAx>
      <c:valAx>
        <c:axId val="494425448"/>
        <c:scaling>
          <c:orientation val="minMax"/>
        </c:scaling>
        <c:delete val="1"/>
        <c:axPos val="l"/>
        <c:numFmt formatCode="0%" sourceLinked="1"/>
        <c:majorTickMark val="none"/>
        <c:minorTickMark val="none"/>
        <c:tickLblPos val="nextTo"/>
        <c:crossAx val="494425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Final_Data!$I$28</c:f>
              <c:numCache>
                <c:formatCode>0%</c:formatCode>
                <c:ptCount val="1"/>
                <c:pt idx="0">
                  <c:v>0.2446183953033268</c:v>
                </c:pt>
              </c:numCache>
            </c:numRef>
          </c:val>
          <c:extLst>
            <c:ext xmlns:c16="http://schemas.microsoft.com/office/drawing/2014/chart" uri="{C3380CC4-5D6E-409C-BE32-E72D297353CC}">
              <c16:uniqueId val="{00000000-557A-45F2-BCC0-E75108C4BFD4}"/>
            </c:ext>
          </c:extLst>
        </c:ser>
        <c:ser>
          <c:idx val="1"/>
          <c:order val="1"/>
          <c:tx>
            <c:strRef>
              <c:f>Final_Data!$F$29</c:f>
              <c:strCache>
                <c:ptCount val="1"/>
                <c:pt idx="0">
                  <c:v>Drive 1 week</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Final_Data!$I$29</c:f>
              <c:numCache>
                <c:formatCode>0%</c:formatCode>
                <c:ptCount val="1"/>
                <c:pt idx="0">
                  <c:v>1.0763209393346379E-2</c:v>
                </c:pt>
              </c:numCache>
            </c:numRef>
          </c:val>
          <c:extLst>
            <c:ext xmlns:c16="http://schemas.microsoft.com/office/drawing/2014/chart" uri="{C3380CC4-5D6E-409C-BE32-E72D297353CC}">
              <c16:uniqueId val="{00000001-557A-45F2-BCC0-E75108C4BFD4}"/>
            </c:ext>
          </c:extLst>
        </c:ser>
        <c:ser>
          <c:idx val="2"/>
          <c:order val="2"/>
          <c:tx>
            <c:strRef>
              <c:f>Final_Data!$F$30</c:f>
              <c:strCache>
                <c:ptCount val="1"/>
                <c:pt idx="0">
                  <c:v>Drive 2 weeks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Final_Data!$I$30</c:f>
              <c:numCache>
                <c:formatCode>0%</c:formatCode>
                <c:ptCount val="1"/>
                <c:pt idx="0">
                  <c:v>1.5655577299412915E-2</c:v>
                </c:pt>
              </c:numCache>
            </c:numRef>
          </c:val>
          <c:extLst>
            <c:ext xmlns:c16="http://schemas.microsoft.com/office/drawing/2014/chart" uri="{C3380CC4-5D6E-409C-BE32-E72D297353CC}">
              <c16:uniqueId val="{00000002-557A-45F2-BCC0-E75108C4BFD4}"/>
            </c:ext>
          </c:extLst>
        </c:ser>
        <c:ser>
          <c:idx val="3"/>
          <c:order val="3"/>
          <c:tx>
            <c:strRef>
              <c:f>Final_Data!$F$31</c:f>
              <c:strCache>
                <c:ptCount val="1"/>
                <c:pt idx="0">
                  <c:v>Drive 3 weeks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Final_Data!$I$31</c:f>
              <c:numCache>
                <c:formatCode>0%</c:formatCode>
                <c:ptCount val="1"/>
                <c:pt idx="0">
                  <c:v>1.7612524461839529E-2</c:v>
                </c:pt>
              </c:numCache>
            </c:numRef>
          </c:val>
          <c:extLst>
            <c:ext xmlns:c16="http://schemas.microsoft.com/office/drawing/2014/chart" uri="{C3380CC4-5D6E-409C-BE32-E72D297353CC}">
              <c16:uniqueId val="{00000003-557A-45F2-BCC0-E75108C4BFD4}"/>
            </c:ext>
          </c:extLst>
        </c:ser>
        <c:ser>
          <c:idx val="4"/>
          <c:order val="4"/>
          <c:tx>
            <c:strRef>
              <c:f>Final_Data!$F$32</c:f>
              <c:strCache>
                <c:ptCount val="1"/>
                <c:pt idx="0">
                  <c:v>Drive 4 weeks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Final_Data!$I$32</c:f>
              <c:numCache>
                <c:formatCode>0%</c:formatCode>
                <c:ptCount val="1"/>
                <c:pt idx="0">
                  <c:v>3.4246575342465752E-2</c:v>
                </c:pt>
              </c:numCache>
            </c:numRef>
          </c:val>
          <c:extLst>
            <c:ext xmlns:c16="http://schemas.microsoft.com/office/drawing/2014/chart" uri="{C3380CC4-5D6E-409C-BE32-E72D297353CC}">
              <c16:uniqueId val="{00000004-557A-45F2-BCC0-E75108C4BFD4}"/>
            </c:ext>
          </c:extLst>
        </c:ser>
        <c:ser>
          <c:idx val="5"/>
          <c:order val="5"/>
          <c:tx>
            <c:strRef>
              <c:f>Final_Data!$F$33</c:f>
              <c:strCache>
                <c:ptCount val="1"/>
                <c:pt idx="0">
                  <c:v>Drive 5 weeks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Final_Data!$I$33</c:f>
              <c:numCache>
                <c:formatCode>0%</c:formatCode>
                <c:ptCount val="1"/>
                <c:pt idx="0">
                  <c:v>1.9569471624266144E-2</c:v>
                </c:pt>
              </c:numCache>
            </c:numRef>
          </c:val>
          <c:extLst>
            <c:ext xmlns:c16="http://schemas.microsoft.com/office/drawing/2014/chart" uri="{C3380CC4-5D6E-409C-BE32-E72D297353CC}">
              <c16:uniqueId val="{00000005-557A-45F2-BCC0-E75108C4BFD4}"/>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Final_Data!$I$34</c:f>
              <c:numCache>
                <c:formatCode>0%</c:formatCode>
                <c:ptCount val="1"/>
                <c:pt idx="0">
                  <c:v>3.131115459882583E-2</c:v>
                </c:pt>
              </c:numCache>
            </c:numRef>
          </c:val>
          <c:extLst>
            <c:ext xmlns:c16="http://schemas.microsoft.com/office/drawing/2014/chart" uri="{C3380CC4-5D6E-409C-BE32-E72D297353CC}">
              <c16:uniqueId val="{00000006-557A-45F2-BCC0-E75108C4BFD4}"/>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3.0865150158956656E-3"/>
                  <c:y val="8.710229001227354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57A-45F2-BCC0-E75108C4BFD4}"/>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Final_Data!$I$35</c:f>
              <c:numCache>
                <c:formatCode>0%</c:formatCode>
                <c:ptCount val="1"/>
                <c:pt idx="0">
                  <c:v>5.9686888454011738E-2</c:v>
                </c:pt>
              </c:numCache>
            </c:numRef>
          </c:val>
          <c:extLst>
            <c:ext xmlns:c16="http://schemas.microsoft.com/office/drawing/2014/chart" uri="{C3380CC4-5D6E-409C-BE32-E72D297353CC}">
              <c16:uniqueId val="{00000007-557A-45F2-BCC0-E75108C4BFD4}"/>
            </c:ext>
          </c:extLst>
        </c:ser>
        <c:ser>
          <c:idx val="8"/>
          <c:order val="8"/>
          <c:tx>
            <c:strRef>
              <c:f>Final_Data!$F$36</c:f>
              <c:strCache>
                <c:ptCount val="1"/>
                <c:pt idx="0">
                  <c:v>Drive all weeks</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Final_Data!$I$27</c:f>
              <c:strCache>
                <c:ptCount val="1"/>
                <c:pt idx="0">
                  <c:v>Cluster 3</c:v>
                </c:pt>
              </c:strCache>
            </c:strRef>
          </c:cat>
          <c:val>
            <c:numRef>
              <c:f>Final_Data!$I$36</c:f>
              <c:numCache>
                <c:formatCode>0%</c:formatCode>
                <c:ptCount val="1"/>
                <c:pt idx="0">
                  <c:v>0.56653620352250489</c:v>
                </c:pt>
              </c:numCache>
            </c:numRef>
          </c:val>
          <c:extLst>
            <c:ext xmlns:c16="http://schemas.microsoft.com/office/drawing/2014/chart" uri="{C3380CC4-5D6E-409C-BE32-E72D297353CC}">
              <c16:uniqueId val="{00000008-557A-45F2-BCC0-E75108C4BFD4}"/>
            </c:ext>
          </c:extLst>
        </c:ser>
        <c:dLbls>
          <c:dLblPos val="ctr"/>
          <c:showLegendKey val="0"/>
          <c:showVal val="1"/>
          <c:showCatName val="0"/>
          <c:showSerName val="0"/>
          <c:showPercent val="0"/>
          <c:showBubbleSize val="0"/>
        </c:dLbls>
        <c:gapWidth val="79"/>
        <c:axId val="489469736"/>
        <c:axId val="489470128"/>
      </c:barChart>
      <c:catAx>
        <c:axId val="48946973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89470128"/>
        <c:crosses val="autoZero"/>
        <c:auto val="1"/>
        <c:lblAlgn val="ctr"/>
        <c:lblOffset val="100"/>
        <c:noMultiLvlLbl val="0"/>
      </c:catAx>
      <c:valAx>
        <c:axId val="489470128"/>
        <c:scaling>
          <c:orientation val="minMax"/>
        </c:scaling>
        <c:delete val="1"/>
        <c:axPos val="l"/>
        <c:numFmt formatCode="0%" sourceLinked="1"/>
        <c:majorTickMark val="none"/>
        <c:minorTickMark val="none"/>
        <c:tickLblPos val="nextTo"/>
        <c:crossAx val="489469736"/>
        <c:crosses val="autoZero"/>
        <c:crossBetween val="between"/>
      </c:valAx>
      <c:spPr>
        <a:noFill/>
        <a:ln>
          <a:noFill/>
        </a:ln>
        <a:effectLst/>
      </c:spPr>
    </c:plotArea>
    <c:legend>
      <c:legendPos val="t"/>
      <c:layout>
        <c:manualLayout>
          <c:xMode val="edge"/>
          <c:yMode val="edge"/>
          <c:x val="9.1958211891758235E-2"/>
          <c:y val="0.24310561312462198"/>
          <c:w val="0.78878990544591965"/>
          <c:h val="0.2960473922004457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trips'!$E$3</c:f>
              <c:numCache>
                <c:formatCode>0%</c:formatCode>
                <c:ptCount val="1"/>
                <c:pt idx="0">
                  <c:v>0.24299999999999999</c:v>
                </c:pt>
              </c:numCache>
            </c:numRef>
          </c:val>
          <c:extLst>
            <c:ext xmlns:c16="http://schemas.microsoft.com/office/drawing/2014/chart" uri="{C3380CC4-5D6E-409C-BE32-E72D297353CC}">
              <c16:uniqueId val="{00000000-03DA-4E77-A1F9-7055877B0A07}"/>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trips'!$E$4</c:f>
              <c:numCache>
                <c:formatCode>0%</c:formatCode>
                <c:ptCount val="1"/>
                <c:pt idx="0">
                  <c:v>9.7000000000000005E-4</c:v>
                </c:pt>
              </c:numCache>
            </c:numRef>
          </c:val>
          <c:extLst>
            <c:ext xmlns:c16="http://schemas.microsoft.com/office/drawing/2014/chart" uri="{C3380CC4-5D6E-409C-BE32-E72D297353CC}">
              <c16:uniqueId val="{00000001-03DA-4E77-A1F9-7055877B0A07}"/>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trips'!$E$5</c:f>
              <c:numCache>
                <c:formatCode>0%</c:formatCode>
                <c:ptCount val="1"/>
                <c:pt idx="0">
                  <c:v>9.7000000000000005E-4</c:v>
                </c:pt>
              </c:numCache>
            </c:numRef>
          </c:val>
          <c:extLst>
            <c:ext xmlns:c16="http://schemas.microsoft.com/office/drawing/2014/chart" uri="{C3380CC4-5D6E-409C-BE32-E72D297353CC}">
              <c16:uniqueId val="{00000002-03DA-4E77-A1F9-7055877B0A07}"/>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trips'!$E$6</c:f>
              <c:numCache>
                <c:formatCode>0%</c:formatCode>
                <c:ptCount val="1"/>
                <c:pt idx="0">
                  <c:v>9.7000000000000005E-4</c:v>
                </c:pt>
              </c:numCache>
            </c:numRef>
          </c:val>
          <c:extLst>
            <c:ext xmlns:c16="http://schemas.microsoft.com/office/drawing/2014/chart" uri="{C3380CC4-5D6E-409C-BE32-E72D297353CC}">
              <c16:uniqueId val="{00000003-03DA-4E77-A1F9-7055877B0A07}"/>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trips'!$E$7</c:f>
              <c:numCache>
                <c:formatCode>0%</c:formatCode>
                <c:ptCount val="1"/>
                <c:pt idx="0">
                  <c:v>8.8000000000000005E-3</c:v>
                </c:pt>
              </c:numCache>
            </c:numRef>
          </c:val>
          <c:extLst>
            <c:ext xmlns:c16="http://schemas.microsoft.com/office/drawing/2014/chart" uri="{C3380CC4-5D6E-409C-BE32-E72D297353CC}">
              <c16:uniqueId val="{00000004-03DA-4E77-A1F9-7055877B0A07}"/>
            </c:ext>
          </c:extLst>
        </c:ser>
        <c:ser>
          <c:idx val="5"/>
          <c:order val="5"/>
          <c:tx>
            <c:strRef>
              <c:f>'Lifetime trips'!$B$8</c:f>
              <c:strCache>
                <c:ptCount val="1"/>
                <c:pt idx="0">
                  <c:v>500-1000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trips'!$E$8</c:f>
              <c:numCache>
                <c:formatCode>0%</c:formatCode>
                <c:ptCount val="1"/>
                <c:pt idx="0">
                  <c:v>1.3599999999999999E-2</c:v>
                </c:pt>
              </c:numCache>
            </c:numRef>
          </c:val>
          <c:extLst>
            <c:ext xmlns:c16="http://schemas.microsoft.com/office/drawing/2014/chart" uri="{C3380CC4-5D6E-409C-BE32-E72D297353CC}">
              <c16:uniqueId val="{00000005-03DA-4E77-A1F9-7055877B0A07}"/>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trips'!$E$2</c:f>
              <c:strCache>
                <c:ptCount val="1"/>
                <c:pt idx="0">
                  <c:v>Cluster 3</c:v>
                </c:pt>
              </c:strCache>
            </c:strRef>
          </c:cat>
          <c:val>
            <c:numRef>
              <c:f>'Lifetime trips'!$E$9</c:f>
              <c:numCache>
                <c:formatCode>0%</c:formatCode>
                <c:ptCount val="1"/>
                <c:pt idx="0">
                  <c:v>0.72199999999999998</c:v>
                </c:pt>
              </c:numCache>
            </c:numRef>
          </c:val>
          <c:extLst>
            <c:ext xmlns:c16="http://schemas.microsoft.com/office/drawing/2014/chart" uri="{C3380CC4-5D6E-409C-BE32-E72D297353CC}">
              <c16:uniqueId val="{00000006-03DA-4E77-A1F9-7055877B0A07}"/>
            </c:ext>
          </c:extLst>
        </c:ser>
        <c:dLbls>
          <c:dLblPos val="ctr"/>
          <c:showLegendKey val="0"/>
          <c:showVal val="1"/>
          <c:showCatName val="0"/>
          <c:showSerName val="0"/>
          <c:showPercent val="0"/>
          <c:showBubbleSize val="0"/>
        </c:dLbls>
        <c:gapWidth val="79"/>
        <c:axId val="489470912"/>
        <c:axId val="679684904"/>
      </c:barChart>
      <c:catAx>
        <c:axId val="489470912"/>
        <c:scaling>
          <c:orientation val="minMax"/>
        </c:scaling>
        <c:delete val="1"/>
        <c:axPos val="b"/>
        <c:majorGridlines>
          <c:spPr>
            <a:ln w="9525" cap="flat" cmpd="sng" algn="ctr">
              <a:solidFill>
                <a:schemeClr val="bg1"/>
              </a:solidFill>
              <a:round/>
            </a:ln>
            <a:effectLst/>
          </c:spPr>
        </c:majorGridlines>
        <c:numFmt formatCode="General" sourceLinked="1"/>
        <c:majorTickMark val="none"/>
        <c:minorTickMark val="none"/>
        <c:tickLblPos val="nextTo"/>
        <c:crossAx val="679684904"/>
        <c:crosses val="autoZero"/>
        <c:auto val="1"/>
        <c:lblAlgn val="ctr"/>
        <c:lblOffset val="100"/>
        <c:noMultiLvlLbl val="0"/>
      </c:catAx>
      <c:valAx>
        <c:axId val="679684904"/>
        <c:scaling>
          <c:orientation val="minMax"/>
        </c:scaling>
        <c:delete val="1"/>
        <c:axPos val="l"/>
        <c:numFmt formatCode="0%" sourceLinked="1"/>
        <c:majorTickMark val="none"/>
        <c:minorTickMark val="none"/>
        <c:tickLblPos val="nextTo"/>
        <c:crossAx val="489470912"/>
        <c:crosses val="autoZero"/>
        <c:crossBetween val="between"/>
      </c:valAx>
      <c:spPr>
        <a:solidFill>
          <a:schemeClr val="tx1">
            <a:alpha val="0"/>
          </a:schemeClr>
        </a:solidFill>
        <a:ln>
          <a:noFill/>
        </a:ln>
        <a:effectLst/>
      </c:spPr>
    </c:plotArea>
    <c:legend>
      <c:legendPos val="t"/>
      <c:layout>
        <c:manualLayout>
          <c:xMode val="edge"/>
          <c:yMode val="edge"/>
          <c:x val="1.5915895984387595E-3"/>
          <c:y val="0.33852893286694102"/>
          <c:w val="0.78608575475121745"/>
          <c:h val="0.2766348677793379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rgbClr val="00B050">
          <a:alpha val="0"/>
        </a:srgbClr>
      </a:solidFill>
    </a:ln>
    <a:effectLst/>
  </c:spPr>
  <c:txPr>
    <a:bodyPr/>
    <a:lstStyle/>
    <a:p>
      <a:pPr>
        <a:defRPr sz="1100">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85621651487108E-2"/>
          <c:y val="0.11093711287532942"/>
          <c:w val="0.75743342667990199"/>
          <c:h val="0.70136350865795993"/>
        </c:manualLayout>
      </c:layout>
      <c:barChart>
        <c:barDir val="col"/>
        <c:grouping val="clustered"/>
        <c:varyColors val="0"/>
        <c:ser>
          <c:idx val="0"/>
          <c:order val="0"/>
          <c:tx>
            <c:strRef>
              <c:f>AR!$B$3</c:f>
              <c:strCache>
                <c:ptCount val="1"/>
                <c:pt idx="0">
                  <c:v>&lt; 85%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AR!$E$2</c:f>
              <c:strCache>
                <c:ptCount val="1"/>
                <c:pt idx="0">
                  <c:v>Cluster 3</c:v>
                </c:pt>
              </c:strCache>
            </c:strRef>
          </c:cat>
          <c:val>
            <c:numRef>
              <c:f>AR!$E$3</c:f>
              <c:numCache>
                <c:formatCode>0%</c:formatCode>
                <c:ptCount val="1"/>
                <c:pt idx="0">
                  <c:v>0.22</c:v>
                </c:pt>
              </c:numCache>
            </c:numRef>
          </c:val>
          <c:extLst>
            <c:ext xmlns:c16="http://schemas.microsoft.com/office/drawing/2014/chart" uri="{C3380CC4-5D6E-409C-BE32-E72D297353CC}">
              <c16:uniqueId val="{00000000-A72F-4499-B77D-2827862FE79E}"/>
            </c:ext>
          </c:extLst>
        </c:ser>
        <c:ser>
          <c:idx val="1"/>
          <c:order val="1"/>
          <c:tx>
            <c:strRef>
              <c:f>AR!$B$4</c:f>
              <c:strCache>
                <c:ptCount val="1"/>
                <c:pt idx="0">
                  <c:v>85-90%</c:v>
                </c:pt>
              </c:strCache>
            </c:strRef>
          </c:tx>
          <c:spPr>
            <a:solidFill>
              <a:srgbClr val="00B050"/>
            </a:solidFill>
            <a:ln>
              <a:noFill/>
            </a:ln>
            <a:effectLst/>
          </c:spPr>
          <c:invertIfNegative val="0"/>
          <c:dLbls>
            <c:dLbl>
              <c:idx val="0"/>
              <c:layout>
                <c:manualLayout>
                  <c:x val="-6.8329657328854319E-3"/>
                  <c:y val="3.13540605932720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2F-4499-B77D-2827862FE79E}"/>
                </c:ext>
              </c:extLst>
            </c:dLbl>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AR!$E$2</c:f>
              <c:strCache>
                <c:ptCount val="1"/>
                <c:pt idx="0">
                  <c:v>Cluster 3</c:v>
                </c:pt>
              </c:strCache>
            </c:strRef>
          </c:cat>
          <c:val>
            <c:numRef>
              <c:f>AR!$E$4</c:f>
              <c:numCache>
                <c:formatCode>0%</c:formatCode>
                <c:ptCount val="1"/>
                <c:pt idx="0">
                  <c:v>7.3999999999999996E-2</c:v>
                </c:pt>
              </c:numCache>
            </c:numRef>
          </c:val>
          <c:extLst>
            <c:ext xmlns:c16="http://schemas.microsoft.com/office/drawing/2014/chart" uri="{C3380CC4-5D6E-409C-BE32-E72D297353CC}">
              <c16:uniqueId val="{00000002-A72F-4499-B77D-2827862FE79E}"/>
            </c:ext>
          </c:extLst>
        </c:ser>
        <c:ser>
          <c:idx val="2"/>
          <c:order val="2"/>
          <c:tx>
            <c:strRef>
              <c:f>AR!$B$5</c:f>
              <c:strCache>
                <c:ptCount val="1"/>
                <c:pt idx="0">
                  <c:v>90-95%</c:v>
                </c:pt>
              </c:strCache>
            </c:strRef>
          </c:tx>
          <c:spPr>
            <a:solidFill>
              <a:srgbClr val="00B050"/>
            </a:solidFill>
            <a:ln>
              <a:noFill/>
            </a:ln>
            <a:effectLst/>
          </c:spPr>
          <c:invertIfNegative val="0"/>
          <c:dLbls>
            <c:dLbl>
              <c:idx val="0"/>
              <c:layout>
                <c:manualLayout>
                  <c:x val="4.2040651575401553E-3"/>
                  <c:y val="3.25057287042163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72F-4499-B77D-2827862FE79E}"/>
                </c:ext>
              </c:extLst>
            </c:dLbl>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AR!$E$2</c:f>
              <c:strCache>
                <c:ptCount val="1"/>
                <c:pt idx="0">
                  <c:v>Cluster 3</c:v>
                </c:pt>
              </c:strCache>
            </c:strRef>
          </c:cat>
          <c:val>
            <c:numRef>
              <c:f>AR!$E$5</c:f>
              <c:numCache>
                <c:formatCode>0%</c:formatCode>
                <c:ptCount val="1"/>
                <c:pt idx="0">
                  <c:v>0.191</c:v>
                </c:pt>
              </c:numCache>
            </c:numRef>
          </c:val>
          <c:extLst>
            <c:ext xmlns:c16="http://schemas.microsoft.com/office/drawing/2014/chart" uri="{C3380CC4-5D6E-409C-BE32-E72D297353CC}">
              <c16:uniqueId val="{00000004-A72F-4499-B77D-2827862FE79E}"/>
            </c:ext>
          </c:extLst>
        </c:ser>
        <c:ser>
          <c:idx val="3"/>
          <c:order val="3"/>
          <c:tx>
            <c:strRef>
              <c:f>AR!$B$6</c:f>
              <c:strCache>
                <c:ptCount val="1"/>
                <c:pt idx="0">
                  <c:v>&gt; 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AR!$E$2</c:f>
              <c:strCache>
                <c:ptCount val="1"/>
                <c:pt idx="0">
                  <c:v>Cluster 3</c:v>
                </c:pt>
              </c:strCache>
            </c:strRef>
          </c:cat>
          <c:val>
            <c:numRef>
              <c:f>AR!$E$6</c:f>
              <c:numCache>
                <c:formatCode>0%</c:formatCode>
                <c:ptCount val="1"/>
                <c:pt idx="0">
                  <c:v>0.51400000000000001</c:v>
                </c:pt>
              </c:numCache>
            </c:numRef>
          </c:val>
          <c:extLst>
            <c:ext xmlns:c16="http://schemas.microsoft.com/office/drawing/2014/chart" uri="{C3380CC4-5D6E-409C-BE32-E72D297353CC}">
              <c16:uniqueId val="{00000005-A72F-4499-B77D-2827862FE79E}"/>
            </c:ext>
          </c:extLst>
        </c:ser>
        <c:dLbls>
          <c:dLblPos val="ctr"/>
          <c:showLegendKey val="0"/>
          <c:showVal val="1"/>
          <c:showCatName val="0"/>
          <c:showSerName val="0"/>
          <c:showPercent val="0"/>
          <c:showBubbleSize val="0"/>
        </c:dLbls>
        <c:gapWidth val="79"/>
        <c:axId val="679685688"/>
        <c:axId val="679686080"/>
      </c:barChart>
      <c:catAx>
        <c:axId val="679685688"/>
        <c:scaling>
          <c:orientation val="minMax"/>
        </c:scaling>
        <c:delete val="1"/>
        <c:axPos val="b"/>
        <c:majorGridlines>
          <c:spPr>
            <a:ln w="9525" cap="flat" cmpd="sng" algn="ctr">
              <a:solidFill>
                <a:schemeClr val="bg1"/>
              </a:solidFill>
              <a:round/>
            </a:ln>
            <a:effectLst/>
          </c:spPr>
        </c:majorGridlines>
        <c:numFmt formatCode="General" sourceLinked="1"/>
        <c:majorTickMark val="none"/>
        <c:minorTickMark val="none"/>
        <c:tickLblPos val="nextTo"/>
        <c:crossAx val="679686080"/>
        <c:crosses val="autoZero"/>
        <c:auto val="1"/>
        <c:lblAlgn val="ctr"/>
        <c:lblOffset val="100"/>
        <c:noMultiLvlLbl val="0"/>
      </c:catAx>
      <c:valAx>
        <c:axId val="679686080"/>
        <c:scaling>
          <c:orientation val="minMax"/>
        </c:scaling>
        <c:delete val="1"/>
        <c:axPos val="l"/>
        <c:numFmt formatCode="0%" sourceLinked="1"/>
        <c:majorTickMark val="none"/>
        <c:minorTickMark val="none"/>
        <c:tickLblPos val="nextTo"/>
        <c:crossAx val="679685688"/>
        <c:crosses val="autoZero"/>
        <c:crossBetween val="between"/>
      </c:valAx>
      <c:spPr>
        <a:solidFill>
          <a:schemeClr val="bg1"/>
        </a:solidFill>
        <a:ln>
          <a:solidFill>
            <a:schemeClr val="bg1">
              <a:alpha val="0"/>
            </a:schemeClr>
          </a:solidFill>
        </a:ln>
        <a:effectLst/>
      </c:spPr>
    </c:plotArea>
    <c:legend>
      <c:legendPos val="t"/>
      <c:layout>
        <c:manualLayout>
          <c:xMode val="edge"/>
          <c:yMode val="edge"/>
          <c:x val="0.18456758095644954"/>
          <c:y val="0"/>
          <c:w val="0.63086459369211656"/>
          <c:h val="0.1452506582230762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chemeClr val="bg1"/>
      </a:solidFill>
    </a:ln>
    <a:effectLst/>
  </c:spPr>
  <c:txPr>
    <a:bodyPr/>
    <a:lstStyle/>
    <a:p>
      <a:pPr>
        <a:defRPr sz="1100" b="1">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375882616313137E-2"/>
          <c:y val="0.12910585009762118"/>
          <c:w val="0.9188739212467284"/>
          <c:h val="0.87089455467072807"/>
        </c:manualLayout>
      </c:layout>
      <c:barChart>
        <c:barDir val="col"/>
        <c:grouping val="clustered"/>
        <c:varyColors val="0"/>
        <c:ser>
          <c:idx val="0"/>
          <c:order val="0"/>
          <c:tx>
            <c:strRef>
              <c:f>CR!$B$3</c:f>
              <c:strCache>
                <c:ptCount val="1"/>
                <c:pt idx="0">
                  <c:v>&lt; 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CR!$E$2</c:f>
              <c:strCache>
                <c:ptCount val="1"/>
                <c:pt idx="0">
                  <c:v>Cluster 3</c:v>
                </c:pt>
              </c:strCache>
            </c:strRef>
          </c:cat>
          <c:val>
            <c:numRef>
              <c:f>CR!$E$3</c:f>
              <c:numCache>
                <c:formatCode>0%</c:formatCode>
                <c:ptCount val="1"/>
                <c:pt idx="0">
                  <c:v>0.81989999999999996</c:v>
                </c:pt>
              </c:numCache>
            </c:numRef>
          </c:val>
          <c:extLst>
            <c:ext xmlns:c16="http://schemas.microsoft.com/office/drawing/2014/chart" uri="{C3380CC4-5D6E-409C-BE32-E72D297353CC}">
              <c16:uniqueId val="{00000000-4418-44E4-BB8E-608C506086E8}"/>
            </c:ext>
          </c:extLst>
        </c:ser>
        <c:ser>
          <c:idx val="1"/>
          <c:order val="1"/>
          <c:tx>
            <c:strRef>
              <c:f>CR!$B$4</c:f>
              <c:strCache>
                <c:ptCount val="1"/>
                <c:pt idx="0">
                  <c:v>5-10%</c:v>
                </c:pt>
              </c:strCache>
            </c:strRef>
          </c:tx>
          <c:spPr>
            <a:solidFill>
              <a:schemeClr val="bg2">
                <a:lumMod val="75000"/>
              </a:schemeClr>
            </a:solidFill>
            <a:ln>
              <a:noFill/>
            </a:ln>
            <a:effectLst/>
          </c:spPr>
          <c:invertIfNegative val="0"/>
          <c:dLbls>
            <c:dLbl>
              <c:idx val="0"/>
              <c:layout>
                <c:manualLayout>
                  <c:x val="1.1062647102718788E-2"/>
                  <c:y val="2.381051287958044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18-44E4-BB8E-608C506086E8}"/>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CR!$E$2</c:f>
              <c:strCache>
                <c:ptCount val="1"/>
                <c:pt idx="0">
                  <c:v>Cluster 3</c:v>
                </c:pt>
              </c:strCache>
            </c:strRef>
          </c:cat>
          <c:val>
            <c:numRef>
              <c:f>CR!$E$4</c:f>
              <c:numCache>
                <c:formatCode>0%</c:formatCode>
                <c:ptCount val="1"/>
                <c:pt idx="0">
                  <c:v>0.114</c:v>
                </c:pt>
              </c:numCache>
            </c:numRef>
          </c:val>
          <c:extLst>
            <c:ext xmlns:c16="http://schemas.microsoft.com/office/drawing/2014/chart" uri="{C3380CC4-5D6E-409C-BE32-E72D297353CC}">
              <c16:uniqueId val="{00000002-4418-44E4-BB8E-608C506086E8}"/>
            </c:ext>
          </c:extLst>
        </c:ser>
        <c:ser>
          <c:idx val="2"/>
          <c:order val="2"/>
          <c:tx>
            <c:strRef>
              <c:f>CR!$B$5</c:f>
              <c:strCache>
                <c:ptCount val="1"/>
                <c:pt idx="0">
                  <c:v>10-15%</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CR!$E$2</c:f>
              <c:strCache>
                <c:ptCount val="1"/>
                <c:pt idx="0">
                  <c:v>Cluster 3</c:v>
                </c:pt>
              </c:strCache>
            </c:strRef>
          </c:cat>
          <c:val>
            <c:numRef>
              <c:f>CR!$E$5</c:f>
              <c:numCache>
                <c:formatCode>0%</c:formatCode>
                <c:ptCount val="1"/>
                <c:pt idx="0">
                  <c:v>4.2000000000000003E-2</c:v>
                </c:pt>
              </c:numCache>
            </c:numRef>
          </c:val>
          <c:extLst>
            <c:ext xmlns:c16="http://schemas.microsoft.com/office/drawing/2014/chart" uri="{C3380CC4-5D6E-409C-BE32-E72D297353CC}">
              <c16:uniqueId val="{00000003-4418-44E4-BB8E-608C506086E8}"/>
            </c:ext>
          </c:extLst>
        </c:ser>
        <c:ser>
          <c:idx val="3"/>
          <c:order val="3"/>
          <c:tx>
            <c:strRef>
              <c:f>CR!$B$6</c:f>
              <c:strCache>
                <c:ptCount val="1"/>
                <c:pt idx="0">
                  <c:v>&gt; 15%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CR!$E$2</c:f>
              <c:strCache>
                <c:ptCount val="1"/>
                <c:pt idx="0">
                  <c:v>Cluster 3</c:v>
                </c:pt>
              </c:strCache>
            </c:strRef>
          </c:cat>
          <c:val>
            <c:numRef>
              <c:f>CR!$E$6</c:f>
              <c:numCache>
                <c:formatCode>0%</c:formatCode>
                <c:ptCount val="1"/>
                <c:pt idx="0">
                  <c:v>2.3400000000000001E-2</c:v>
                </c:pt>
              </c:numCache>
            </c:numRef>
          </c:val>
          <c:extLst>
            <c:ext xmlns:c16="http://schemas.microsoft.com/office/drawing/2014/chart" uri="{C3380CC4-5D6E-409C-BE32-E72D297353CC}">
              <c16:uniqueId val="{00000004-4418-44E4-BB8E-608C506086E8}"/>
            </c:ext>
          </c:extLst>
        </c:ser>
        <c:dLbls>
          <c:dLblPos val="ctr"/>
          <c:showLegendKey val="0"/>
          <c:showVal val="1"/>
          <c:showCatName val="0"/>
          <c:showSerName val="0"/>
          <c:showPercent val="0"/>
          <c:showBubbleSize val="0"/>
        </c:dLbls>
        <c:gapWidth val="79"/>
        <c:axId val="653008112"/>
        <c:axId val="653008504"/>
      </c:barChart>
      <c:catAx>
        <c:axId val="6530081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53008504"/>
        <c:crosses val="autoZero"/>
        <c:auto val="1"/>
        <c:lblAlgn val="ctr"/>
        <c:lblOffset val="100"/>
        <c:noMultiLvlLbl val="0"/>
      </c:catAx>
      <c:valAx>
        <c:axId val="653008504"/>
        <c:scaling>
          <c:orientation val="minMax"/>
        </c:scaling>
        <c:delete val="1"/>
        <c:axPos val="l"/>
        <c:numFmt formatCode="0%" sourceLinked="1"/>
        <c:majorTickMark val="none"/>
        <c:minorTickMark val="none"/>
        <c:tickLblPos val="nextTo"/>
        <c:crossAx val="653008112"/>
        <c:crosses val="autoZero"/>
        <c:crossBetween val="between"/>
      </c:valAx>
      <c:spPr>
        <a:noFill/>
        <a:ln>
          <a:solidFill>
            <a:schemeClr val="bg1"/>
          </a:solidFill>
        </a:ln>
        <a:effectLst/>
      </c:spPr>
    </c:plotArea>
    <c:legend>
      <c:legendPos val="t"/>
      <c:layout>
        <c:manualLayout>
          <c:xMode val="edge"/>
          <c:yMode val="edge"/>
          <c:x val="0.5768767645641435"/>
          <c:y val="0.20432416856914318"/>
          <c:w val="0.32757916867463222"/>
          <c:h val="0.2043224620484259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Sheet1!$D$1</c:f>
              <c:strCache>
                <c:ptCount val="1"/>
                <c:pt idx="0">
                  <c:v>C3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Sheet1!$D$2:$D$13</c:f>
              <c:numCache>
                <c:formatCode>0%</c:formatCode>
                <c:ptCount val="12"/>
                <c:pt idx="0">
                  <c:v>4.9099999999999998E-2</c:v>
                </c:pt>
                <c:pt idx="1">
                  <c:v>6.3500000000000001E-2</c:v>
                </c:pt>
                <c:pt idx="2">
                  <c:v>0.14149999999999999</c:v>
                </c:pt>
                <c:pt idx="3">
                  <c:v>0.16839999999999999</c:v>
                </c:pt>
                <c:pt idx="4">
                  <c:v>0.1646</c:v>
                </c:pt>
                <c:pt idx="5">
                  <c:v>9.6199999999999994E-2</c:v>
                </c:pt>
                <c:pt idx="6">
                  <c:v>6.2600000000000003E-2</c:v>
                </c:pt>
                <c:pt idx="7">
                  <c:v>5.2900000000000003E-2</c:v>
                </c:pt>
                <c:pt idx="8">
                  <c:v>5.2900000000000003E-2</c:v>
                </c:pt>
                <c:pt idx="9">
                  <c:v>0.128</c:v>
                </c:pt>
                <c:pt idx="10">
                  <c:v>9.5999999999999992E-3</c:v>
                </c:pt>
                <c:pt idx="11">
                  <c:v>9.5999999999999992E-3</c:v>
                </c:pt>
              </c:numCache>
            </c:numRef>
          </c:val>
          <c:extLst>
            <c:ext xmlns:c16="http://schemas.microsoft.com/office/drawing/2014/chart" uri="{C3380CC4-5D6E-409C-BE32-E72D297353CC}">
              <c16:uniqueId val="{00000000-C367-4AB2-923D-14E8E12F8B2A}"/>
            </c:ext>
          </c:extLst>
        </c:ser>
        <c:dLbls>
          <c:showLegendKey val="0"/>
          <c:showVal val="0"/>
          <c:showCatName val="0"/>
          <c:showSerName val="0"/>
          <c:showPercent val="0"/>
          <c:showBubbleSize val="0"/>
        </c:dLbls>
        <c:gapWidth val="219"/>
        <c:overlap val="-27"/>
        <c:axId val="653009288"/>
        <c:axId val="653009680"/>
      </c:barChart>
      <c:catAx>
        <c:axId val="65300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009680"/>
        <c:crosses val="autoZero"/>
        <c:auto val="1"/>
        <c:lblAlgn val="ctr"/>
        <c:lblOffset val="100"/>
        <c:noMultiLvlLbl val="0"/>
      </c:catAx>
      <c:valAx>
        <c:axId val="653009680"/>
        <c:scaling>
          <c:orientation val="minMax"/>
        </c:scaling>
        <c:delete val="1"/>
        <c:axPos val="l"/>
        <c:numFmt formatCode="0%" sourceLinked="1"/>
        <c:majorTickMark val="none"/>
        <c:minorTickMark val="none"/>
        <c:tickLblPos val="nextTo"/>
        <c:crossAx val="653009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'Average weekly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trips'!$E$3</c:f>
              <c:numCache>
                <c:formatCode>0%</c:formatCode>
                <c:ptCount val="1"/>
                <c:pt idx="0">
                  <c:v>0.189</c:v>
                </c:pt>
              </c:numCache>
            </c:numRef>
          </c:val>
          <c:extLst>
            <c:ext xmlns:c16="http://schemas.microsoft.com/office/drawing/2014/chart" uri="{C3380CC4-5D6E-409C-BE32-E72D297353CC}">
              <c16:uniqueId val="{00000000-F8D1-439D-AAB5-6DF6722B4BDA}"/>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trips'!$E$4</c:f>
              <c:numCache>
                <c:formatCode>0%</c:formatCode>
                <c:ptCount val="1"/>
                <c:pt idx="0">
                  <c:v>0.31109999999999999</c:v>
                </c:pt>
              </c:numCache>
            </c:numRef>
          </c:val>
          <c:extLst>
            <c:ext xmlns:c16="http://schemas.microsoft.com/office/drawing/2014/chart" uri="{C3380CC4-5D6E-409C-BE32-E72D297353CC}">
              <c16:uniqueId val="{00000001-F8D1-439D-AAB5-6DF6722B4BDA}"/>
            </c:ext>
          </c:extLst>
        </c:ser>
        <c:ser>
          <c:idx val="2"/>
          <c:order val="2"/>
          <c:tx>
            <c:strRef>
              <c:f>'Average weekly trips'!$B$5</c:f>
              <c:strCache>
                <c:ptCount val="1"/>
                <c:pt idx="0">
                  <c:v>50-75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trips'!$E$5</c:f>
              <c:numCache>
                <c:formatCode>0%</c:formatCode>
                <c:ptCount val="1"/>
                <c:pt idx="0">
                  <c:v>0.27979999999999999</c:v>
                </c:pt>
              </c:numCache>
            </c:numRef>
          </c:val>
          <c:extLst>
            <c:ext xmlns:c16="http://schemas.microsoft.com/office/drawing/2014/chart" uri="{C3380CC4-5D6E-409C-BE32-E72D297353CC}">
              <c16:uniqueId val="{00000002-F8D1-439D-AAB5-6DF6722B4BDA}"/>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trips'!$E$6</c:f>
              <c:numCache>
                <c:formatCode>0%</c:formatCode>
                <c:ptCount val="1"/>
                <c:pt idx="0">
                  <c:v>0.16900000000000001</c:v>
                </c:pt>
              </c:numCache>
            </c:numRef>
          </c:val>
          <c:extLst>
            <c:ext xmlns:c16="http://schemas.microsoft.com/office/drawing/2014/chart" uri="{C3380CC4-5D6E-409C-BE32-E72D297353CC}">
              <c16:uniqueId val="{00000003-F8D1-439D-AAB5-6DF6722B4BDA}"/>
            </c:ext>
          </c:extLst>
        </c:ser>
        <c:ser>
          <c:idx val="4"/>
          <c:order val="4"/>
          <c:tx>
            <c:strRef>
              <c:f>'Average weekly trips'!$B$7</c:f>
              <c:strCache>
                <c:ptCount val="1"/>
                <c:pt idx="0">
                  <c:v>100-150 trips</c:v>
                </c:pt>
              </c:strCache>
            </c:strRef>
          </c:tx>
          <c:spPr>
            <a:solidFill>
              <a:schemeClr val="bg1">
                <a:lumMod val="65000"/>
              </a:schemeClr>
            </a:solidFill>
            <a:ln>
              <a:noFill/>
            </a:ln>
            <a:effectLst/>
          </c:spPr>
          <c:invertIfNegative val="0"/>
          <c:dLbls>
            <c:dLbl>
              <c:idx val="0"/>
              <c:layout>
                <c:manualLayout>
                  <c:x val="0"/>
                  <c:y val="3.950080947336075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8D1-439D-AAB5-6DF6722B4BDA}"/>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trips'!$E$7</c:f>
              <c:numCache>
                <c:formatCode>0%</c:formatCode>
                <c:ptCount val="1"/>
                <c:pt idx="0">
                  <c:v>4.8899999999999999E-2</c:v>
                </c:pt>
              </c:numCache>
            </c:numRef>
          </c:val>
          <c:extLst>
            <c:ext xmlns:c16="http://schemas.microsoft.com/office/drawing/2014/chart" uri="{C3380CC4-5D6E-409C-BE32-E72D297353CC}">
              <c16:uniqueId val="{00000005-F8D1-439D-AAB5-6DF6722B4BDA}"/>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trips'!$E$2</c:f>
              <c:strCache>
                <c:ptCount val="1"/>
                <c:pt idx="0">
                  <c:v>Cluster 3</c:v>
                </c:pt>
              </c:strCache>
            </c:strRef>
          </c:cat>
          <c:val>
            <c:numRef>
              <c:f>'Average weekly trips'!$E$8</c:f>
              <c:numCache>
                <c:formatCode>0%</c:formatCode>
                <c:ptCount val="1"/>
                <c:pt idx="0">
                  <c:v>8.9999999999999998E-4</c:v>
                </c:pt>
              </c:numCache>
            </c:numRef>
          </c:val>
          <c:extLst>
            <c:ext xmlns:c16="http://schemas.microsoft.com/office/drawing/2014/chart" uri="{C3380CC4-5D6E-409C-BE32-E72D297353CC}">
              <c16:uniqueId val="{00000006-F8D1-439D-AAB5-6DF6722B4BDA}"/>
            </c:ext>
          </c:extLst>
        </c:ser>
        <c:dLbls>
          <c:dLblPos val="ctr"/>
          <c:showLegendKey val="0"/>
          <c:showVal val="1"/>
          <c:showCatName val="0"/>
          <c:showSerName val="0"/>
          <c:showPercent val="0"/>
          <c:showBubbleSize val="0"/>
        </c:dLbls>
        <c:gapWidth val="79"/>
        <c:axId val="643925376"/>
        <c:axId val="643925768"/>
      </c:barChart>
      <c:catAx>
        <c:axId val="64392537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3925768"/>
        <c:crosses val="autoZero"/>
        <c:auto val="1"/>
        <c:lblAlgn val="ctr"/>
        <c:lblOffset val="100"/>
        <c:noMultiLvlLbl val="0"/>
      </c:catAx>
      <c:valAx>
        <c:axId val="643925768"/>
        <c:scaling>
          <c:orientation val="minMax"/>
        </c:scaling>
        <c:delete val="1"/>
        <c:axPos val="l"/>
        <c:numFmt formatCode="0%" sourceLinked="1"/>
        <c:majorTickMark val="none"/>
        <c:minorTickMark val="none"/>
        <c:tickLblPos val="nextTo"/>
        <c:crossAx val="643925376"/>
        <c:crosses val="autoZero"/>
        <c:crossBetween val="between"/>
      </c:valAx>
      <c:spPr>
        <a:noFill/>
        <a:ln>
          <a:noFill/>
        </a:ln>
        <a:effectLst/>
      </c:spPr>
    </c:plotArea>
    <c:legend>
      <c:legendPos val="t"/>
      <c:layout>
        <c:manualLayout>
          <c:xMode val="edge"/>
          <c:yMode val="edge"/>
          <c:x val="0.529430252489967"/>
          <c:y val="0.31709204847391548"/>
          <c:w val="0.4331657961970653"/>
          <c:h val="0.293778056931457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Tenure!$B$3</c:f>
              <c:strCache>
                <c:ptCount val="1"/>
                <c:pt idx="0">
                  <c:v>&lt; 3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Tenure!$I$3</c:f>
              <c:numCache>
                <c:formatCode>0%</c:formatCode>
                <c:ptCount val="1"/>
                <c:pt idx="0">
                  <c:v>0.33400000000000002</c:v>
                </c:pt>
              </c:numCache>
            </c:numRef>
          </c:val>
          <c:extLst>
            <c:ext xmlns:c16="http://schemas.microsoft.com/office/drawing/2014/chart" uri="{C3380CC4-5D6E-409C-BE32-E72D297353CC}">
              <c16:uniqueId val="{00000000-78EE-482F-ADC0-6E9086BEB61F}"/>
            </c:ext>
          </c:extLst>
        </c:ser>
        <c:ser>
          <c:idx val="1"/>
          <c:order val="1"/>
          <c:tx>
            <c:strRef>
              <c:f>Tenure!$B$4</c:f>
              <c:strCache>
                <c:ptCount val="1"/>
                <c:pt idx="0">
                  <c:v>3-6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Tenure!$I$4</c:f>
              <c:numCache>
                <c:formatCode>0%</c:formatCode>
                <c:ptCount val="1"/>
                <c:pt idx="0">
                  <c:v>0.2409</c:v>
                </c:pt>
              </c:numCache>
            </c:numRef>
          </c:val>
          <c:extLst>
            <c:ext xmlns:c16="http://schemas.microsoft.com/office/drawing/2014/chart" uri="{C3380CC4-5D6E-409C-BE32-E72D297353CC}">
              <c16:uniqueId val="{00000001-78EE-482F-ADC0-6E9086BEB61F}"/>
            </c:ext>
          </c:extLst>
        </c:ser>
        <c:ser>
          <c:idx val="2"/>
          <c:order val="2"/>
          <c:tx>
            <c:strRef>
              <c:f>Tenure!$B$5</c:f>
              <c:strCache>
                <c:ptCount val="1"/>
                <c:pt idx="0">
                  <c:v>6-9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Tenure!$I$5</c:f>
              <c:numCache>
                <c:formatCode>0%</c:formatCode>
                <c:ptCount val="1"/>
                <c:pt idx="0">
                  <c:v>0.15090000000000001</c:v>
                </c:pt>
              </c:numCache>
            </c:numRef>
          </c:val>
          <c:extLst>
            <c:ext xmlns:c16="http://schemas.microsoft.com/office/drawing/2014/chart" uri="{C3380CC4-5D6E-409C-BE32-E72D297353CC}">
              <c16:uniqueId val="{00000002-78EE-482F-ADC0-6E9086BEB61F}"/>
            </c:ext>
          </c:extLst>
        </c:ser>
        <c:ser>
          <c:idx val="3"/>
          <c:order val="3"/>
          <c:tx>
            <c:strRef>
              <c:f>Tenure!$B$6</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Tenure!$I$6</c:f>
              <c:numCache>
                <c:formatCode>0%</c:formatCode>
                <c:ptCount val="1"/>
                <c:pt idx="0">
                  <c:v>9.6000000000000002E-2</c:v>
                </c:pt>
              </c:numCache>
            </c:numRef>
          </c:val>
          <c:extLst>
            <c:ext xmlns:c16="http://schemas.microsoft.com/office/drawing/2014/chart" uri="{C3380CC4-5D6E-409C-BE32-E72D297353CC}">
              <c16:uniqueId val="{00000003-78EE-482F-ADC0-6E9086BEB61F}"/>
            </c:ext>
          </c:extLst>
        </c:ser>
        <c:ser>
          <c:idx val="4"/>
          <c:order val="4"/>
          <c:tx>
            <c:strRef>
              <c:f>Tenure!$B$7</c:f>
              <c:strCache>
                <c:ptCount val="1"/>
                <c:pt idx="0">
                  <c:v>1-1.5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Tenure!$I$7</c:f>
              <c:numCache>
                <c:formatCode>0%</c:formatCode>
                <c:ptCount val="1"/>
                <c:pt idx="0">
                  <c:v>0.115</c:v>
                </c:pt>
              </c:numCache>
            </c:numRef>
          </c:val>
          <c:extLst>
            <c:ext xmlns:c16="http://schemas.microsoft.com/office/drawing/2014/chart" uri="{C3380CC4-5D6E-409C-BE32-E72D297353CC}">
              <c16:uniqueId val="{00000004-78EE-482F-ADC0-6E9086BEB61F}"/>
            </c:ext>
          </c:extLst>
        </c:ser>
        <c:ser>
          <c:idx val="5"/>
          <c:order val="5"/>
          <c:tx>
            <c:strRef>
              <c:f>Tenure!$B$8</c:f>
              <c:strCache>
                <c:ptCount val="1"/>
                <c:pt idx="0">
                  <c:v>&gt; 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Tenure!$I$2</c:f>
              <c:strCache>
                <c:ptCount val="1"/>
                <c:pt idx="0">
                  <c:v>Cluster 7</c:v>
                </c:pt>
              </c:strCache>
            </c:strRef>
          </c:cat>
          <c:val>
            <c:numRef>
              <c:f>Tenure!$I$8</c:f>
              <c:numCache>
                <c:formatCode>0%</c:formatCode>
                <c:ptCount val="1"/>
                <c:pt idx="0">
                  <c:v>6.0999999999999999E-2</c:v>
                </c:pt>
              </c:numCache>
            </c:numRef>
          </c:val>
          <c:extLst>
            <c:ext xmlns:c16="http://schemas.microsoft.com/office/drawing/2014/chart" uri="{C3380CC4-5D6E-409C-BE32-E72D297353CC}">
              <c16:uniqueId val="{00000005-78EE-482F-ADC0-6E9086BEB61F}"/>
            </c:ext>
          </c:extLst>
        </c:ser>
        <c:dLbls>
          <c:dLblPos val="ctr"/>
          <c:showLegendKey val="0"/>
          <c:showVal val="1"/>
          <c:showCatName val="0"/>
          <c:showSerName val="0"/>
          <c:showPercent val="0"/>
          <c:showBubbleSize val="0"/>
        </c:dLbls>
        <c:gapWidth val="79"/>
        <c:axId val="655544344"/>
        <c:axId val="655544736"/>
      </c:barChart>
      <c:catAx>
        <c:axId val="65554434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55544736"/>
        <c:crosses val="autoZero"/>
        <c:auto val="1"/>
        <c:lblAlgn val="ctr"/>
        <c:lblOffset val="100"/>
        <c:noMultiLvlLbl val="0"/>
      </c:catAx>
      <c:valAx>
        <c:axId val="655544736"/>
        <c:scaling>
          <c:orientation val="minMax"/>
        </c:scaling>
        <c:delete val="1"/>
        <c:axPos val="l"/>
        <c:numFmt formatCode="0%" sourceLinked="1"/>
        <c:majorTickMark val="none"/>
        <c:minorTickMark val="none"/>
        <c:tickLblPos val="nextTo"/>
        <c:crossAx val="655544344"/>
        <c:crosses val="autoZero"/>
        <c:crossBetween val="between"/>
      </c:valAx>
      <c:spPr>
        <a:noFill/>
        <a:ln>
          <a:solidFill>
            <a:schemeClr val="bg1"/>
          </a:solidFill>
        </a:ln>
        <a:effectLst/>
      </c:spPr>
    </c:plotArea>
    <c:legend>
      <c:legendPos val="t"/>
      <c:layout>
        <c:manualLayout>
          <c:xMode val="edge"/>
          <c:yMode val="edge"/>
          <c:x val="0.48404305303954137"/>
          <c:y val="0.41841731642546931"/>
          <c:w val="0.4933277566085546"/>
          <c:h val="0.244066258325522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2"/>
            <c:invertIfNegative val="0"/>
            <c:bubble3D val="0"/>
            <c:spPr>
              <a:solidFill>
                <a:schemeClr val="bg2">
                  <a:lumMod val="75000"/>
                </a:schemeClr>
              </a:solidFill>
              <a:ln>
                <a:noFill/>
              </a:ln>
              <a:effectLst/>
            </c:spPr>
            <c:extLst>
              <c:ext xmlns:c16="http://schemas.microsoft.com/office/drawing/2014/chart" uri="{C3380CC4-5D6E-409C-BE32-E72D297353CC}">
                <c16:uniqueId val="{00000001-C428-4B7A-A1DD-2A37265C9FBB}"/>
              </c:ext>
            </c:extLst>
          </c:dPt>
          <c:dPt>
            <c:idx val="6"/>
            <c:invertIfNegative val="0"/>
            <c:bubble3D val="0"/>
            <c:spPr>
              <a:solidFill>
                <a:srgbClr val="00B050"/>
              </a:solidFill>
              <a:ln>
                <a:noFill/>
              </a:ln>
              <a:effectLst/>
            </c:spPr>
            <c:extLst>
              <c:ext xmlns:c16="http://schemas.microsoft.com/office/drawing/2014/chart" uri="{C3380CC4-5D6E-409C-BE32-E72D297353CC}">
                <c16:uniqueId val="{00000003-C428-4B7A-A1DD-2A37265C9FB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C428-4B7A-A1DD-2A37265C9FBB}"/>
            </c:ext>
          </c:extLst>
        </c:ser>
        <c:dLbls>
          <c:showLegendKey val="0"/>
          <c:showVal val="0"/>
          <c:showCatName val="0"/>
          <c:showSerName val="0"/>
          <c:showPercent val="0"/>
          <c:showBubbleSize val="0"/>
        </c:dLbls>
        <c:gapWidth val="219"/>
        <c:overlap val="-27"/>
        <c:axId val="655545520"/>
        <c:axId val="601342616"/>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C428-4B7A-A1DD-2A37265C9FBB}"/>
            </c:ext>
          </c:extLst>
        </c:ser>
        <c:dLbls>
          <c:showLegendKey val="0"/>
          <c:showVal val="0"/>
          <c:showCatName val="0"/>
          <c:showSerName val="0"/>
          <c:showPercent val="0"/>
          <c:showBubbleSize val="0"/>
        </c:dLbls>
        <c:marker val="1"/>
        <c:smooth val="0"/>
        <c:axId val="655545520"/>
        <c:axId val="601342616"/>
      </c:lineChart>
      <c:catAx>
        <c:axId val="65554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342616"/>
        <c:crosses val="autoZero"/>
        <c:auto val="1"/>
        <c:lblAlgn val="ctr"/>
        <c:lblOffset val="100"/>
        <c:noMultiLvlLbl val="0"/>
      </c:catAx>
      <c:valAx>
        <c:axId val="601342616"/>
        <c:scaling>
          <c:orientation val="minMax"/>
        </c:scaling>
        <c:delete val="1"/>
        <c:axPos val="l"/>
        <c:numFmt formatCode="0%" sourceLinked="1"/>
        <c:majorTickMark val="none"/>
        <c:minorTickMark val="none"/>
        <c:tickLblPos val="nextTo"/>
        <c:crossAx val="655545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794871979133206"/>
          <c:w val="0.57865640401949947"/>
          <c:h val="0.33293425996922871"/>
        </c:manualLayout>
      </c:layout>
      <c:barChart>
        <c:barDir val="col"/>
        <c:grouping val="stacked"/>
        <c:varyColors val="0"/>
        <c:ser>
          <c:idx val="0"/>
          <c:order val="0"/>
          <c:tx>
            <c:strRef>
              <c:f>'[cluster performance.xlsx]Affinity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incentives'!$H$2</c:f>
              <c:numCache>
                <c:formatCode>0%</c:formatCode>
                <c:ptCount val="1"/>
                <c:pt idx="0">
                  <c:v>0.14278814906319018</c:v>
                </c:pt>
              </c:numCache>
            </c:numRef>
          </c:val>
          <c:extLst>
            <c:ext xmlns:c16="http://schemas.microsoft.com/office/drawing/2014/chart" uri="{C3380CC4-5D6E-409C-BE32-E72D297353CC}">
              <c16:uniqueId val="{00000000-603C-4304-BE9F-761DE947B3C8}"/>
            </c:ext>
          </c:extLst>
        </c:ser>
        <c:ser>
          <c:idx val="1"/>
          <c:order val="1"/>
          <c:tx>
            <c:strRef>
              <c:f>'[cluster performance.xlsx]Affinity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incentives'!$H$3</c:f>
              <c:numCache>
                <c:formatCode>0%</c:formatCode>
                <c:ptCount val="1"/>
                <c:pt idx="0">
                  <c:v>0.12599808301600662</c:v>
                </c:pt>
              </c:numCache>
            </c:numRef>
          </c:val>
          <c:extLst>
            <c:ext xmlns:c16="http://schemas.microsoft.com/office/drawing/2014/chart" uri="{C3380CC4-5D6E-409C-BE32-E72D297353CC}">
              <c16:uniqueId val="{00000001-603C-4304-BE9F-761DE947B3C8}"/>
            </c:ext>
          </c:extLst>
        </c:ser>
        <c:ser>
          <c:idx val="2"/>
          <c:order val="2"/>
          <c:tx>
            <c:strRef>
              <c:f>'[cluster performance.xlsx]Affinity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incentives'!$H$4</c:f>
              <c:numCache>
                <c:formatCode>0%</c:formatCode>
                <c:ptCount val="1"/>
                <c:pt idx="0">
                  <c:v>1.5989081425876722E-2</c:v>
                </c:pt>
              </c:numCache>
            </c:numRef>
          </c:val>
          <c:extLst>
            <c:ext xmlns:c16="http://schemas.microsoft.com/office/drawing/2014/chart" uri="{C3380CC4-5D6E-409C-BE32-E72D297353CC}">
              <c16:uniqueId val="{00000002-603C-4304-BE9F-761DE947B3C8}"/>
            </c:ext>
          </c:extLst>
        </c:ser>
        <c:ser>
          <c:idx val="3"/>
          <c:order val="3"/>
          <c:tx>
            <c:strRef>
              <c:f>'[cluster performance.xlsx]Affinity to incentives'!$A$5</c:f>
              <c:strCache>
                <c:ptCount val="1"/>
                <c:pt idx="0">
                  <c:v>Loyalty/Platinum Program</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incentives'!$H$5</c:f>
              <c:numCache>
                <c:formatCode>0%</c:formatCode>
                <c:ptCount val="1"/>
                <c:pt idx="0">
                  <c:v>0.23409727165370406</c:v>
                </c:pt>
              </c:numCache>
            </c:numRef>
          </c:val>
          <c:extLst>
            <c:ext xmlns:c16="http://schemas.microsoft.com/office/drawing/2014/chart" uri="{C3380CC4-5D6E-409C-BE32-E72D297353CC}">
              <c16:uniqueId val="{00000003-603C-4304-BE9F-761DE947B3C8}"/>
            </c:ext>
          </c:extLst>
        </c:ser>
        <c:ser>
          <c:idx val="4"/>
          <c:order val="4"/>
          <c:tx>
            <c:strRef>
              <c:f>'[cluster performance.xlsx]Affinity to incentives'!$A$6</c:f>
              <c:strCache>
                <c:ptCount val="1"/>
                <c:pt idx="0">
                  <c:v>Extra cash top-up without any target</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incentives'!$H$6</c:f>
              <c:numCache>
                <c:formatCode>0%</c:formatCode>
                <c:ptCount val="1"/>
                <c:pt idx="0">
                  <c:v>0.40003613915427244</c:v>
                </c:pt>
              </c:numCache>
            </c:numRef>
          </c:val>
          <c:extLst>
            <c:ext xmlns:c16="http://schemas.microsoft.com/office/drawing/2014/chart" uri="{C3380CC4-5D6E-409C-BE32-E72D297353CC}">
              <c16:uniqueId val="{00000004-603C-4304-BE9F-761DE947B3C8}"/>
            </c:ext>
          </c:extLst>
        </c:ser>
        <c:ser>
          <c:idx val="5"/>
          <c:order val="5"/>
          <c:tx>
            <c:strRef>
              <c:f>'[cluster performance.xlsx]Affinity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incentives'!$H$7</c:f>
              <c:numCache>
                <c:formatCode>0%</c:formatCode>
                <c:ptCount val="1"/>
                <c:pt idx="0">
                  <c:v>8.1091275686949862E-2</c:v>
                </c:pt>
              </c:numCache>
            </c:numRef>
          </c:val>
          <c:extLst>
            <c:ext xmlns:c16="http://schemas.microsoft.com/office/drawing/2014/chart" uri="{C3380CC4-5D6E-409C-BE32-E72D297353CC}">
              <c16:uniqueId val="{00000005-603C-4304-BE9F-761DE947B3C8}"/>
            </c:ext>
          </c:extLst>
        </c:ser>
        <c:dLbls>
          <c:showLegendKey val="0"/>
          <c:showVal val="0"/>
          <c:showCatName val="0"/>
          <c:showSerName val="0"/>
          <c:showPercent val="0"/>
          <c:showBubbleSize val="0"/>
        </c:dLbls>
        <c:gapWidth val="150"/>
        <c:overlap val="100"/>
        <c:axId val="601344968"/>
        <c:axId val="601345360"/>
      </c:barChart>
      <c:catAx>
        <c:axId val="601344968"/>
        <c:scaling>
          <c:orientation val="minMax"/>
        </c:scaling>
        <c:delete val="1"/>
        <c:axPos val="b"/>
        <c:numFmt formatCode="General" sourceLinked="1"/>
        <c:majorTickMark val="none"/>
        <c:minorTickMark val="none"/>
        <c:tickLblPos val="nextTo"/>
        <c:crossAx val="601345360"/>
        <c:crosses val="autoZero"/>
        <c:auto val="1"/>
        <c:lblAlgn val="ctr"/>
        <c:lblOffset val="100"/>
        <c:noMultiLvlLbl val="0"/>
      </c:catAx>
      <c:valAx>
        <c:axId val="601345360"/>
        <c:scaling>
          <c:orientation val="minMax"/>
          <c:max val="1"/>
        </c:scaling>
        <c:delete val="1"/>
        <c:axPos val="l"/>
        <c:numFmt formatCode="0%" sourceLinked="1"/>
        <c:majorTickMark val="none"/>
        <c:minorTickMark val="none"/>
        <c:tickLblPos val="nextTo"/>
        <c:crossAx val="601344968"/>
        <c:crosses val="autoZero"/>
        <c:crossBetween val="between"/>
      </c:valAx>
      <c:spPr>
        <a:noFill/>
        <a:ln>
          <a:noFill/>
        </a:ln>
        <a:effectLst/>
      </c:spPr>
    </c:plotArea>
    <c:legend>
      <c:legendPos val="b"/>
      <c:layout>
        <c:manualLayout>
          <c:xMode val="edge"/>
          <c:yMode val="edge"/>
          <c:x val="0.47768869540969394"/>
          <c:y val="0.19299508871477536"/>
          <c:w val="0.38863098817734981"/>
          <c:h val="0.305049188307294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trips'!$I$3</c:f>
              <c:numCache>
                <c:formatCode>0%</c:formatCode>
                <c:ptCount val="1"/>
                <c:pt idx="0">
                  <c:v>0.65800000000000003</c:v>
                </c:pt>
              </c:numCache>
            </c:numRef>
          </c:val>
          <c:extLst>
            <c:ext xmlns:c16="http://schemas.microsoft.com/office/drawing/2014/chart" uri="{C3380CC4-5D6E-409C-BE32-E72D297353CC}">
              <c16:uniqueId val="{00000000-9994-4EDA-842F-247A92E0B60B}"/>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trips'!$I$4</c:f>
              <c:numCache>
                <c:formatCode>0%</c:formatCode>
                <c:ptCount val="1"/>
                <c:pt idx="0">
                  <c:v>0.29970000000000002</c:v>
                </c:pt>
              </c:numCache>
            </c:numRef>
          </c:val>
          <c:extLst>
            <c:ext xmlns:c16="http://schemas.microsoft.com/office/drawing/2014/chart" uri="{C3380CC4-5D6E-409C-BE32-E72D297353CC}">
              <c16:uniqueId val="{00000001-9994-4EDA-842F-247A92E0B60B}"/>
            </c:ext>
          </c:extLst>
        </c:ser>
        <c:ser>
          <c:idx val="2"/>
          <c:order val="2"/>
          <c:tx>
            <c:strRef>
              <c:f>'Average weekly trips'!$B$5</c:f>
              <c:strCache>
                <c:ptCount val="1"/>
                <c:pt idx="0">
                  <c:v>50-75 trips</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trips'!$I$5</c:f>
              <c:numCache>
                <c:formatCode>0%</c:formatCode>
                <c:ptCount val="1"/>
                <c:pt idx="0">
                  <c:v>4.0399999999999998E-2</c:v>
                </c:pt>
              </c:numCache>
            </c:numRef>
          </c:val>
          <c:extLst>
            <c:ext xmlns:c16="http://schemas.microsoft.com/office/drawing/2014/chart" uri="{C3380CC4-5D6E-409C-BE32-E72D297353CC}">
              <c16:uniqueId val="{00000002-9994-4EDA-842F-247A92E0B60B}"/>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trips'!$I$6</c:f>
              <c:numCache>
                <c:formatCode>0%</c:formatCode>
                <c:ptCount val="1"/>
                <c:pt idx="0">
                  <c:v>1E-3</c:v>
                </c:pt>
              </c:numCache>
            </c:numRef>
          </c:val>
          <c:extLst>
            <c:ext xmlns:c16="http://schemas.microsoft.com/office/drawing/2014/chart" uri="{C3380CC4-5D6E-409C-BE32-E72D297353CC}">
              <c16:uniqueId val="{00000003-9994-4EDA-842F-247A92E0B60B}"/>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trips'!$I$7</c:f>
              <c:numCache>
                <c:formatCode>0%</c:formatCode>
                <c:ptCount val="1"/>
                <c:pt idx="0">
                  <c:v>0</c:v>
                </c:pt>
              </c:numCache>
            </c:numRef>
          </c:val>
          <c:extLst>
            <c:ext xmlns:c16="http://schemas.microsoft.com/office/drawing/2014/chart" uri="{C3380CC4-5D6E-409C-BE32-E72D297353CC}">
              <c16:uniqueId val="{00000004-9994-4EDA-842F-247A92E0B60B}"/>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trips'!$I$8</c:f>
              <c:numCache>
                <c:formatCode>0%</c:formatCode>
                <c:ptCount val="1"/>
                <c:pt idx="0">
                  <c:v>0</c:v>
                </c:pt>
              </c:numCache>
            </c:numRef>
          </c:val>
          <c:extLst>
            <c:ext xmlns:c16="http://schemas.microsoft.com/office/drawing/2014/chart" uri="{C3380CC4-5D6E-409C-BE32-E72D297353CC}">
              <c16:uniqueId val="{00000005-9994-4EDA-842F-247A92E0B60B}"/>
            </c:ext>
          </c:extLst>
        </c:ser>
        <c:dLbls>
          <c:dLblPos val="ctr"/>
          <c:showLegendKey val="0"/>
          <c:showVal val="1"/>
          <c:showCatName val="0"/>
          <c:showSerName val="0"/>
          <c:showPercent val="0"/>
          <c:showBubbleSize val="0"/>
        </c:dLbls>
        <c:gapWidth val="79"/>
        <c:axId val="896193088"/>
        <c:axId val="896197792"/>
      </c:barChart>
      <c:catAx>
        <c:axId val="89619308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896197792"/>
        <c:crosses val="autoZero"/>
        <c:auto val="1"/>
        <c:lblAlgn val="ctr"/>
        <c:lblOffset val="100"/>
        <c:noMultiLvlLbl val="0"/>
      </c:catAx>
      <c:valAx>
        <c:axId val="896197792"/>
        <c:scaling>
          <c:orientation val="minMax"/>
        </c:scaling>
        <c:delete val="1"/>
        <c:axPos val="l"/>
        <c:numFmt formatCode="0%" sourceLinked="1"/>
        <c:majorTickMark val="none"/>
        <c:minorTickMark val="none"/>
        <c:tickLblPos val="nextTo"/>
        <c:crossAx val="896193088"/>
        <c:crosses val="autoZero"/>
        <c:crossBetween val="between"/>
      </c:valAx>
      <c:spPr>
        <a:noFill/>
        <a:ln>
          <a:solidFill>
            <a:schemeClr val="bg1">
              <a:alpha val="0"/>
            </a:schemeClr>
          </a:solidFill>
        </a:ln>
        <a:effectLst/>
      </c:spPr>
    </c:plotArea>
    <c:legend>
      <c:legendPos val="t"/>
      <c:layout>
        <c:manualLayout>
          <c:xMode val="edge"/>
          <c:yMode val="edge"/>
          <c:x val="0.46274614810903147"/>
          <c:y val="0.40292604103879071"/>
          <c:w val="0.51654481711790656"/>
          <c:h val="0.2626250925247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610028707250979E-3"/>
          <c:y val="0.12541338327757129"/>
          <c:w val="0.96497158736880961"/>
          <c:h val="0.84022096073076302"/>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Final_Data!$M$28</c:f>
              <c:numCache>
                <c:formatCode>0%</c:formatCode>
                <c:ptCount val="1"/>
                <c:pt idx="0">
                  <c:v>0.25768194070080863</c:v>
                </c:pt>
              </c:numCache>
            </c:numRef>
          </c:val>
          <c:extLst>
            <c:ext xmlns:c16="http://schemas.microsoft.com/office/drawing/2014/chart" uri="{C3380CC4-5D6E-409C-BE32-E72D297353CC}">
              <c16:uniqueId val="{00000000-9EF1-4567-8156-D594DC434C37}"/>
            </c:ext>
          </c:extLst>
        </c:ser>
        <c:ser>
          <c:idx val="1"/>
          <c:order val="1"/>
          <c:tx>
            <c:strRef>
              <c:f>Final_Data!$F$29</c:f>
              <c:strCache>
                <c:ptCount val="1"/>
                <c:pt idx="0">
                  <c:v>Drive 1 week</c:v>
                </c:pt>
              </c:strCache>
            </c:strRef>
          </c:tx>
          <c:spPr>
            <a:solidFill>
              <a:schemeClr val="accent2"/>
            </a:solidFill>
            <a:ln>
              <a:noFill/>
            </a:ln>
            <a:effectLst/>
          </c:spPr>
          <c:invertIfNegative val="0"/>
          <c:dLbls>
            <c:dLbl>
              <c:idx val="0"/>
              <c:layout>
                <c:manualLayout>
                  <c:x val="0"/>
                  <c:y val="3.244756981742939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Final_Data!$M$29</c:f>
              <c:numCache>
                <c:formatCode>0%</c:formatCode>
                <c:ptCount val="1"/>
                <c:pt idx="0">
                  <c:v>2.587601078167116E-2</c:v>
                </c:pt>
              </c:numCache>
            </c:numRef>
          </c:val>
          <c:extLst>
            <c:ext xmlns:c16="http://schemas.microsoft.com/office/drawing/2014/chart" uri="{C3380CC4-5D6E-409C-BE32-E72D297353CC}">
              <c16:uniqueId val="{00000001-9EF1-4567-8156-D594DC434C37}"/>
            </c:ext>
          </c:extLst>
        </c:ser>
        <c:ser>
          <c:idx val="2"/>
          <c:order val="2"/>
          <c:tx>
            <c:strRef>
              <c:f>Final_Data!$F$30</c:f>
              <c:strCache>
                <c:ptCount val="1"/>
                <c:pt idx="0">
                  <c:v>Drive 2 weeks</c:v>
                </c:pt>
              </c:strCache>
            </c:strRef>
          </c:tx>
          <c:spPr>
            <a:solidFill>
              <a:schemeClr val="accent3"/>
            </a:solidFill>
            <a:ln>
              <a:noFill/>
            </a:ln>
            <a:effectLst/>
          </c:spPr>
          <c:invertIfNegative val="0"/>
          <c:dLbls>
            <c:dLbl>
              <c:idx val="0"/>
              <c:layout>
                <c:manualLayout>
                  <c:x val="-6.4153110743928859E-3"/>
                  <c:y val="2.29971353303080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Final_Data!$M$30</c:f>
              <c:numCache>
                <c:formatCode>0%</c:formatCode>
                <c:ptCount val="1"/>
                <c:pt idx="0">
                  <c:v>3.1805929919137464E-2</c:v>
                </c:pt>
              </c:numCache>
            </c:numRef>
          </c:val>
          <c:extLst>
            <c:ext xmlns:c16="http://schemas.microsoft.com/office/drawing/2014/chart" uri="{C3380CC4-5D6E-409C-BE32-E72D297353CC}">
              <c16:uniqueId val="{00000002-9EF1-4567-8156-D594DC434C37}"/>
            </c:ext>
          </c:extLst>
        </c:ser>
        <c:ser>
          <c:idx val="3"/>
          <c:order val="3"/>
          <c:tx>
            <c:strRef>
              <c:f>Final_Data!$F$31</c:f>
              <c:strCache>
                <c:ptCount val="1"/>
                <c:pt idx="0">
                  <c:v>Drive 3 weeks</c:v>
                </c:pt>
              </c:strCache>
            </c:strRef>
          </c:tx>
          <c:spPr>
            <a:solidFill>
              <a:schemeClr val="accent4"/>
            </a:solidFill>
            <a:ln>
              <a:noFill/>
            </a:ln>
            <a:effectLst/>
          </c:spPr>
          <c:invertIfNegative val="0"/>
          <c:dLbls>
            <c:dLbl>
              <c:idx val="0"/>
              <c:layout>
                <c:manualLayout>
                  <c:x val="6.4153110743927974E-3"/>
                  <c:y val="4.9618338715818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Final_Data!$M$31</c:f>
              <c:numCache>
                <c:formatCode>0%</c:formatCode>
                <c:ptCount val="1"/>
                <c:pt idx="0">
                  <c:v>3.6657681940700806E-2</c:v>
                </c:pt>
              </c:numCache>
            </c:numRef>
          </c:val>
          <c:extLst>
            <c:ext xmlns:c16="http://schemas.microsoft.com/office/drawing/2014/chart" uri="{C3380CC4-5D6E-409C-BE32-E72D297353CC}">
              <c16:uniqueId val="{00000003-9EF1-4567-8156-D594DC434C37}"/>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3.2076555371964282E-3"/>
                  <c:y val="2.50554024444777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Final_Data!$M$32</c:f>
              <c:numCache>
                <c:formatCode>0%</c:formatCode>
                <c:ptCount val="1"/>
                <c:pt idx="0">
                  <c:v>4.5822102425876012E-2</c:v>
                </c:pt>
              </c:numCache>
            </c:numRef>
          </c:val>
          <c:extLst>
            <c:ext xmlns:c16="http://schemas.microsoft.com/office/drawing/2014/chart" uri="{C3380CC4-5D6E-409C-BE32-E72D297353CC}">
              <c16:uniqueId val="{00000004-9EF1-4567-8156-D594DC434C37}"/>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3.2076555371964282E-3"/>
                  <c:y val="2.75052276017370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Final_Data!$M$33</c:f>
              <c:numCache>
                <c:formatCode>0%</c:formatCode>
                <c:ptCount val="1"/>
                <c:pt idx="0">
                  <c:v>4.9595687331536388E-2</c:v>
                </c:pt>
              </c:numCache>
            </c:numRef>
          </c:val>
          <c:extLst>
            <c:ext xmlns:c16="http://schemas.microsoft.com/office/drawing/2014/chart" uri="{C3380CC4-5D6E-409C-BE32-E72D297353CC}">
              <c16:uniqueId val="{00000005-9EF1-4567-8156-D594DC434C37}"/>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6.4153110743928564E-3"/>
                  <c:y val="3.0402239643009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Final_Data!$M$34</c:f>
              <c:numCache>
                <c:formatCode>0%</c:formatCode>
                <c:ptCount val="1"/>
                <c:pt idx="0">
                  <c:v>6.9541778975741236E-2</c:v>
                </c:pt>
              </c:numCache>
            </c:numRef>
          </c:val>
          <c:extLst>
            <c:ext xmlns:c16="http://schemas.microsoft.com/office/drawing/2014/chart" uri="{C3380CC4-5D6E-409C-BE32-E72D297353CC}">
              <c16:uniqueId val="{00000006-9EF1-4567-8156-D594DC434C37}"/>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6.4153110743929743E-3"/>
                  <c:y val="3.83080035240222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EF1-4567-8156-D594DC434C3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Final_Data!$M$35</c:f>
              <c:numCache>
                <c:formatCode>0%</c:formatCode>
                <c:ptCount val="1"/>
                <c:pt idx="0">
                  <c:v>0.10835579514824797</c:v>
                </c:pt>
              </c:numCache>
            </c:numRef>
          </c:val>
          <c:extLst>
            <c:ext xmlns:c16="http://schemas.microsoft.com/office/drawing/2014/chart" uri="{C3380CC4-5D6E-409C-BE32-E72D297353CC}">
              <c16:uniqueId val="{00000007-9EF1-4567-8156-D594DC434C37}"/>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Final_Data!$M$27</c:f>
              <c:strCache>
                <c:ptCount val="1"/>
                <c:pt idx="0">
                  <c:v>Cluster 7</c:v>
                </c:pt>
              </c:strCache>
            </c:strRef>
          </c:cat>
          <c:val>
            <c:numRef>
              <c:f>Final_Data!$M$36</c:f>
              <c:numCache>
                <c:formatCode>0%</c:formatCode>
                <c:ptCount val="1"/>
                <c:pt idx="0">
                  <c:v>0.3746630727762803</c:v>
                </c:pt>
              </c:numCache>
            </c:numRef>
          </c:val>
          <c:extLst>
            <c:ext xmlns:c16="http://schemas.microsoft.com/office/drawing/2014/chart" uri="{C3380CC4-5D6E-409C-BE32-E72D297353CC}">
              <c16:uniqueId val="{00000008-9EF1-4567-8156-D594DC434C37}"/>
            </c:ext>
          </c:extLst>
        </c:ser>
        <c:dLbls>
          <c:dLblPos val="ctr"/>
          <c:showLegendKey val="0"/>
          <c:showVal val="1"/>
          <c:showCatName val="0"/>
          <c:showSerName val="0"/>
          <c:showPercent val="0"/>
          <c:showBubbleSize val="0"/>
        </c:dLbls>
        <c:gapWidth val="79"/>
        <c:axId val="424285312"/>
        <c:axId val="424285704"/>
      </c:barChart>
      <c:catAx>
        <c:axId val="42428531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24285704"/>
        <c:crosses val="autoZero"/>
        <c:auto val="1"/>
        <c:lblAlgn val="ctr"/>
        <c:lblOffset val="100"/>
        <c:noMultiLvlLbl val="0"/>
      </c:catAx>
      <c:valAx>
        <c:axId val="424285704"/>
        <c:scaling>
          <c:orientation val="minMax"/>
        </c:scaling>
        <c:delete val="1"/>
        <c:axPos val="l"/>
        <c:numFmt formatCode="0%" sourceLinked="1"/>
        <c:majorTickMark val="none"/>
        <c:minorTickMark val="none"/>
        <c:tickLblPos val="nextTo"/>
        <c:crossAx val="424285312"/>
        <c:crosses val="autoZero"/>
        <c:crossBetween val="between"/>
      </c:valAx>
      <c:spPr>
        <a:noFill/>
        <a:ln>
          <a:noFill/>
        </a:ln>
        <a:effectLst/>
      </c:spPr>
    </c:plotArea>
    <c:legend>
      <c:legendPos val="t"/>
      <c:layout>
        <c:manualLayout>
          <c:xMode val="edge"/>
          <c:yMode val="edge"/>
          <c:x val="7.1055631860152291E-2"/>
          <c:y val="0.10107286041343873"/>
          <c:w val="0.73013690880003879"/>
          <c:h val="0.24406614916032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trips'!$I$3</c:f>
              <c:numCache>
                <c:formatCode>0%</c:formatCode>
                <c:ptCount val="1"/>
                <c:pt idx="0">
                  <c:v>0.25659999999999999</c:v>
                </c:pt>
              </c:numCache>
            </c:numRef>
          </c:val>
          <c:extLst>
            <c:ext xmlns:c16="http://schemas.microsoft.com/office/drawing/2014/chart" uri="{C3380CC4-5D6E-409C-BE32-E72D297353CC}">
              <c16:uniqueId val="{00000000-5746-4573-A10D-F308E0F78582}"/>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trips'!$I$4</c:f>
              <c:numCache>
                <c:formatCode>0%</c:formatCode>
                <c:ptCount val="1"/>
                <c:pt idx="0">
                  <c:v>2.6900000000000001E-3</c:v>
                </c:pt>
              </c:numCache>
            </c:numRef>
          </c:val>
          <c:extLst>
            <c:ext xmlns:c16="http://schemas.microsoft.com/office/drawing/2014/chart" uri="{C3380CC4-5D6E-409C-BE32-E72D297353CC}">
              <c16:uniqueId val="{00000001-5746-4573-A10D-F308E0F78582}"/>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trips'!$I$5</c:f>
              <c:numCache>
                <c:formatCode>0%</c:formatCode>
                <c:ptCount val="1"/>
                <c:pt idx="0">
                  <c:v>8.9999999999999993E-3</c:v>
                </c:pt>
              </c:numCache>
            </c:numRef>
          </c:val>
          <c:extLst>
            <c:ext xmlns:c16="http://schemas.microsoft.com/office/drawing/2014/chart" uri="{C3380CC4-5D6E-409C-BE32-E72D297353CC}">
              <c16:uniqueId val="{00000002-5746-4573-A10D-F308E0F78582}"/>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trips'!$I$6</c:f>
              <c:numCache>
                <c:formatCode>0%</c:formatCode>
                <c:ptCount val="1"/>
                <c:pt idx="0">
                  <c:v>1.9900000000000001E-2</c:v>
                </c:pt>
              </c:numCache>
            </c:numRef>
          </c:val>
          <c:extLst>
            <c:ext xmlns:c16="http://schemas.microsoft.com/office/drawing/2014/chart" uri="{C3380CC4-5D6E-409C-BE32-E72D297353CC}">
              <c16:uniqueId val="{00000003-5746-4573-A10D-F308E0F78582}"/>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trips'!$I$7</c:f>
              <c:numCache>
                <c:formatCode>0%</c:formatCode>
                <c:ptCount val="1"/>
                <c:pt idx="0">
                  <c:v>1.9900000000000001E-2</c:v>
                </c:pt>
              </c:numCache>
            </c:numRef>
          </c:val>
          <c:extLst>
            <c:ext xmlns:c16="http://schemas.microsoft.com/office/drawing/2014/chart" uri="{C3380CC4-5D6E-409C-BE32-E72D297353CC}">
              <c16:uniqueId val="{00000004-5746-4573-A10D-F308E0F78582}"/>
            </c:ext>
          </c:extLst>
        </c:ser>
        <c:ser>
          <c:idx val="5"/>
          <c:order val="5"/>
          <c:tx>
            <c:strRef>
              <c:f>'Lifetime trips'!$B$8</c:f>
              <c:strCache>
                <c:ptCount val="1"/>
                <c:pt idx="0">
                  <c:v>500-1000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trips'!$I$8</c:f>
              <c:numCache>
                <c:formatCode>0%</c:formatCode>
                <c:ptCount val="1"/>
                <c:pt idx="0">
                  <c:v>4.4699999999999997E-2</c:v>
                </c:pt>
              </c:numCache>
            </c:numRef>
          </c:val>
          <c:extLst>
            <c:ext xmlns:c16="http://schemas.microsoft.com/office/drawing/2014/chart" uri="{C3380CC4-5D6E-409C-BE32-E72D297353CC}">
              <c16:uniqueId val="{00000005-5746-4573-A10D-F308E0F78582}"/>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trips'!$I$2</c:f>
              <c:strCache>
                <c:ptCount val="1"/>
                <c:pt idx="0">
                  <c:v>Cluster 7</c:v>
                </c:pt>
              </c:strCache>
            </c:strRef>
          </c:cat>
          <c:val>
            <c:numRef>
              <c:f>'Lifetime trips'!$I$9</c:f>
              <c:numCache>
                <c:formatCode>0%</c:formatCode>
                <c:ptCount val="1"/>
                <c:pt idx="0">
                  <c:v>0.64690000000000003</c:v>
                </c:pt>
              </c:numCache>
            </c:numRef>
          </c:val>
          <c:extLst>
            <c:ext xmlns:c16="http://schemas.microsoft.com/office/drawing/2014/chart" uri="{C3380CC4-5D6E-409C-BE32-E72D297353CC}">
              <c16:uniqueId val="{00000006-5746-4573-A10D-F308E0F78582}"/>
            </c:ext>
          </c:extLst>
        </c:ser>
        <c:dLbls>
          <c:dLblPos val="ctr"/>
          <c:showLegendKey val="0"/>
          <c:showVal val="1"/>
          <c:showCatName val="0"/>
          <c:showSerName val="0"/>
          <c:showPercent val="0"/>
          <c:showBubbleSize val="0"/>
        </c:dLbls>
        <c:gapWidth val="79"/>
        <c:axId val="686190224"/>
        <c:axId val="686190616"/>
      </c:barChart>
      <c:catAx>
        <c:axId val="68619022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86190616"/>
        <c:crosses val="autoZero"/>
        <c:auto val="1"/>
        <c:lblAlgn val="ctr"/>
        <c:lblOffset val="100"/>
        <c:noMultiLvlLbl val="0"/>
      </c:catAx>
      <c:valAx>
        <c:axId val="686190616"/>
        <c:scaling>
          <c:orientation val="minMax"/>
        </c:scaling>
        <c:delete val="1"/>
        <c:axPos val="l"/>
        <c:numFmt formatCode="0%" sourceLinked="1"/>
        <c:majorTickMark val="none"/>
        <c:minorTickMark val="none"/>
        <c:tickLblPos val="nextTo"/>
        <c:crossAx val="686190224"/>
        <c:crosses val="autoZero"/>
        <c:crossBetween val="between"/>
      </c:valAx>
      <c:spPr>
        <a:noFill/>
        <a:ln>
          <a:noFill/>
        </a:ln>
        <a:effectLst/>
      </c:spPr>
    </c:plotArea>
    <c:legend>
      <c:legendPos val="t"/>
      <c:layout>
        <c:manualLayout>
          <c:xMode val="edge"/>
          <c:yMode val="edge"/>
          <c:x val="3.1283896301474066E-2"/>
          <c:y val="0.22073992665177239"/>
          <c:w val="0.7873910080684724"/>
          <c:h val="0.322872326755640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2"/>
            <c:invertIfNegative val="0"/>
            <c:bubble3D val="0"/>
            <c:spPr>
              <a:solidFill>
                <a:schemeClr val="bg2">
                  <a:lumMod val="75000"/>
                </a:schemeClr>
              </a:solidFill>
              <a:ln>
                <a:noFill/>
              </a:ln>
              <a:effectLst/>
            </c:spPr>
            <c:extLst>
              <c:ext xmlns:c16="http://schemas.microsoft.com/office/drawing/2014/chart" uri="{C3380CC4-5D6E-409C-BE32-E72D297353CC}">
                <c16:uniqueId val="{00000001-DF92-4B4A-96A7-E2D4ECA833D5}"/>
              </c:ext>
            </c:extLst>
          </c:dPt>
          <c:dPt>
            <c:idx val="6"/>
            <c:invertIfNegative val="0"/>
            <c:bubble3D val="0"/>
            <c:spPr>
              <a:solidFill>
                <a:srgbClr val="00B050"/>
              </a:solidFill>
              <a:ln>
                <a:noFill/>
              </a:ln>
              <a:effectLst/>
            </c:spPr>
            <c:extLst>
              <c:ext xmlns:c16="http://schemas.microsoft.com/office/drawing/2014/chart" uri="{C3380CC4-5D6E-409C-BE32-E72D297353CC}">
                <c16:uniqueId val="{00000003-DF92-4B4A-96A7-E2D4ECA833D5}"/>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4-DF92-4B4A-96A7-E2D4ECA833D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5-DF92-4B4A-96A7-E2D4ECA833D5}"/>
            </c:ext>
          </c:extLst>
        </c:ser>
        <c:dLbls>
          <c:showLegendKey val="0"/>
          <c:showVal val="0"/>
          <c:showCatName val="0"/>
          <c:showSerName val="0"/>
          <c:showPercent val="0"/>
          <c:showBubbleSize val="0"/>
        </c:dLbls>
        <c:gapWidth val="219"/>
        <c:axId val="322469488"/>
        <c:axId val="322469880"/>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6-DF92-4B4A-96A7-E2D4ECA833D5}"/>
            </c:ext>
          </c:extLst>
        </c:ser>
        <c:dLbls>
          <c:showLegendKey val="0"/>
          <c:showVal val="0"/>
          <c:showCatName val="0"/>
          <c:showSerName val="0"/>
          <c:showPercent val="0"/>
          <c:showBubbleSize val="0"/>
        </c:dLbls>
        <c:marker val="1"/>
        <c:smooth val="0"/>
        <c:axId val="322469488"/>
        <c:axId val="322469880"/>
      </c:lineChart>
      <c:catAx>
        <c:axId val="32246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2469880"/>
        <c:crosses val="autoZero"/>
        <c:auto val="1"/>
        <c:lblAlgn val="ctr"/>
        <c:lblOffset val="100"/>
        <c:noMultiLvlLbl val="0"/>
      </c:catAx>
      <c:valAx>
        <c:axId val="322469880"/>
        <c:scaling>
          <c:orientation val="minMax"/>
        </c:scaling>
        <c:delete val="1"/>
        <c:axPos val="l"/>
        <c:numFmt formatCode="0%" sourceLinked="1"/>
        <c:majorTickMark val="none"/>
        <c:minorTickMark val="none"/>
        <c:tickLblPos val="nextTo"/>
        <c:crossAx val="322469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D67C-4E37-8B26-65FE67679482}"/>
            </c:ext>
          </c:extLst>
        </c:ser>
        <c:ser>
          <c:idx val="1"/>
          <c:order val="1"/>
          <c:spPr>
            <a:solidFill>
              <a:schemeClr val="bg2">
                <a:lumMod val="75000"/>
              </a:schemeClr>
            </a:solidFill>
            <a:ln>
              <a:noFill/>
            </a:ln>
            <a:effectLst/>
          </c:spPr>
          <c:invertIfNegative val="0"/>
          <c:dPt>
            <c:idx val="2"/>
            <c:invertIfNegative val="0"/>
            <c:bubble3D val="0"/>
            <c:spPr>
              <a:solidFill>
                <a:schemeClr val="bg2">
                  <a:lumMod val="75000"/>
                </a:schemeClr>
              </a:solidFill>
              <a:ln>
                <a:noFill/>
              </a:ln>
              <a:effectLst/>
            </c:spPr>
            <c:extLst>
              <c:ext xmlns:c16="http://schemas.microsoft.com/office/drawing/2014/chart" uri="{C3380CC4-5D6E-409C-BE32-E72D297353CC}">
                <c16:uniqueId val="{00000002-D67C-4E37-8B26-65FE67679482}"/>
              </c:ext>
            </c:extLst>
          </c:dPt>
          <c:dPt>
            <c:idx val="6"/>
            <c:invertIfNegative val="0"/>
            <c:bubble3D val="0"/>
            <c:spPr>
              <a:solidFill>
                <a:srgbClr val="00B050"/>
              </a:solidFill>
              <a:ln>
                <a:noFill/>
              </a:ln>
              <a:effectLst/>
            </c:spPr>
            <c:extLst>
              <c:ext xmlns:c16="http://schemas.microsoft.com/office/drawing/2014/chart" uri="{C3380CC4-5D6E-409C-BE32-E72D297353CC}">
                <c16:uniqueId val="{00000004-D67C-4E37-8B26-65FE6767948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5-D67C-4E37-8B26-65FE67679482}"/>
            </c:ext>
          </c:extLst>
        </c:ser>
        <c:dLbls>
          <c:showLegendKey val="0"/>
          <c:showVal val="0"/>
          <c:showCatName val="0"/>
          <c:showSerName val="0"/>
          <c:showPercent val="0"/>
          <c:showBubbleSize val="0"/>
        </c:dLbls>
        <c:gapWidth val="219"/>
        <c:axId val="322470664"/>
        <c:axId val="322471056"/>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6-D67C-4E37-8B26-65FE67679482}"/>
            </c:ext>
          </c:extLst>
        </c:ser>
        <c:dLbls>
          <c:showLegendKey val="0"/>
          <c:showVal val="0"/>
          <c:showCatName val="0"/>
          <c:showSerName val="0"/>
          <c:showPercent val="0"/>
          <c:showBubbleSize val="0"/>
        </c:dLbls>
        <c:marker val="1"/>
        <c:smooth val="0"/>
        <c:axId val="322470664"/>
        <c:axId val="322471056"/>
      </c:lineChart>
      <c:catAx>
        <c:axId val="322470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2471056"/>
        <c:crosses val="autoZero"/>
        <c:auto val="1"/>
        <c:lblAlgn val="ctr"/>
        <c:lblOffset val="100"/>
        <c:noMultiLvlLbl val="0"/>
      </c:catAx>
      <c:valAx>
        <c:axId val="322471056"/>
        <c:scaling>
          <c:orientation val="minMax"/>
        </c:scaling>
        <c:delete val="1"/>
        <c:axPos val="l"/>
        <c:numFmt formatCode="General" sourceLinked="1"/>
        <c:majorTickMark val="none"/>
        <c:minorTickMark val="none"/>
        <c:tickLblPos val="nextTo"/>
        <c:crossAx val="322470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Sheet1!$H$1</c:f>
              <c:strCache>
                <c:ptCount val="1"/>
                <c:pt idx="0">
                  <c:v>C7</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Sheet1!$H$2:$H$13</c:f>
              <c:numCache>
                <c:formatCode>0%</c:formatCode>
                <c:ptCount val="12"/>
                <c:pt idx="0">
                  <c:v>0.1076</c:v>
                </c:pt>
                <c:pt idx="1">
                  <c:v>0.20860000000000001</c:v>
                </c:pt>
                <c:pt idx="2">
                  <c:v>0.27210000000000001</c:v>
                </c:pt>
                <c:pt idx="3">
                  <c:v>0.1678</c:v>
                </c:pt>
                <c:pt idx="4">
                  <c:v>9.7699999999999995E-2</c:v>
                </c:pt>
                <c:pt idx="5">
                  <c:v>4.6399999999999997E-2</c:v>
                </c:pt>
                <c:pt idx="6">
                  <c:v>2.92E-2</c:v>
                </c:pt>
                <c:pt idx="7">
                  <c:v>1.8800000000000001E-2</c:v>
                </c:pt>
                <c:pt idx="8">
                  <c:v>8.8000000000000005E-3</c:v>
                </c:pt>
                <c:pt idx="9">
                  <c:v>3.04E-2</c:v>
                </c:pt>
                <c:pt idx="10">
                  <c:v>6.6E-3</c:v>
                </c:pt>
                <c:pt idx="11">
                  <c:v>5.4999999999999997E-3</c:v>
                </c:pt>
              </c:numCache>
            </c:numRef>
          </c:val>
          <c:extLst>
            <c:ext xmlns:c16="http://schemas.microsoft.com/office/drawing/2014/chart" uri="{C3380CC4-5D6E-409C-BE32-E72D297353CC}">
              <c16:uniqueId val="{00000000-14E4-448A-9DA8-92AE0A5D9146}"/>
            </c:ext>
          </c:extLst>
        </c:ser>
        <c:dLbls>
          <c:showLegendKey val="0"/>
          <c:showVal val="0"/>
          <c:showCatName val="0"/>
          <c:showSerName val="0"/>
          <c:showPercent val="0"/>
          <c:showBubbleSize val="0"/>
        </c:dLbls>
        <c:gapWidth val="219"/>
        <c:overlap val="-27"/>
        <c:axId val="195612392"/>
        <c:axId val="195612784"/>
      </c:barChart>
      <c:catAx>
        <c:axId val="195612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12784"/>
        <c:crosses val="autoZero"/>
        <c:auto val="1"/>
        <c:lblAlgn val="ctr"/>
        <c:lblOffset val="100"/>
        <c:noMultiLvlLbl val="0"/>
      </c:catAx>
      <c:valAx>
        <c:axId val="195612784"/>
        <c:scaling>
          <c:orientation val="minMax"/>
        </c:scaling>
        <c:delete val="1"/>
        <c:axPos val="l"/>
        <c:numFmt formatCode="0%" sourceLinked="1"/>
        <c:majorTickMark val="none"/>
        <c:minorTickMark val="none"/>
        <c:tickLblPos val="nextTo"/>
        <c:crossAx val="195612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488025366865532E-2"/>
          <c:y val="0.30077348623698946"/>
          <c:w val="0.9285188172806399"/>
          <c:h val="0.61380672933026181"/>
        </c:manualLayout>
      </c:layout>
      <c:barChart>
        <c:barDir val="col"/>
        <c:grouping val="clustered"/>
        <c:varyColors val="0"/>
        <c:ser>
          <c:idx val="0"/>
          <c:order val="0"/>
          <c:tx>
            <c:strRef>
              <c:f>Age!$B$3</c:f>
              <c:strCache>
                <c:ptCount val="1"/>
                <c:pt idx="0">
                  <c:v>20-25</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Age!$C$3</c:f>
              <c:numCache>
                <c:formatCode>0%</c:formatCode>
                <c:ptCount val="1"/>
                <c:pt idx="0">
                  <c:v>6.2700000000000006E-2</c:v>
                </c:pt>
              </c:numCache>
            </c:numRef>
          </c:val>
          <c:extLst>
            <c:ext xmlns:c16="http://schemas.microsoft.com/office/drawing/2014/chart" uri="{C3380CC4-5D6E-409C-BE32-E72D297353CC}">
              <c16:uniqueId val="{00000000-BDFB-4584-8AA6-21630AD75C54}"/>
            </c:ext>
          </c:extLst>
        </c:ser>
        <c:ser>
          <c:idx val="1"/>
          <c:order val="1"/>
          <c:tx>
            <c:strRef>
              <c:f>Age!$B$4</c:f>
              <c:strCache>
                <c:ptCount val="1"/>
                <c:pt idx="0">
                  <c:v>25-30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Age!$C$4</c:f>
              <c:numCache>
                <c:formatCode>0%</c:formatCode>
                <c:ptCount val="1"/>
                <c:pt idx="0">
                  <c:v>0.20300000000000001</c:v>
                </c:pt>
              </c:numCache>
            </c:numRef>
          </c:val>
          <c:extLst>
            <c:ext xmlns:c16="http://schemas.microsoft.com/office/drawing/2014/chart" uri="{C3380CC4-5D6E-409C-BE32-E72D297353CC}">
              <c16:uniqueId val="{00000001-BDFB-4584-8AA6-21630AD75C54}"/>
            </c:ext>
          </c:extLst>
        </c:ser>
        <c:ser>
          <c:idx val="2"/>
          <c:order val="2"/>
          <c:tx>
            <c:strRef>
              <c:f>Age!$B$5</c:f>
              <c:strCache>
                <c:ptCount val="1"/>
                <c:pt idx="0">
                  <c:v>30-35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Age!$C$5</c:f>
              <c:numCache>
                <c:formatCode>0%</c:formatCode>
                <c:ptCount val="1"/>
                <c:pt idx="0">
                  <c:v>0.2044</c:v>
                </c:pt>
              </c:numCache>
            </c:numRef>
          </c:val>
          <c:extLst>
            <c:ext xmlns:c16="http://schemas.microsoft.com/office/drawing/2014/chart" uri="{C3380CC4-5D6E-409C-BE32-E72D297353CC}">
              <c16:uniqueId val="{00000002-BDFB-4584-8AA6-21630AD75C54}"/>
            </c:ext>
          </c:extLst>
        </c:ser>
        <c:ser>
          <c:idx val="3"/>
          <c:order val="3"/>
          <c:tx>
            <c:strRef>
              <c:f>Age!$B$6</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Age!$C$6</c:f>
              <c:numCache>
                <c:formatCode>0%</c:formatCode>
                <c:ptCount val="1"/>
                <c:pt idx="0">
                  <c:v>0.17</c:v>
                </c:pt>
              </c:numCache>
            </c:numRef>
          </c:val>
          <c:extLst>
            <c:ext xmlns:c16="http://schemas.microsoft.com/office/drawing/2014/chart" uri="{C3380CC4-5D6E-409C-BE32-E72D297353CC}">
              <c16:uniqueId val="{00000003-BDFB-4584-8AA6-21630AD75C54}"/>
            </c:ext>
          </c:extLst>
        </c:ser>
        <c:ser>
          <c:idx val="4"/>
          <c:order val="4"/>
          <c:tx>
            <c:strRef>
              <c:f>Age!$B$7</c:f>
              <c:strCache>
                <c:ptCount val="1"/>
                <c:pt idx="0">
                  <c:v>40-45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Age!$C$7</c:f>
              <c:numCache>
                <c:formatCode>0%</c:formatCode>
                <c:ptCount val="1"/>
                <c:pt idx="0">
                  <c:v>0.14499999999999999</c:v>
                </c:pt>
              </c:numCache>
            </c:numRef>
          </c:val>
          <c:extLst>
            <c:ext xmlns:c16="http://schemas.microsoft.com/office/drawing/2014/chart" uri="{C3380CC4-5D6E-409C-BE32-E72D297353CC}">
              <c16:uniqueId val="{00000004-BDFB-4584-8AA6-21630AD75C54}"/>
            </c:ext>
          </c:extLst>
        </c:ser>
        <c:ser>
          <c:idx val="5"/>
          <c:order val="5"/>
          <c:tx>
            <c:strRef>
              <c:f>Age!$B$8</c:f>
              <c:strCache>
                <c:ptCount val="1"/>
                <c:pt idx="0">
                  <c:v>45-50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Age!$C$2</c:f>
              <c:strCache>
                <c:ptCount val="1"/>
                <c:pt idx="0">
                  <c:v>Cluster 1</c:v>
                </c:pt>
              </c:strCache>
            </c:strRef>
          </c:cat>
          <c:val>
            <c:numRef>
              <c:f>Age!$C$8</c:f>
              <c:numCache>
                <c:formatCode>0%</c:formatCode>
                <c:ptCount val="1"/>
                <c:pt idx="0">
                  <c:v>0.21</c:v>
                </c:pt>
              </c:numCache>
            </c:numRef>
          </c:val>
          <c:extLst>
            <c:ext xmlns:c16="http://schemas.microsoft.com/office/drawing/2014/chart" uri="{C3380CC4-5D6E-409C-BE32-E72D297353CC}">
              <c16:uniqueId val="{00000005-BDFB-4584-8AA6-21630AD75C54}"/>
            </c:ext>
          </c:extLst>
        </c:ser>
        <c:dLbls>
          <c:dLblPos val="ctr"/>
          <c:showLegendKey val="0"/>
          <c:showVal val="1"/>
          <c:showCatName val="0"/>
          <c:showSerName val="0"/>
          <c:showPercent val="0"/>
          <c:showBubbleSize val="0"/>
        </c:dLbls>
        <c:gapWidth val="79"/>
        <c:axId val="435179728"/>
        <c:axId val="435180120"/>
      </c:barChart>
      <c:catAx>
        <c:axId val="43517972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35180120"/>
        <c:crosses val="autoZero"/>
        <c:auto val="1"/>
        <c:lblAlgn val="ctr"/>
        <c:lblOffset val="100"/>
        <c:noMultiLvlLbl val="0"/>
      </c:catAx>
      <c:valAx>
        <c:axId val="435180120"/>
        <c:scaling>
          <c:orientation val="minMax"/>
        </c:scaling>
        <c:delete val="1"/>
        <c:axPos val="l"/>
        <c:numFmt formatCode="0%" sourceLinked="1"/>
        <c:majorTickMark val="none"/>
        <c:minorTickMark val="none"/>
        <c:tickLblPos val="nextTo"/>
        <c:crossAx val="435179728"/>
        <c:crosses val="autoZero"/>
        <c:crossBetween val="between"/>
      </c:valAx>
      <c:spPr>
        <a:noFill/>
        <a:ln>
          <a:noFill/>
        </a:ln>
        <a:effectLst/>
      </c:spPr>
    </c:plotArea>
    <c:legend>
      <c:legendPos val="t"/>
      <c:layout>
        <c:manualLayout>
          <c:xMode val="edge"/>
          <c:yMode val="edge"/>
          <c:x val="1.0761476812191483E-2"/>
          <c:y val="0.20842712250760445"/>
          <c:w val="0.50604400765038438"/>
          <c:h val="0.1872302837175674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trips'!$I$3</c:f>
              <c:numCache>
                <c:formatCode>0%</c:formatCode>
                <c:ptCount val="1"/>
                <c:pt idx="0">
                  <c:v>0.65800000000000003</c:v>
                </c:pt>
              </c:numCache>
            </c:numRef>
          </c:val>
          <c:extLst>
            <c:ext xmlns:c16="http://schemas.microsoft.com/office/drawing/2014/chart" uri="{C3380CC4-5D6E-409C-BE32-E72D297353CC}">
              <c16:uniqueId val="{00000000-EEE3-4B86-AC97-976F3CC03490}"/>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trips'!$I$4</c:f>
              <c:numCache>
                <c:formatCode>0%</c:formatCode>
                <c:ptCount val="1"/>
                <c:pt idx="0">
                  <c:v>0.29970000000000002</c:v>
                </c:pt>
              </c:numCache>
            </c:numRef>
          </c:val>
          <c:extLst>
            <c:ext xmlns:c16="http://schemas.microsoft.com/office/drawing/2014/chart" uri="{C3380CC4-5D6E-409C-BE32-E72D297353CC}">
              <c16:uniqueId val="{00000001-EEE3-4B86-AC97-976F3CC03490}"/>
            </c:ext>
          </c:extLst>
        </c:ser>
        <c:ser>
          <c:idx val="2"/>
          <c:order val="2"/>
          <c:tx>
            <c:strRef>
              <c:f>'Average weekly trips'!$B$5</c:f>
              <c:strCache>
                <c:ptCount val="1"/>
                <c:pt idx="0">
                  <c:v>50-75 trips</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trips'!$I$5</c:f>
              <c:numCache>
                <c:formatCode>0%</c:formatCode>
                <c:ptCount val="1"/>
                <c:pt idx="0">
                  <c:v>4.0399999999999998E-2</c:v>
                </c:pt>
              </c:numCache>
            </c:numRef>
          </c:val>
          <c:extLst>
            <c:ext xmlns:c16="http://schemas.microsoft.com/office/drawing/2014/chart" uri="{C3380CC4-5D6E-409C-BE32-E72D297353CC}">
              <c16:uniqueId val="{00000002-EEE3-4B86-AC97-976F3CC03490}"/>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trips'!$I$6</c:f>
              <c:numCache>
                <c:formatCode>0%</c:formatCode>
                <c:ptCount val="1"/>
                <c:pt idx="0">
                  <c:v>1E-3</c:v>
                </c:pt>
              </c:numCache>
            </c:numRef>
          </c:val>
          <c:extLst>
            <c:ext xmlns:c16="http://schemas.microsoft.com/office/drawing/2014/chart" uri="{C3380CC4-5D6E-409C-BE32-E72D297353CC}">
              <c16:uniqueId val="{00000003-EEE3-4B86-AC97-976F3CC03490}"/>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trips'!$I$7</c:f>
              <c:numCache>
                <c:formatCode>0%</c:formatCode>
                <c:ptCount val="1"/>
                <c:pt idx="0">
                  <c:v>0</c:v>
                </c:pt>
              </c:numCache>
            </c:numRef>
          </c:val>
          <c:extLst>
            <c:ext xmlns:c16="http://schemas.microsoft.com/office/drawing/2014/chart" uri="{C3380CC4-5D6E-409C-BE32-E72D297353CC}">
              <c16:uniqueId val="{00000004-EEE3-4B86-AC97-976F3CC03490}"/>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trips'!$I$2</c:f>
              <c:strCache>
                <c:ptCount val="1"/>
                <c:pt idx="0">
                  <c:v>Cluster 7</c:v>
                </c:pt>
              </c:strCache>
            </c:strRef>
          </c:cat>
          <c:val>
            <c:numRef>
              <c:f>'Average weekly trips'!$I$8</c:f>
              <c:numCache>
                <c:formatCode>0%</c:formatCode>
                <c:ptCount val="1"/>
                <c:pt idx="0">
                  <c:v>0</c:v>
                </c:pt>
              </c:numCache>
            </c:numRef>
          </c:val>
          <c:extLst>
            <c:ext xmlns:c16="http://schemas.microsoft.com/office/drawing/2014/chart" uri="{C3380CC4-5D6E-409C-BE32-E72D297353CC}">
              <c16:uniqueId val="{00000005-EEE3-4B86-AC97-976F3CC03490}"/>
            </c:ext>
          </c:extLst>
        </c:ser>
        <c:dLbls>
          <c:dLblPos val="ctr"/>
          <c:showLegendKey val="0"/>
          <c:showVal val="1"/>
          <c:showCatName val="0"/>
          <c:showSerName val="0"/>
          <c:showPercent val="0"/>
          <c:showBubbleSize val="0"/>
        </c:dLbls>
        <c:gapWidth val="79"/>
        <c:axId val="896193088"/>
        <c:axId val="896197792"/>
      </c:barChart>
      <c:catAx>
        <c:axId val="89619308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896197792"/>
        <c:crosses val="autoZero"/>
        <c:auto val="1"/>
        <c:lblAlgn val="ctr"/>
        <c:lblOffset val="100"/>
        <c:noMultiLvlLbl val="0"/>
      </c:catAx>
      <c:valAx>
        <c:axId val="896197792"/>
        <c:scaling>
          <c:orientation val="minMax"/>
        </c:scaling>
        <c:delete val="1"/>
        <c:axPos val="l"/>
        <c:numFmt formatCode="0%" sourceLinked="1"/>
        <c:majorTickMark val="none"/>
        <c:minorTickMark val="none"/>
        <c:tickLblPos val="nextTo"/>
        <c:crossAx val="896193088"/>
        <c:crosses val="autoZero"/>
        <c:crossBetween val="between"/>
      </c:valAx>
      <c:spPr>
        <a:noFill/>
        <a:ln>
          <a:solidFill>
            <a:schemeClr val="bg1">
              <a:alpha val="0"/>
            </a:schemeClr>
          </a:solidFill>
        </a:ln>
        <a:effectLst/>
      </c:spPr>
    </c:plotArea>
    <c:legend>
      <c:legendPos val="t"/>
      <c:layout>
        <c:manualLayout>
          <c:xMode val="edge"/>
          <c:yMode val="edge"/>
          <c:x val="0.46274614810903147"/>
          <c:y val="0.40292604103879071"/>
          <c:w val="0.51654481711790656"/>
          <c:h val="0.2626250925247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Tenure!$B$3</c:f>
              <c:strCache>
                <c:ptCount val="1"/>
                <c:pt idx="0">
                  <c:v>&lt; 3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Tenure!$C$3</c:f>
              <c:numCache>
                <c:formatCode>0%</c:formatCode>
                <c:ptCount val="1"/>
                <c:pt idx="0">
                  <c:v>0.36299999999999999</c:v>
                </c:pt>
              </c:numCache>
            </c:numRef>
          </c:val>
          <c:extLst>
            <c:ext xmlns:c16="http://schemas.microsoft.com/office/drawing/2014/chart" uri="{C3380CC4-5D6E-409C-BE32-E72D297353CC}">
              <c16:uniqueId val="{00000000-FE67-4FCB-AA5C-88C4F0D0665C}"/>
            </c:ext>
          </c:extLst>
        </c:ser>
        <c:ser>
          <c:idx val="1"/>
          <c:order val="1"/>
          <c:tx>
            <c:strRef>
              <c:f>Tenure!$B$4</c:f>
              <c:strCache>
                <c:ptCount val="1"/>
                <c:pt idx="0">
                  <c:v>3-6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Tenure!$C$4</c:f>
              <c:numCache>
                <c:formatCode>0%</c:formatCode>
                <c:ptCount val="1"/>
                <c:pt idx="0">
                  <c:v>0.23799999999999999</c:v>
                </c:pt>
              </c:numCache>
            </c:numRef>
          </c:val>
          <c:extLst>
            <c:ext xmlns:c16="http://schemas.microsoft.com/office/drawing/2014/chart" uri="{C3380CC4-5D6E-409C-BE32-E72D297353CC}">
              <c16:uniqueId val="{00000001-FE67-4FCB-AA5C-88C4F0D0665C}"/>
            </c:ext>
          </c:extLst>
        </c:ser>
        <c:ser>
          <c:idx val="2"/>
          <c:order val="2"/>
          <c:tx>
            <c:strRef>
              <c:f>Tenure!$B$5</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Tenure!$C$5</c:f>
              <c:numCache>
                <c:formatCode>0%</c:formatCode>
                <c:ptCount val="1"/>
                <c:pt idx="0">
                  <c:v>0.16200000000000001</c:v>
                </c:pt>
              </c:numCache>
            </c:numRef>
          </c:val>
          <c:extLst>
            <c:ext xmlns:c16="http://schemas.microsoft.com/office/drawing/2014/chart" uri="{C3380CC4-5D6E-409C-BE32-E72D297353CC}">
              <c16:uniqueId val="{00000002-FE67-4FCB-AA5C-88C4F0D0665C}"/>
            </c:ext>
          </c:extLst>
        </c:ser>
        <c:ser>
          <c:idx val="3"/>
          <c:order val="3"/>
          <c:tx>
            <c:strRef>
              <c:f>Tenure!$B$6</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Tenure!$C$6</c:f>
              <c:numCache>
                <c:formatCode>0%</c:formatCode>
                <c:ptCount val="1"/>
                <c:pt idx="0">
                  <c:v>0.1011</c:v>
                </c:pt>
              </c:numCache>
            </c:numRef>
          </c:val>
          <c:extLst>
            <c:ext xmlns:c16="http://schemas.microsoft.com/office/drawing/2014/chart" uri="{C3380CC4-5D6E-409C-BE32-E72D297353CC}">
              <c16:uniqueId val="{00000003-FE67-4FCB-AA5C-88C4F0D0665C}"/>
            </c:ext>
          </c:extLst>
        </c:ser>
        <c:ser>
          <c:idx val="4"/>
          <c:order val="4"/>
          <c:tx>
            <c:strRef>
              <c:f>Tenure!$B$7</c:f>
              <c:strCache>
                <c:ptCount val="1"/>
                <c:pt idx="0">
                  <c:v>1-1.5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Tenure!$C$7</c:f>
              <c:numCache>
                <c:formatCode>0%</c:formatCode>
                <c:ptCount val="1"/>
                <c:pt idx="0">
                  <c:v>0.104</c:v>
                </c:pt>
              </c:numCache>
            </c:numRef>
          </c:val>
          <c:extLst>
            <c:ext xmlns:c16="http://schemas.microsoft.com/office/drawing/2014/chart" uri="{C3380CC4-5D6E-409C-BE32-E72D297353CC}">
              <c16:uniqueId val="{00000004-FE67-4FCB-AA5C-88C4F0D0665C}"/>
            </c:ext>
          </c:extLst>
        </c:ser>
        <c:ser>
          <c:idx val="5"/>
          <c:order val="5"/>
          <c:tx>
            <c:strRef>
              <c:f>Tenure!$B$8</c:f>
              <c:strCache>
                <c:ptCount val="1"/>
                <c:pt idx="0">
                  <c:v>&gt; 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Tenure!$C$2</c:f>
              <c:strCache>
                <c:ptCount val="1"/>
                <c:pt idx="0">
                  <c:v>Cluster 1</c:v>
                </c:pt>
              </c:strCache>
            </c:strRef>
          </c:cat>
          <c:val>
            <c:numRef>
              <c:f>Tenure!$C$8</c:f>
              <c:numCache>
                <c:formatCode>0%</c:formatCode>
                <c:ptCount val="1"/>
                <c:pt idx="0">
                  <c:v>3.09E-2</c:v>
                </c:pt>
              </c:numCache>
            </c:numRef>
          </c:val>
          <c:extLst>
            <c:ext xmlns:c16="http://schemas.microsoft.com/office/drawing/2014/chart" uri="{C3380CC4-5D6E-409C-BE32-E72D297353CC}">
              <c16:uniqueId val="{00000005-FE67-4FCB-AA5C-88C4F0D0665C}"/>
            </c:ext>
          </c:extLst>
        </c:ser>
        <c:dLbls>
          <c:dLblPos val="ctr"/>
          <c:showLegendKey val="0"/>
          <c:showVal val="1"/>
          <c:showCatName val="0"/>
          <c:showSerName val="0"/>
          <c:showPercent val="0"/>
          <c:showBubbleSize val="0"/>
        </c:dLbls>
        <c:gapWidth val="79"/>
        <c:axId val="435178552"/>
        <c:axId val="435178944"/>
      </c:barChart>
      <c:catAx>
        <c:axId val="43517855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35178944"/>
        <c:crosses val="autoZero"/>
        <c:auto val="1"/>
        <c:lblAlgn val="ctr"/>
        <c:lblOffset val="100"/>
        <c:noMultiLvlLbl val="0"/>
      </c:catAx>
      <c:valAx>
        <c:axId val="435178944"/>
        <c:scaling>
          <c:orientation val="minMax"/>
        </c:scaling>
        <c:delete val="1"/>
        <c:axPos val="l"/>
        <c:numFmt formatCode="0%" sourceLinked="1"/>
        <c:majorTickMark val="none"/>
        <c:minorTickMark val="none"/>
        <c:tickLblPos val="nextTo"/>
        <c:crossAx val="435178552"/>
        <c:crosses val="autoZero"/>
        <c:crossBetween val="between"/>
      </c:valAx>
      <c:spPr>
        <a:noFill/>
        <a:ln>
          <a:noFill/>
        </a:ln>
        <a:effectLst/>
      </c:spPr>
    </c:plotArea>
    <c:legend>
      <c:legendPos val="t"/>
      <c:layout>
        <c:manualLayout>
          <c:xMode val="edge"/>
          <c:yMode val="edge"/>
          <c:x val="0.53748409547546472"/>
          <c:y val="0.35334267214039522"/>
          <c:w val="0.45416175102775441"/>
          <c:h val="0.258893864187834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20451525631144E-3"/>
          <c:y val="0.1067287401370129"/>
          <c:w val="0.97129897215599681"/>
          <c:h val="0.89244963895322937"/>
        </c:manualLayout>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trips'!$C$3</c:f>
              <c:numCache>
                <c:formatCode>0%</c:formatCode>
                <c:ptCount val="1"/>
                <c:pt idx="0">
                  <c:v>0.51900000000000002</c:v>
                </c:pt>
              </c:numCache>
            </c:numRef>
          </c:val>
          <c:extLst>
            <c:ext xmlns:c16="http://schemas.microsoft.com/office/drawing/2014/chart" uri="{C3380CC4-5D6E-409C-BE32-E72D297353CC}">
              <c16:uniqueId val="{00000000-4538-4CFD-AE42-2705E964948F}"/>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trips'!$C$4</c:f>
              <c:numCache>
                <c:formatCode>0%</c:formatCode>
                <c:ptCount val="1"/>
                <c:pt idx="0">
                  <c:v>0.32400000000000001</c:v>
                </c:pt>
              </c:numCache>
            </c:numRef>
          </c:val>
          <c:extLst>
            <c:ext xmlns:c16="http://schemas.microsoft.com/office/drawing/2014/chart" uri="{C3380CC4-5D6E-409C-BE32-E72D297353CC}">
              <c16:uniqueId val="{00000001-4538-4CFD-AE42-2705E964948F}"/>
            </c:ext>
          </c:extLst>
        </c:ser>
        <c:ser>
          <c:idx val="2"/>
          <c:order val="2"/>
          <c:tx>
            <c:strRef>
              <c:f>'Average weekly trips'!$B$5</c:f>
              <c:strCache>
                <c:ptCount val="1"/>
                <c:pt idx="0">
                  <c:v>50-75 trips</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trips'!$C$5</c:f>
              <c:numCache>
                <c:formatCode>0%</c:formatCode>
                <c:ptCount val="1"/>
                <c:pt idx="0">
                  <c:v>0.127</c:v>
                </c:pt>
              </c:numCache>
            </c:numRef>
          </c:val>
          <c:extLst>
            <c:ext xmlns:c16="http://schemas.microsoft.com/office/drawing/2014/chart" uri="{C3380CC4-5D6E-409C-BE32-E72D297353CC}">
              <c16:uniqueId val="{00000002-4538-4CFD-AE42-2705E964948F}"/>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trips'!$C$6</c:f>
              <c:numCache>
                <c:formatCode>0%</c:formatCode>
                <c:ptCount val="1"/>
                <c:pt idx="0">
                  <c:v>2.5090000000000001E-2</c:v>
                </c:pt>
              </c:numCache>
            </c:numRef>
          </c:val>
          <c:extLst>
            <c:ext xmlns:c16="http://schemas.microsoft.com/office/drawing/2014/chart" uri="{C3380CC4-5D6E-409C-BE32-E72D297353CC}">
              <c16:uniqueId val="{00000003-4538-4CFD-AE42-2705E964948F}"/>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trips'!$C$7</c:f>
              <c:numCache>
                <c:formatCode>0%</c:formatCode>
                <c:ptCount val="1"/>
                <c:pt idx="0">
                  <c:v>4.0000000000000001E-3</c:v>
                </c:pt>
              </c:numCache>
            </c:numRef>
          </c:val>
          <c:extLst>
            <c:ext xmlns:c16="http://schemas.microsoft.com/office/drawing/2014/chart" uri="{C3380CC4-5D6E-409C-BE32-E72D297353CC}">
              <c16:uniqueId val="{00000004-4538-4CFD-AE42-2705E964948F}"/>
            </c:ext>
          </c:extLst>
        </c:ser>
        <c:ser>
          <c:idx val="5"/>
          <c:order val="5"/>
          <c:tx>
            <c:strRef>
              <c:f>'Average weekly trips'!$B$8</c:f>
              <c:strCache>
                <c:ptCount val="1"/>
                <c:pt idx="0">
                  <c:v>&gt; 150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trips'!$C$8</c:f>
              <c:numCache>
                <c:formatCode>0%</c:formatCode>
                <c:ptCount val="1"/>
                <c:pt idx="0">
                  <c:v>0</c:v>
                </c:pt>
              </c:numCache>
            </c:numRef>
          </c:val>
          <c:extLst>
            <c:ext xmlns:c16="http://schemas.microsoft.com/office/drawing/2014/chart" uri="{C3380CC4-5D6E-409C-BE32-E72D297353CC}">
              <c16:uniqueId val="{00000005-4538-4CFD-AE42-2705E964948F}"/>
            </c:ext>
          </c:extLst>
        </c:ser>
        <c:dLbls>
          <c:dLblPos val="ctr"/>
          <c:showLegendKey val="0"/>
          <c:showVal val="1"/>
          <c:showCatName val="0"/>
          <c:showSerName val="0"/>
          <c:showPercent val="0"/>
          <c:showBubbleSize val="0"/>
        </c:dLbls>
        <c:gapWidth val="79"/>
        <c:axId val="435180904"/>
        <c:axId val="435181296"/>
      </c:barChart>
      <c:catAx>
        <c:axId val="4351809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35181296"/>
        <c:crosses val="autoZero"/>
        <c:auto val="1"/>
        <c:lblAlgn val="ctr"/>
        <c:lblOffset val="100"/>
        <c:noMultiLvlLbl val="0"/>
      </c:catAx>
      <c:valAx>
        <c:axId val="435181296"/>
        <c:scaling>
          <c:orientation val="minMax"/>
        </c:scaling>
        <c:delete val="1"/>
        <c:axPos val="l"/>
        <c:numFmt formatCode="0%" sourceLinked="1"/>
        <c:majorTickMark val="none"/>
        <c:minorTickMark val="none"/>
        <c:tickLblPos val="nextTo"/>
        <c:crossAx val="435180904"/>
        <c:crosses val="autoZero"/>
        <c:crossBetween val="between"/>
      </c:valAx>
      <c:spPr>
        <a:noFill/>
        <a:ln>
          <a:solidFill>
            <a:schemeClr val="bg1">
              <a:alpha val="0"/>
            </a:schemeClr>
          </a:solidFill>
        </a:ln>
        <a:effectLst/>
      </c:spPr>
    </c:plotArea>
    <c:legend>
      <c:legendPos val="t"/>
      <c:layout>
        <c:manualLayout>
          <c:xMode val="edge"/>
          <c:yMode val="edge"/>
          <c:x val="0.53838881529169014"/>
          <c:y val="0.34551806545297575"/>
          <c:w val="0.4188997606154275"/>
          <c:h val="0.3421877882309536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839754918142586E-2"/>
          <c:y val="8.3473650341806857E-2"/>
          <c:w val="0.97657887629237405"/>
          <c:h val="0.90096705027384216"/>
        </c:manualLayout>
      </c:layout>
      <c:barChart>
        <c:barDir val="col"/>
        <c:grouping val="clustered"/>
        <c:varyColors val="0"/>
        <c:ser>
          <c:idx val="0"/>
          <c:order val="0"/>
          <c:tx>
            <c:strRef>
              <c:f>CR!$B$3</c:f>
              <c:strCache>
                <c:ptCount val="1"/>
                <c:pt idx="0">
                  <c:v>&lt; 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CR!$C$2</c:f>
              <c:strCache>
                <c:ptCount val="1"/>
                <c:pt idx="0">
                  <c:v>Cluster 1</c:v>
                </c:pt>
              </c:strCache>
            </c:strRef>
          </c:cat>
          <c:val>
            <c:numRef>
              <c:f>CR!$C$3</c:f>
              <c:numCache>
                <c:formatCode>0%</c:formatCode>
                <c:ptCount val="1"/>
                <c:pt idx="0">
                  <c:v>0.70799999999999996</c:v>
                </c:pt>
              </c:numCache>
            </c:numRef>
          </c:val>
          <c:extLst>
            <c:ext xmlns:c16="http://schemas.microsoft.com/office/drawing/2014/chart" uri="{C3380CC4-5D6E-409C-BE32-E72D297353CC}">
              <c16:uniqueId val="{00000000-3F5D-4ACD-AA29-F1A65B38029D}"/>
            </c:ext>
          </c:extLst>
        </c:ser>
        <c:ser>
          <c:idx val="1"/>
          <c:order val="1"/>
          <c:tx>
            <c:strRef>
              <c:f>CR!$B$4</c:f>
              <c:strCache>
                <c:ptCount val="1"/>
                <c:pt idx="0">
                  <c:v>5-10%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CR!$C$2</c:f>
              <c:strCache>
                <c:ptCount val="1"/>
                <c:pt idx="0">
                  <c:v>Cluster 1</c:v>
                </c:pt>
              </c:strCache>
            </c:strRef>
          </c:cat>
          <c:val>
            <c:numRef>
              <c:f>CR!$C$4</c:f>
              <c:numCache>
                <c:formatCode>0%</c:formatCode>
                <c:ptCount val="1"/>
                <c:pt idx="0">
                  <c:v>0.185</c:v>
                </c:pt>
              </c:numCache>
            </c:numRef>
          </c:val>
          <c:extLst>
            <c:ext xmlns:c16="http://schemas.microsoft.com/office/drawing/2014/chart" uri="{C3380CC4-5D6E-409C-BE32-E72D297353CC}">
              <c16:uniqueId val="{00000001-3F5D-4ACD-AA29-F1A65B38029D}"/>
            </c:ext>
          </c:extLst>
        </c:ser>
        <c:ser>
          <c:idx val="2"/>
          <c:order val="2"/>
          <c:tx>
            <c:strRef>
              <c:f>CR!$B$5</c:f>
              <c:strCache>
                <c:ptCount val="1"/>
                <c:pt idx="0">
                  <c:v>10-15%</c:v>
                </c:pt>
              </c:strCache>
            </c:strRef>
          </c:tx>
          <c:spPr>
            <a:solidFill>
              <a:srgbClr val="00B050"/>
            </a:solidFill>
            <a:ln>
              <a:noFill/>
            </a:ln>
            <a:effectLst/>
          </c:spPr>
          <c:invertIfNegative val="0"/>
          <c:dLbls>
            <c:dLbl>
              <c:idx val="0"/>
              <c:layout>
                <c:manualLayout>
                  <c:x val="1.1057038356314657E-2"/>
                  <c:y val="4.84060653679568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5D-4ACD-AA29-F1A65B38029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CR!$C$2</c:f>
              <c:strCache>
                <c:ptCount val="1"/>
                <c:pt idx="0">
                  <c:v>Cluster 1</c:v>
                </c:pt>
              </c:strCache>
            </c:strRef>
          </c:cat>
          <c:val>
            <c:numRef>
              <c:f>CR!$C$5</c:f>
              <c:numCache>
                <c:formatCode>0%</c:formatCode>
                <c:ptCount val="1"/>
                <c:pt idx="0">
                  <c:v>6.1899999999999997E-2</c:v>
                </c:pt>
              </c:numCache>
            </c:numRef>
          </c:val>
          <c:extLst>
            <c:ext xmlns:c16="http://schemas.microsoft.com/office/drawing/2014/chart" uri="{C3380CC4-5D6E-409C-BE32-E72D297353CC}">
              <c16:uniqueId val="{00000002-3F5D-4ACD-AA29-F1A65B38029D}"/>
            </c:ext>
          </c:extLst>
        </c:ser>
        <c:ser>
          <c:idx val="3"/>
          <c:order val="3"/>
          <c:tx>
            <c:strRef>
              <c:f>CR!$B$6</c:f>
              <c:strCache>
                <c:ptCount val="1"/>
                <c:pt idx="0">
                  <c:v>&gt; 15%</c:v>
                </c:pt>
              </c:strCache>
            </c:strRef>
          </c:tx>
          <c:spPr>
            <a:solidFill>
              <a:srgbClr val="00B050"/>
            </a:solidFill>
            <a:ln>
              <a:noFill/>
            </a:ln>
            <a:effectLst/>
          </c:spPr>
          <c:invertIfNegative val="0"/>
          <c:dLbls>
            <c:dLbl>
              <c:idx val="0"/>
              <c:layout>
                <c:manualLayout>
                  <c:x val="-1.351400187614838E-16"/>
                  <c:y val="2.22706263613664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5D-4ACD-AA29-F1A65B38029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CR!$C$2</c:f>
              <c:strCache>
                <c:ptCount val="1"/>
                <c:pt idx="0">
                  <c:v>Cluster 1</c:v>
                </c:pt>
              </c:strCache>
            </c:strRef>
          </c:cat>
          <c:val>
            <c:numRef>
              <c:f>CR!$C$6</c:f>
              <c:numCache>
                <c:formatCode>0%</c:formatCode>
                <c:ptCount val="1"/>
                <c:pt idx="0">
                  <c:v>4.4999999999999998E-2</c:v>
                </c:pt>
              </c:numCache>
            </c:numRef>
          </c:val>
          <c:extLst>
            <c:ext xmlns:c16="http://schemas.microsoft.com/office/drawing/2014/chart" uri="{C3380CC4-5D6E-409C-BE32-E72D297353CC}">
              <c16:uniqueId val="{00000003-3F5D-4ACD-AA29-F1A65B38029D}"/>
            </c:ext>
          </c:extLst>
        </c:ser>
        <c:dLbls>
          <c:dLblPos val="ctr"/>
          <c:showLegendKey val="0"/>
          <c:showVal val="1"/>
          <c:showCatName val="0"/>
          <c:showSerName val="0"/>
          <c:showPercent val="0"/>
          <c:showBubbleSize val="0"/>
        </c:dLbls>
        <c:gapWidth val="79"/>
        <c:axId val="435182080"/>
        <c:axId val="435182472"/>
      </c:barChart>
      <c:catAx>
        <c:axId val="43518208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35182472"/>
        <c:crosses val="autoZero"/>
        <c:auto val="1"/>
        <c:lblAlgn val="ctr"/>
        <c:lblOffset val="100"/>
        <c:noMultiLvlLbl val="0"/>
      </c:catAx>
      <c:valAx>
        <c:axId val="435182472"/>
        <c:scaling>
          <c:orientation val="minMax"/>
        </c:scaling>
        <c:delete val="1"/>
        <c:axPos val="l"/>
        <c:numFmt formatCode="0%" sourceLinked="1"/>
        <c:majorTickMark val="none"/>
        <c:minorTickMark val="none"/>
        <c:tickLblPos val="nextTo"/>
        <c:crossAx val="435182080"/>
        <c:crosses val="autoZero"/>
        <c:crossBetween val="between"/>
      </c:valAx>
      <c:spPr>
        <a:noFill/>
        <a:ln>
          <a:noFill/>
        </a:ln>
        <a:effectLst/>
      </c:spPr>
    </c:plotArea>
    <c:legend>
      <c:legendPos val="t"/>
      <c:layout>
        <c:manualLayout>
          <c:xMode val="edge"/>
          <c:yMode val="edge"/>
          <c:x val="0.39675168929134375"/>
          <c:y val="0.22536258832279657"/>
          <c:w val="0.5023132789555792"/>
          <c:h val="0.271344741085826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31CB-49AC-9C32-D8CE76E4C67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2-31CB-49AC-9C32-D8CE76E4C67C}"/>
            </c:ext>
          </c:extLst>
        </c:ser>
        <c:dLbls>
          <c:showLegendKey val="0"/>
          <c:showVal val="0"/>
          <c:showCatName val="0"/>
          <c:showSerName val="0"/>
          <c:showPercent val="0"/>
          <c:showBubbleSize val="0"/>
        </c:dLbls>
        <c:gapWidth val="219"/>
        <c:overlap val="-27"/>
        <c:axId val="601444720"/>
        <c:axId val="601445112"/>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3-31CB-49AC-9C32-D8CE76E4C67C}"/>
            </c:ext>
          </c:extLst>
        </c:ser>
        <c:dLbls>
          <c:showLegendKey val="0"/>
          <c:showVal val="0"/>
          <c:showCatName val="0"/>
          <c:showSerName val="0"/>
          <c:showPercent val="0"/>
          <c:showBubbleSize val="0"/>
        </c:dLbls>
        <c:marker val="1"/>
        <c:smooth val="0"/>
        <c:axId val="601444720"/>
        <c:axId val="601445112"/>
      </c:lineChart>
      <c:catAx>
        <c:axId val="60144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445112"/>
        <c:crosses val="autoZero"/>
        <c:auto val="1"/>
        <c:lblAlgn val="ctr"/>
        <c:lblOffset val="100"/>
        <c:noMultiLvlLbl val="0"/>
      </c:catAx>
      <c:valAx>
        <c:axId val="601445112"/>
        <c:scaling>
          <c:orientation val="minMax"/>
        </c:scaling>
        <c:delete val="1"/>
        <c:axPos val="l"/>
        <c:numFmt formatCode="0%" sourceLinked="1"/>
        <c:majorTickMark val="none"/>
        <c:minorTickMark val="none"/>
        <c:tickLblPos val="nextTo"/>
        <c:crossAx val="601444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FBA3-494B-B57E-2B38D7789520}"/>
            </c:ext>
          </c:extLst>
        </c:ser>
        <c:ser>
          <c:idx val="1"/>
          <c:order val="1"/>
          <c:spPr>
            <a:solidFill>
              <a:schemeClr val="bg2">
                <a:lumMod val="75000"/>
              </a:schemeClr>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2-FBA3-494B-B57E-2B38D778952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FBA3-494B-B57E-2B38D7789520}"/>
            </c:ext>
          </c:extLst>
        </c:ser>
        <c:dLbls>
          <c:showLegendKey val="0"/>
          <c:showVal val="0"/>
          <c:showCatName val="0"/>
          <c:showSerName val="0"/>
          <c:showPercent val="0"/>
          <c:showBubbleSize val="0"/>
        </c:dLbls>
        <c:gapWidth val="219"/>
        <c:axId val="601445896"/>
        <c:axId val="601446288"/>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FBA3-494B-B57E-2B38D7789520}"/>
            </c:ext>
          </c:extLst>
        </c:ser>
        <c:dLbls>
          <c:showLegendKey val="0"/>
          <c:showVal val="0"/>
          <c:showCatName val="0"/>
          <c:showSerName val="0"/>
          <c:showPercent val="0"/>
          <c:showBubbleSize val="0"/>
        </c:dLbls>
        <c:marker val="1"/>
        <c:smooth val="0"/>
        <c:axId val="601445896"/>
        <c:axId val="601446288"/>
      </c:lineChart>
      <c:catAx>
        <c:axId val="60144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1446288"/>
        <c:crosses val="autoZero"/>
        <c:auto val="1"/>
        <c:lblAlgn val="ctr"/>
        <c:lblOffset val="100"/>
        <c:noMultiLvlLbl val="0"/>
      </c:catAx>
      <c:valAx>
        <c:axId val="601446288"/>
        <c:scaling>
          <c:orientation val="minMax"/>
        </c:scaling>
        <c:delete val="1"/>
        <c:axPos val="l"/>
        <c:numFmt formatCode="General" sourceLinked="1"/>
        <c:majorTickMark val="none"/>
        <c:minorTickMark val="none"/>
        <c:tickLblPos val="nextTo"/>
        <c:crossAx val="601445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Final_Data!$G$28</c:f>
              <c:numCache>
                <c:formatCode>0%</c:formatCode>
                <c:ptCount val="1"/>
                <c:pt idx="0">
                  <c:v>0.28645447816432273</c:v>
                </c:pt>
              </c:numCache>
            </c:numRef>
          </c:val>
          <c:extLst>
            <c:ext xmlns:c16="http://schemas.microsoft.com/office/drawing/2014/chart" uri="{C3380CC4-5D6E-409C-BE32-E72D297353CC}">
              <c16:uniqueId val="{00000000-FEF5-42CF-8C8D-B020DD80BC97}"/>
            </c:ext>
          </c:extLst>
        </c:ser>
        <c:ser>
          <c:idx val="1"/>
          <c:order val="1"/>
          <c:tx>
            <c:strRef>
              <c:f>Final_Data!$F$29</c:f>
              <c:strCache>
                <c:ptCount val="1"/>
                <c:pt idx="0">
                  <c:v>Drive 1 week</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Final_Data!$G$29</c:f>
              <c:numCache>
                <c:formatCode>0%</c:formatCode>
                <c:ptCount val="1"/>
                <c:pt idx="0">
                  <c:v>2.220577350111029E-2</c:v>
                </c:pt>
              </c:numCache>
            </c:numRef>
          </c:val>
          <c:extLst>
            <c:ext xmlns:c16="http://schemas.microsoft.com/office/drawing/2014/chart" uri="{C3380CC4-5D6E-409C-BE32-E72D297353CC}">
              <c16:uniqueId val="{00000001-FEF5-42CF-8C8D-B020DD80BC97}"/>
            </c:ext>
          </c:extLst>
        </c:ser>
        <c:ser>
          <c:idx val="2"/>
          <c:order val="2"/>
          <c:tx>
            <c:strRef>
              <c:f>Final_Data!$F$30</c:f>
              <c:strCache>
                <c:ptCount val="1"/>
                <c:pt idx="0">
                  <c:v>Drive 2 weeks</c:v>
                </c:pt>
              </c:strCache>
            </c:strRef>
          </c:tx>
          <c:spPr>
            <a:solidFill>
              <a:schemeClr val="accent3"/>
            </a:solidFill>
            <a:ln>
              <a:noFill/>
            </a:ln>
            <a:effectLst/>
          </c:spPr>
          <c:invertIfNegative val="0"/>
          <c:dLbls>
            <c:dLbl>
              <c:idx val="0"/>
              <c:layout>
                <c:manualLayout>
                  <c:x val="0"/>
                  <c:y val="2.427212062967825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Final_Data!$G$30</c:f>
              <c:numCache>
                <c:formatCode>0%</c:formatCode>
                <c:ptCount val="1"/>
                <c:pt idx="0">
                  <c:v>3.3308660251665435E-2</c:v>
                </c:pt>
              </c:numCache>
            </c:numRef>
          </c:val>
          <c:extLst>
            <c:ext xmlns:c16="http://schemas.microsoft.com/office/drawing/2014/chart" uri="{C3380CC4-5D6E-409C-BE32-E72D297353CC}">
              <c16:uniqueId val="{00000002-FEF5-42CF-8C8D-B020DD80BC97}"/>
            </c:ext>
          </c:extLst>
        </c:ser>
        <c:ser>
          <c:idx val="3"/>
          <c:order val="3"/>
          <c:tx>
            <c:strRef>
              <c:f>Final_Data!$F$31</c:f>
              <c:strCache>
                <c:ptCount val="1"/>
                <c:pt idx="0">
                  <c:v>Drive 3 weeks</c:v>
                </c:pt>
              </c:strCache>
            </c:strRef>
          </c:tx>
          <c:spPr>
            <a:solidFill>
              <a:schemeClr val="accent4"/>
            </a:solidFill>
            <a:ln>
              <a:noFill/>
            </a:ln>
            <a:effectLst/>
          </c:spPr>
          <c:invertIfNegative val="0"/>
          <c:dLbls>
            <c:dLbl>
              <c:idx val="0"/>
              <c:layout>
                <c:manualLayout>
                  <c:x val="-6.1151668898863087E-3"/>
                  <c:y val="2.253839772755838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Final_Data!$G$31</c:f>
              <c:numCache>
                <c:formatCode>0%</c:formatCode>
                <c:ptCount val="1"/>
                <c:pt idx="0">
                  <c:v>3.1828275351591412E-2</c:v>
                </c:pt>
              </c:numCache>
            </c:numRef>
          </c:val>
          <c:extLst>
            <c:ext xmlns:c16="http://schemas.microsoft.com/office/drawing/2014/chart" uri="{C3380CC4-5D6E-409C-BE32-E72D297353CC}">
              <c16:uniqueId val="{00000003-FEF5-42CF-8C8D-B020DD80BC97}"/>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5.6055048937915798E-17"/>
                  <c:y val="2.456139672398690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Final_Data!$G$32</c:f>
              <c:numCache>
                <c:formatCode>0%</c:formatCode>
                <c:ptCount val="1"/>
                <c:pt idx="0">
                  <c:v>3.7749814951887492E-2</c:v>
                </c:pt>
              </c:numCache>
            </c:numRef>
          </c:val>
          <c:extLst>
            <c:ext xmlns:c16="http://schemas.microsoft.com/office/drawing/2014/chart" uri="{C3380CC4-5D6E-409C-BE32-E72D297353CC}">
              <c16:uniqueId val="{00000004-FEF5-42CF-8C8D-B020DD80BC97}"/>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1.121100978758316E-16"/>
                  <c:y val="2.51403356453506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Final_Data!$G$33</c:f>
              <c:numCache>
                <c:formatCode>0%</c:formatCode>
                <c:ptCount val="1"/>
                <c:pt idx="0">
                  <c:v>4.6632124352331605E-2</c:v>
                </c:pt>
              </c:numCache>
            </c:numRef>
          </c:val>
          <c:extLst>
            <c:ext xmlns:c16="http://schemas.microsoft.com/office/drawing/2014/chart" uri="{C3380CC4-5D6E-409C-BE32-E72D297353CC}">
              <c16:uniqueId val="{00000005-FEF5-42CF-8C8D-B020DD80BC97}"/>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0"/>
                  <c:y val="2.57188878339678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Final_Data!$G$34</c:f>
              <c:numCache>
                <c:formatCode>0%</c:formatCode>
                <c:ptCount val="1"/>
                <c:pt idx="0">
                  <c:v>5.5514433752775719E-2</c:v>
                </c:pt>
              </c:numCache>
            </c:numRef>
          </c:val>
          <c:extLst>
            <c:ext xmlns:c16="http://schemas.microsoft.com/office/drawing/2014/chart" uri="{C3380CC4-5D6E-409C-BE32-E72D297353CC}">
              <c16:uniqueId val="{00000006-FEF5-42CF-8C8D-B020DD80BC97}"/>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9.1727503348294631E-3"/>
                  <c:y val="1.965530510313186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EF5-42CF-8C8D-B020DD80BC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Final_Data!$G$35</c:f>
              <c:numCache>
                <c:formatCode>0%</c:formatCode>
                <c:ptCount val="1"/>
                <c:pt idx="0">
                  <c:v>8.8082901554404139E-2</c:v>
                </c:pt>
              </c:numCache>
            </c:numRef>
          </c:val>
          <c:extLst>
            <c:ext xmlns:c16="http://schemas.microsoft.com/office/drawing/2014/chart" uri="{C3380CC4-5D6E-409C-BE32-E72D297353CC}">
              <c16:uniqueId val="{00000007-FEF5-42CF-8C8D-B020DD80BC97}"/>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Final_Data!$G$27</c:f>
              <c:strCache>
                <c:ptCount val="1"/>
                <c:pt idx="0">
                  <c:v>Cluster 1</c:v>
                </c:pt>
              </c:strCache>
            </c:strRef>
          </c:cat>
          <c:val>
            <c:numRef>
              <c:f>Final_Data!$G$36</c:f>
              <c:numCache>
                <c:formatCode>0%</c:formatCode>
                <c:ptCount val="1"/>
                <c:pt idx="0">
                  <c:v>0.39822353811991118</c:v>
                </c:pt>
              </c:numCache>
            </c:numRef>
          </c:val>
          <c:extLst>
            <c:ext xmlns:c16="http://schemas.microsoft.com/office/drawing/2014/chart" uri="{C3380CC4-5D6E-409C-BE32-E72D297353CC}">
              <c16:uniqueId val="{00000008-FEF5-42CF-8C8D-B020DD80BC97}"/>
            </c:ext>
          </c:extLst>
        </c:ser>
        <c:dLbls>
          <c:dLblPos val="ctr"/>
          <c:showLegendKey val="0"/>
          <c:showVal val="1"/>
          <c:showCatName val="0"/>
          <c:showSerName val="0"/>
          <c:showPercent val="0"/>
          <c:showBubbleSize val="0"/>
        </c:dLbls>
        <c:gapWidth val="79"/>
        <c:axId val="422771272"/>
        <c:axId val="422771664"/>
      </c:barChart>
      <c:catAx>
        <c:axId val="42277127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22771664"/>
        <c:crosses val="autoZero"/>
        <c:auto val="1"/>
        <c:lblAlgn val="ctr"/>
        <c:lblOffset val="100"/>
        <c:noMultiLvlLbl val="0"/>
      </c:catAx>
      <c:valAx>
        <c:axId val="422771664"/>
        <c:scaling>
          <c:orientation val="minMax"/>
        </c:scaling>
        <c:delete val="1"/>
        <c:axPos val="l"/>
        <c:numFmt formatCode="0%" sourceLinked="1"/>
        <c:majorTickMark val="none"/>
        <c:minorTickMark val="none"/>
        <c:tickLblPos val="nextTo"/>
        <c:crossAx val="422771272"/>
        <c:crosses val="autoZero"/>
        <c:crossBetween val="between"/>
      </c:valAx>
      <c:spPr>
        <a:noFill/>
        <a:ln>
          <a:noFill/>
        </a:ln>
        <a:effectLst/>
      </c:spPr>
    </c:plotArea>
    <c:legend>
      <c:legendPos val="t"/>
      <c:layout>
        <c:manualLayout>
          <c:xMode val="edge"/>
          <c:yMode val="edge"/>
          <c:x val="0.10177876722569085"/>
          <c:y val="0.19725226383681424"/>
          <c:w val="0.79556623389477088"/>
          <c:h val="0.2968297508021212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417632196883596E-2"/>
          <c:y val="0.19243069224846543"/>
          <c:w val="0.81920496379809693"/>
          <c:h val="0.71166218760824851"/>
        </c:manualLayout>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trips'!$C$3</c:f>
              <c:numCache>
                <c:formatCode>0%</c:formatCode>
                <c:ptCount val="1"/>
                <c:pt idx="0">
                  <c:v>0.28499999999999998</c:v>
                </c:pt>
              </c:numCache>
            </c:numRef>
          </c:val>
          <c:extLst>
            <c:ext xmlns:c16="http://schemas.microsoft.com/office/drawing/2014/chart" uri="{C3380CC4-5D6E-409C-BE32-E72D297353CC}">
              <c16:uniqueId val="{00000000-E87D-45DC-845D-51E7C93B87F8}"/>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trips'!$C$4</c:f>
              <c:numCache>
                <c:formatCode>0%</c:formatCode>
                <c:ptCount val="1"/>
                <c:pt idx="0">
                  <c:v>2.9499999999999999E-3</c:v>
                </c:pt>
              </c:numCache>
            </c:numRef>
          </c:val>
          <c:extLst>
            <c:ext xmlns:c16="http://schemas.microsoft.com/office/drawing/2014/chart" uri="{C3380CC4-5D6E-409C-BE32-E72D297353CC}">
              <c16:uniqueId val="{00000001-E87D-45DC-845D-51E7C93B87F8}"/>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trips'!$C$5</c:f>
              <c:numCache>
                <c:formatCode>0%</c:formatCode>
                <c:ptCount val="1"/>
                <c:pt idx="0">
                  <c:v>3.6900000000000001E-3</c:v>
                </c:pt>
              </c:numCache>
            </c:numRef>
          </c:val>
          <c:extLst>
            <c:ext xmlns:c16="http://schemas.microsoft.com/office/drawing/2014/chart" uri="{C3380CC4-5D6E-409C-BE32-E72D297353CC}">
              <c16:uniqueId val="{00000002-E87D-45DC-845D-51E7C93B87F8}"/>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trips'!$C$6</c:f>
              <c:numCache>
                <c:formatCode>0%</c:formatCode>
                <c:ptCount val="1"/>
                <c:pt idx="0">
                  <c:v>1.0999999999999999E-2</c:v>
                </c:pt>
              </c:numCache>
            </c:numRef>
          </c:val>
          <c:extLst>
            <c:ext xmlns:c16="http://schemas.microsoft.com/office/drawing/2014/chart" uri="{C3380CC4-5D6E-409C-BE32-E72D297353CC}">
              <c16:uniqueId val="{00000003-E87D-45DC-845D-51E7C93B87F8}"/>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trips'!$C$7</c:f>
              <c:numCache>
                <c:formatCode>0%</c:formatCode>
                <c:ptCount val="1"/>
                <c:pt idx="0">
                  <c:v>2.1000000000000001E-2</c:v>
                </c:pt>
              </c:numCache>
            </c:numRef>
          </c:val>
          <c:extLst>
            <c:ext xmlns:c16="http://schemas.microsoft.com/office/drawing/2014/chart" uri="{C3380CC4-5D6E-409C-BE32-E72D297353CC}">
              <c16:uniqueId val="{00000004-E87D-45DC-845D-51E7C93B87F8}"/>
            </c:ext>
          </c:extLst>
        </c:ser>
        <c:ser>
          <c:idx val="5"/>
          <c:order val="5"/>
          <c:tx>
            <c:strRef>
              <c:f>'Lifetime trips'!$B$8</c:f>
              <c:strCache>
                <c:ptCount val="1"/>
                <c:pt idx="0">
                  <c:v>500-1000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trips'!$C$8</c:f>
              <c:numCache>
                <c:formatCode>0%</c:formatCode>
                <c:ptCount val="1"/>
                <c:pt idx="0">
                  <c:v>3.6900000000000002E-2</c:v>
                </c:pt>
              </c:numCache>
            </c:numRef>
          </c:val>
          <c:extLst>
            <c:ext xmlns:c16="http://schemas.microsoft.com/office/drawing/2014/chart" uri="{C3380CC4-5D6E-409C-BE32-E72D297353CC}">
              <c16:uniqueId val="{00000005-E87D-45DC-845D-51E7C93B87F8}"/>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trips'!$C$2</c:f>
              <c:strCache>
                <c:ptCount val="1"/>
                <c:pt idx="0">
                  <c:v>Cluster 1</c:v>
                </c:pt>
              </c:strCache>
            </c:strRef>
          </c:cat>
          <c:val>
            <c:numRef>
              <c:f>'Lifetime trips'!$C$9</c:f>
              <c:numCache>
                <c:formatCode>0%</c:formatCode>
                <c:ptCount val="1"/>
                <c:pt idx="0">
                  <c:v>0.63900000000000001</c:v>
                </c:pt>
              </c:numCache>
            </c:numRef>
          </c:val>
          <c:extLst>
            <c:ext xmlns:c16="http://schemas.microsoft.com/office/drawing/2014/chart" uri="{C3380CC4-5D6E-409C-BE32-E72D297353CC}">
              <c16:uniqueId val="{00000006-E87D-45DC-845D-51E7C93B87F8}"/>
            </c:ext>
          </c:extLst>
        </c:ser>
        <c:dLbls>
          <c:dLblPos val="ctr"/>
          <c:showLegendKey val="0"/>
          <c:showVal val="1"/>
          <c:showCatName val="0"/>
          <c:showSerName val="0"/>
          <c:showPercent val="0"/>
          <c:showBubbleSize val="0"/>
        </c:dLbls>
        <c:gapWidth val="79"/>
        <c:axId val="686003856"/>
        <c:axId val="686004248"/>
      </c:barChart>
      <c:catAx>
        <c:axId val="68600385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86004248"/>
        <c:crosses val="autoZero"/>
        <c:auto val="1"/>
        <c:lblAlgn val="ctr"/>
        <c:lblOffset val="100"/>
        <c:noMultiLvlLbl val="0"/>
      </c:catAx>
      <c:valAx>
        <c:axId val="686004248"/>
        <c:scaling>
          <c:orientation val="minMax"/>
        </c:scaling>
        <c:delete val="1"/>
        <c:axPos val="l"/>
        <c:numFmt formatCode="0%" sourceLinked="1"/>
        <c:majorTickMark val="none"/>
        <c:minorTickMark val="none"/>
        <c:tickLblPos val="nextTo"/>
        <c:crossAx val="686003856"/>
        <c:crosses val="autoZero"/>
        <c:crossBetween val="between"/>
      </c:valAx>
      <c:spPr>
        <a:solidFill>
          <a:schemeClr val="bg1">
            <a:alpha val="0"/>
          </a:schemeClr>
        </a:solidFill>
        <a:ln>
          <a:noFill/>
        </a:ln>
        <a:effectLst/>
      </c:spPr>
    </c:plotArea>
    <c:legend>
      <c:legendPos val="t"/>
      <c:layout>
        <c:manualLayout>
          <c:xMode val="edge"/>
          <c:yMode val="edge"/>
          <c:x val="7.1708661417322836E-2"/>
          <c:y val="0.12694915925821051"/>
          <c:w val="0.83158267716535428"/>
          <c:h val="0.2536677515729705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C599-4AE7-94B8-BA689A427D4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2-C599-4AE7-94B8-BA689A427D42}"/>
            </c:ext>
          </c:extLst>
        </c:ser>
        <c:dLbls>
          <c:showLegendKey val="0"/>
          <c:showVal val="0"/>
          <c:showCatName val="0"/>
          <c:showSerName val="0"/>
          <c:showPercent val="0"/>
          <c:showBubbleSize val="0"/>
        </c:dLbls>
        <c:gapWidth val="219"/>
        <c:overlap val="-27"/>
        <c:axId val="686005032"/>
        <c:axId val="686005424"/>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3-C599-4AE7-94B8-BA689A427D42}"/>
            </c:ext>
          </c:extLst>
        </c:ser>
        <c:dLbls>
          <c:showLegendKey val="0"/>
          <c:showVal val="0"/>
          <c:showCatName val="0"/>
          <c:showSerName val="0"/>
          <c:showPercent val="0"/>
          <c:showBubbleSize val="0"/>
        </c:dLbls>
        <c:marker val="1"/>
        <c:smooth val="0"/>
        <c:axId val="686005032"/>
        <c:axId val="686005424"/>
      </c:lineChart>
      <c:catAx>
        <c:axId val="686005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005424"/>
        <c:crosses val="autoZero"/>
        <c:auto val="1"/>
        <c:lblAlgn val="ctr"/>
        <c:lblOffset val="100"/>
        <c:noMultiLvlLbl val="0"/>
      </c:catAx>
      <c:valAx>
        <c:axId val="686005424"/>
        <c:scaling>
          <c:orientation val="minMax"/>
        </c:scaling>
        <c:delete val="1"/>
        <c:axPos val="l"/>
        <c:numFmt formatCode="0%" sourceLinked="1"/>
        <c:majorTickMark val="none"/>
        <c:minorTickMark val="none"/>
        <c:tickLblPos val="nextTo"/>
        <c:crossAx val="686005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3C97-417F-80C4-BF13305B80B8}"/>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2-3C97-417F-80C4-BF13305B80B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3-3C97-417F-80C4-BF13305B80B8}"/>
            </c:ext>
          </c:extLst>
        </c:ser>
        <c:dLbls>
          <c:showLegendKey val="0"/>
          <c:showVal val="0"/>
          <c:showCatName val="0"/>
          <c:showSerName val="0"/>
          <c:showPercent val="0"/>
          <c:showBubbleSize val="0"/>
        </c:dLbls>
        <c:gapWidth val="219"/>
        <c:axId val="686006208"/>
        <c:axId val="686006600"/>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4-3C97-417F-80C4-BF13305B80B8}"/>
            </c:ext>
          </c:extLst>
        </c:ser>
        <c:dLbls>
          <c:showLegendKey val="0"/>
          <c:showVal val="0"/>
          <c:showCatName val="0"/>
          <c:showSerName val="0"/>
          <c:showPercent val="0"/>
          <c:showBubbleSize val="0"/>
        </c:dLbls>
        <c:marker val="1"/>
        <c:smooth val="0"/>
        <c:axId val="686006208"/>
        <c:axId val="686006600"/>
      </c:lineChart>
      <c:catAx>
        <c:axId val="686006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6006600"/>
        <c:crosses val="autoZero"/>
        <c:auto val="1"/>
        <c:lblAlgn val="ctr"/>
        <c:lblOffset val="100"/>
        <c:noMultiLvlLbl val="0"/>
      </c:catAx>
      <c:valAx>
        <c:axId val="686006600"/>
        <c:scaling>
          <c:orientation val="minMax"/>
        </c:scaling>
        <c:delete val="1"/>
        <c:axPos val="l"/>
        <c:numFmt formatCode="0%" sourceLinked="1"/>
        <c:majorTickMark val="none"/>
        <c:minorTickMark val="none"/>
        <c:tickLblPos val="nextTo"/>
        <c:crossAx val="686006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Sheet1!$B$2:$B$13</c:f>
              <c:numCache>
                <c:formatCode>0%</c:formatCode>
                <c:ptCount val="12"/>
                <c:pt idx="0">
                  <c:v>9.1700000000000004E-2</c:v>
                </c:pt>
                <c:pt idx="1">
                  <c:v>0.17050000000000001</c:v>
                </c:pt>
                <c:pt idx="2">
                  <c:v>0.20949999999999999</c:v>
                </c:pt>
                <c:pt idx="3">
                  <c:v>0.18729999999999999</c:v>
                </c:pt>
                <c:pt idx="4">
                  <c:v>0.1177</c:v>
                </c:pt>
                <c:pt idx="5">
                  <c:v>7.6499999999999999E-2</c:v>
                </c:pt>
                <c:pt idx="6">
                  <c:v>4.1300000000000003E-2</c:v>
                </c:pt>
                <c:pt idx="7">
                  <c:v>2.29E-2</c:v>
                </c:pt>
                <c:pt idx="8">
                  <c:v>2.1399999999999999E-2</c:v>
                </c:pt>
                <c:pt idx="9">
                  <c:v>4.1300000000000003E-2</c:v>
                </c:pt>
                <c:pt idx="10">
                  <c:v>1.0699999999999999E-2</c:v>
                </c:pt>
                <c:pt idx="11">
                  <c:v>8.3999999999999995E-3</c:v>
                </c:pt>
              </c:numCache>
            </c:numRef>
          </c:val>
          <c:extLst>
            <c:ext xmlns:c16="http://schemas.microsoft.com/office/drawing/2014/chart" uri="{C3380CC4-5D6E-409C-BE32-E72D297353CC}">
              <c16:uniqueId val="{00000000-7F28-48C8-9095-46E29D13C5E4}"/>
            </c:ext>
          </c:extLst>
        </c:ser>
        <c:dLbls>
          <c:showLegendKey val="0"/>
          <c:showVal val="0"/>
          <c:showCatName val="0"/>
          <c:showSerName val="0"/>
          <c:showPercent val="0"/>
          <c:showBubbleSize val="0"/>
        </c:dLbls>
        <c:gapWidth val="219"/>
        <c:overlap val="-27"/>
        <c:axId val="686007384"/>
        <c:axId val="318476888"/>
      </c:barChart>
      <c:catAx>
        <c:axId val="686007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476888"/>
        <c:crosses val="autoZero"/>
        <c:auto val="1"/>
        <c:lblAlgn val="ctr"/>
        <c:lblOffset val="100"/>
        <c:noMultiLvlLbl val="0"/>
      </c:catAx>
      <c:valAx>
        <c:axId val="318476888"/>
        <c:scaling>
          <c:orientation val="minMax"/>
        </c:scaling>
        <c:delete val="1"/>
        <c:axPos val="l"/>
        <c:numFmt formatCode="0%" sourceLinked="1"/>
        <c:majorTickMark val="none"/>
        <c:minorTickMark val="none"/>
        <c:tickLblPos val="nextTo"/>
        <c:crossAx val="686007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334242681816503E-2"/>
          <c:y val="0.12281320988467595"/>
          <c:w val="0.57865640401949947"/>
          <c:h val="0.38960808522122375"/>
        </c:manualLayout>
      </c:layout>
      <c:barChart>
        <c:barDir val="col"/>
        <c:grouping val="stacked"/>
        <c:varyColors val="0"/>
        <c:ser>
          <c:idx val="0"/>
          <c:order val="0"/>
          <c:tx>
            <c:strRef>
              <c:f>'[cluster performance.xlsx]Affinity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incentives'!$H$2</c:f>
              <c:numCache>
                <c:formatCode>0%</c:formatCode>
                <c:ptCount val="1"/>
                <c:pt idx="0">
                  <c:v>0.14278814906319018</c:v>
                </c:pt>
              </c:numCache>
            </c:numRef>
          </c:val>
          <c:extLst>
            <c:ext xmlns:c16="http://schemas.microsoft.com/office/drawing/2014/chart" uri="{C3380CC4-5D6E-409C-BE32-E72D297353CC}">
              <c16:uniqueId val="{00000000-8FA9-466C-AA44-B92F29505635}"/>
            </c:ext>
          </c:extLst>
        </c:ser>
        <c:ser>
          <c:idx val="1"/>
          <c:order val="1"/>
          <c:tx>
            <c:strRef>
              <c:f>'[cluster performance.xlsx]Affinity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incentives'!$H$3</c:f>
              <c:numCache>
                <c:formatCode>0%</c:formatCode>
                <c:ptCount val="1"/>
                <c:pt idx="0">
                  <c:v>0.12599808301600662</c:v>
                </c:pt>
              </c:numCache>
            </c:numRef>
          </c:val>
          <c:extLst>
            <c:ext xmlns:c16="http://schemas.microsoft.com/office/drawing/2014/chart" uri="{C3380CC4-5D6E-409C-BE32-E72D297353CC}">
              <c16:uniqueId val="{00000001-8FA9-466C-AA44-B92F29505635}"/>
            </c:ext>
          </c:extLst>
        </c:ser>
        <c:ser>
          <c:idx val="2"/>
          <c:order val="2"/>
          <c:tx>
            <c:strRef>
              <c:f>'[cluster performance.xlsx]Affinity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incentives'!$H$4</c:f>
              <c:numCache>
                <c:formatCode>0%</c:formatCode>
                <c:ptCount val="1"/>
                <c:pt idx="0">
                  <c:v>1.5989081425876722E-2</c:v>
                </c:pt>
              </c:numCache>
            </c:numRef>
          </c:val>
          <c:extLst>
            <c:ext xmlns:c16="http://schemas.microsoft.com/office/drawing/2014/chart" uri="{C3380CC4-5D6E-409C-BE32-E72D297353CC}">
              <c16:uniqueId val="{00000002-8FA9-466C-AA44-B92F29505635}"/>
            </c:ext>
          </c:extLst>
        </c:ser>
        <c:ser>
          <c:idx val="3"/>
          <c:order val="3"/>
          <c:tx>
            <c:strRef>
              <c:f>'[cluster performance.xlsx]Affinity to incentives'!$A$5</c:f>
              <c:strCache>
                <c:ptCount val="1"/>
                <c:pt idx="0">
                  <c:v>Loyalty/Platinum Program</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incentives'!$H$5</c:f>
              <c:numCache>
                <c:formatCode>0%</c:formatCode>
                <c:ptCount val="1"/>
                <c:pt idx="0">
                  <c:v>0.23409727165370406</c:v>
                </c:pt>
              </c:numCache>
            </c:numRef>
          </c:val>
          <c:extLst>
            <c:ext xmlns:c16="http://schemas.microsoft.com/office/drawing/2014/chart" uri="{C3380CC4-5D6E-409C-BE32-E72D297353CC}">
              <c16:uniqueId val="{00000003-8FA9-466C-AA44-B92F29505635}"/>
            </c:ext>
          </c:extLst>
        </c:ser>
        <c:ser>
          <c:idx val="4"/>
          <c:order val="4"/>
          <c:tx>
            <c:strRef>
              <c:f>'[cluster performance.xlsx]Affinity to incentives'!$A$6</c:f>
              <c:strCache>
                <c:ptCount val="1"/>
                <c:pt idx="0">
                  <c:v>Extra cash top-up without any target</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incentives'!$H$6</c:f>
              <c:numCache>
                <c:formatCode>0%</c:formatCode>
                <c:ptCount val="1"/>
                <c:pt idx="0">
                  <c:v>0.40003613915427244</c:v>
                </c:pt>
              </c:numCache>
            </c:numRef>
          </c:val>
          <c:extLst>
            <c:ext xmlns:c16="http://schemas.microsoft.com/office/drawing/2014/chart" uri="{C3380CC4-5D6E-409C-BE32-E72D297353CC}">
              <c16:uniqueId val="{00000004-8FA9-466C-AA44-B92F29505635}"/>
            </c:ext>
          </c:extLst>
        </c:ser>
        <c:ser>
          <c:idx val="5"/>
          <c:order val="5"/>
          <c:tx>
            <c:strRef>
              <c:f>'[cluster performance.xlsx]Affinity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'[cluster performance.xlsx]Affinity to incentives'!$H$1</c:f>
              <c:strCache>
                <c:ptCount val="1"/>
                <c:pt idx="0">
                  <c:v>Cluster 7</c:v>
                </c:pt>
              </c:strCache>
            </c:strRef>
          </c:cat>
          <c:val>
            <c:numRef>
              <c:f>'[cluster performance.xlsx]Affinity to incentives'!$H$7</c:f>
              <c:numCache>
                <c:formatCode>0%</c:formatCode>
                <c:ptCount val="1"/>
                <c:pt idx="0">
                  <c:v>8.1091275686949862E-2</c:v>
                </c:pt>
              </c:numCache>
            </c:numRef>
          </c:val>
          <c:extLst>
            <c:ext xmlns:c16="http://schemas.microsoft.com/office/drawing/2014/chart" uri="{C3380CC4-5D6E-409C-BE32-E72D297353CC}">
              <c16:uniqueId val="{00000005-8FA9-466C-AA44-B92F29505635}"/>
            </c:ext>
          </c:extLst>
        </c:ser>
        <c:dLbls>
          <c:showLegendKey val="0"/>
          <c:showVal val="0"/>
          <c:showCatName val="0"/>
          <c:showSerName val="0"/>
          <c:showPercent val="0"/>
          <c:showBubbleSize val="0"/>
        </c:dLbls>
        <c:gapWidth val="150"/>
        <c:overlap val="100"/>
        <c:axId val="601344968"/>
        <c:axId val="601345360"/>
      </c:barChart>
      <c:catAx>
        <c:axId val="601344968"/>
        <c:scaling>
          <c:orientation val="minMax"/>
        </c:scaling>
        <c:delete val="1"/>
        <c:axPos val="b"/>
        <c:numFmt formatCode="General" sourceLinked="1"/>
        <c:majorTickMark val="none"/>
        <c:minorTickMark val="none"/>
        <c:tickLblPos val="nextTo"/>
        <c:crossAx val="601345360"/>
        <c:crosses val="autoZero"/>
        <c:auto val="1"/>
        <c:lblAlgn val="ctr"/>
        <c:lblOffset val="100"/>
        <c:noMultiLvlLbl val="0"/>
      </c:catAx>
      <c:valAx>
        <c:axId val="601345360"/>
        <c:scaling>
          <c:orientation val="minMax"/>
          <c:max val="1"/>
        </c:scaling>
        <c:delete val="1"/>
        <c:axPos val="l"/>
        <c:numFmt formatCode="0%" sourceLinked="1"/>
        <c:majorTickMark val="none"/>
        <c:minorTickMark val="none"/>
        <c:tickLblPos val="nextTo"/>
        <c:crossAx val="601344968"/>
        <c:crosses val="autoZero"/>
        <c:crossBetween val="between"/>
      </c:valAx>
      <c:spPr>
        <a:noFill/>
        <a:ln>
          <a:noFill/>
        </a:ln>
        <a:effectLst/>
      </c:spPr>
    </c:plotArea>
    <c:legend>
      <c:legendPos val="b"/>
      <c:layout>
        <c:manualLayout>
          <c:xMode val="edge"/>
          <c:yMode val="edge"/>
          <c:x val="0.47502196378956424"/>
          <c:y val="0.1120324190851001"/>
          <c:w val="0.46863293678124235"/>
          <c:h val="0.426493294544898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80251366390592E-4"/>
          <c:y val="3.4832289989937336E-2"/>
          <c:w val="0.63437704106703796"/>
          <c:h val="0.44936335838129504"/>
        </c:manualLayout>
      </c:layout>
      <c:barChart>
        <c:barDir val="col"/>
        <c:grouping val="stacked"/>
        <c:varyColors val="0"/>
        <c:ser>
          <c:idx val="0"/>
          <c:order val="0"/>
          <c:tx>
            <c:strRef>
              <c:f>'Affinity to incentives'!$A$2</c:f>
              <c:strCache>
                <c:ptCount val="1"/>
                <c:pt idx="0">
                  <c:v>Average guaranteed fare with target fare</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incentives'!$E$2</c:f>
              <c:numCache>
                <c:formatCode>0%</c:formatCode>
                <c:ptCount val="1"/>
                <c:pt idx="0">
                  <c:v>0.3299140910035418</c:v>
                </c:pt>
              </c:numCache>
            </c:numRef>
          </c:val>
          <c:extLst>
            <c:ext xmlns:c16="http://schemas.microsoft.com/office/drawing/2014/chart" uri="{C3380CC4-5D6E-409C-BE32-E72D297353CC}">
              <c16:uniqueId val="{00000000-9555-4508-8508-0F7170B2E0DF}"/>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incentives'!$E$3</c:f>
              <c:numCache>
                <c:formatCode>0%</c:formatCode>
                <c:ptCount val="1"/>
                <c:pt idx="0">
                  <c:v>0.13606187653659585</c:v>
                </c:pt>
              </c:numCache>
            </c:numRef>
          </c:val>
          <c:extLst>
            <c:ext xmlns:c16="http://schemas.microsoft.com/office/drawing/2014/chart" uri="{C3380CC4-5D6E-409C-BE32-E72D297353CC}">
              <c16:uniqueId val="{00000001-9555-4508-8508-0F7170B2E0DF}"/>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incentives'!$E$4</c:f>
              <c:numCache>
                <c:formatCode>0%</c:formatCode>
                <c:ptCount val="1"/>
                <c:pt idx="0">
                  <c:v>1.7147661597818806E-2</c:v>
                </c:pt>
              </c:numCache>
            </c:numRef>
          </c:val>
          <c:extLst>
            <c:ext xmlns:c16="http://schemas.microsoft.com/office/drawing/2014/chart" uri="{C3380CC4-5D6E-409C-BE32-E72D297353CC}">
              <c16:uniqueId val="{00000002-9555-4508-8508-0F7170B2E0DF}"/>
            </c:ext>
          </c:extLst>
        </c:ser>
        <c:ser>
          <c:idx val="3"/>
          <c:order val="3"/>
          <c:tx>
            <c:strRef>
              <c:f>'Affinity to incentives'!$A$5</c:f>
              <c:strCache>
                <c:ptCount val="1"/>
                <c:pt idx="0">
                  <c:v>Loyalty/Platinum Program</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incentives'!$E$5</c:f>
              <c:numCache>
                <c:formatCode>0%</c:formatCode>
                <c:ptCount val="1"/>
                <c:pt idx="0">
                  <c:v>0.13464676543321927</c:v>
                </c:pt>
              </c:numCache>
            </c:numRef>
          </c:val>
          <c:extLst>
            <c:ext xmlns:c16="http://schemas.microsoft.com/office/drawing/2014/chart" uri="{C3380CC4-5D6E-409C-BE32-E72D297353CC}">
              <c16:uniqueId val="{00000003-9555-4508-8508-0F7170B2E0DF}"/>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incentives'!$E$6</c:f>
              <c:numCache>
                <c:formatCode>0%</c:formatCode>
                <c:ptCount val="1"/>
                <c:pt idx="0">
                  <c:v>0.28553034669809146</c:v>
                </c:pt>
              </c:numCache>
            </c:numRef>
          </c:val>
          <c:extLst>
            <c:ext xmlns:c16="http://schemas.microsoft.com/office/drawing/2014/chart" uri="{C3380CC4-5D6E-409C-BE32-E72D297353CC}">
              <c16:uniqueId val="{00000004-9555-4508-8508-0F7170B2E0DF}"/>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incentives'!$E$7</c:f>
              <c:numCache>
                <c:formatCode>0%</c:formatCode>
                <c:ptCount val="1"/>
                <c:pt idx="0">
                  <c:v>9.6699258730732901E-2</c:v>
                </c:pt>
              </c:numCache>
            </c:numRef>
          </c:val>
          <c:extLst>
            <c:ext xmlns:c16="http://schemas.microsoft.com/office/drawing/2014/chart" uri="{C3380CC4-5D6E-409C-BE32-E72D297353CC}">
              <c16:uniqueId val="{00000005-9555-4508-8508-0F7170B2E0DF}"/>
            </c:ext>
          </c:extLst>
        </c:ser>
        <c:dLbls>
          <c:showLegendKey val="0"/>
          <c:showVal val="0"/>
          <c:showCatName val="0"/>
          <c:showSerName val="0"/>
          <c:showPercent val="0"/>
          <c:showBubbleSize val="0"/>
        </c:dLbls>
        <c:gapWidth val="150"/>
        <c:overlap val="100"/>
        <c:axId val="943116232"/>
        <c:axId val="943116624"/>
      </c:barChart>
      <c:catAx>
        <c:axId val="943116232"/>
        <c:scaling>
          <c:orientation val="minMax"/>
        </c:scaling>
        <c:delete val="1"/>
        <c:axPos val="b"/>
        <c:numFmt formatCode="General" sourceLinked="1"/>
        <c:majorTickMark val="none"/>
        <c:minorTickMark val="none"/>
        <c:tickLblPos val="nextTo"/>
        <c:crossAx val="943116624"/>
        <c:crosses val="autoZero"/>
        <c:auto val="1"/>
        <c:lblAlgn val="ctr"/>
        <c:lblOffset val="100"/>
        <c:noMultiLvlLbl val="0"/>
      </c:catAx>
      <c:valAx>
        <c:axId val="943116624"/>
        <c:scaling>
          <c:orientation val="minMax"/>
          <c:max val="1"/>
        </c:scaling>
        <c:delete val="1"/>
        <c:axPos val="l"/>
        <c:numFmt formatCode="0%" sourceLinked="1"/>
        <c:majorTickMark val="none"/>
        <c:minorTickMark val="none"/>
        <c:tickLblPos val="nextTo"/>
        <c:crossAx val="943116232"/>
        <c:crosses val="autoZero"/>
        <c:crossBetween val="between"/>
      </c:valAx>
      <c:spPr>
        <a:noFill/>
        <a:ln>
          <a:noFill/>
        </a:ln>
        <a:effectLst/>
      </c:spPr>
    </c:plotArea>
    <c:legend>
      <c:legendPos val="b"/>
      <c:layout>
        <c:manualLayout>
          <c:xMode val="edge"/>
          <c:yMode val="edge"/>
          <c:x val="0.44638130626532307"/>
          <c:y val="5.6622736739197932E-2"/>
          <c:w val="0.48123317149841899"/>
          <c:h val="0.386060623421804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91215090077459E-2"/>
          <c:y val="0.12357705844445546"/>
          <c:w val="0.94167074282538654"/>
          <c:h val="0.85024083968628716"/>
        </c:manualLayout>
      </c:layout>
      <c:barChart>
        <c:barDir val="col"/>
        <c:grouping val="clustered"/>
        <c:varyColors val="0"/>
        <c:ser>
          <c:idx val="0"/>
          <c:order val="0"/>
          <c:tx>
            <c:strRef>
              <c:f>Age!$B$3</c:f>
              <c:strCache>
                <c:ptCount val="1"/>
                <c:pt idx="0">
                  <c:v>20-25</c:v>
                </c:pt>
              </c:strCache>
            </c:strRef>
          </c:tx>
          <c:spPr>
            <a:solidFill>
              <a:schemeClr val="bg1">
                <a:lumMod val="65000"/>
              </a:schemeClr>
            </a:solidFill>
            <a:ln>
              <a:noFill/>
            </a:ln>
            <a:effectLst/>
          </c:spPr>
          <c:invertIfNegative val="0"/>
          <c:dLbls>
            <c:dLbl>
              <c:idx val="0"/>
              <c:layout>
                <c:manualLayout>
                  <c:x val="-3.1549988845712747E-3"/>
                  <c:y val="5.26274254045255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EBB-450E-8F26-35195209ABD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Age!$F$3</c:f>
              <c:numCache>
                <c:formatCode>0%</c:formatCode>
                <c:ptCount val="1"/>
                <c:pt idx="0">
                  <c:v>4.7E-2</c:v>
                </c:pt>
              </c:numCache>
            </c:numRef>
          </c:val>
          <c:extLst>
            <c:ext xmlns:c16="http://schemas.microsoft.com/office/drawing/2014/chart" uri="{C3380CC4-5D6E-409C-BE32-E72D297353CC}">
              <c16:uniqueId val="{00000000-10B4-4E50-B415-6CAC4EF77D35}"/>
            </c:ext>
          </c:extLst>
        </c:ser>
        <c:ser>
          <c:idx val="1"/>
          <c:order val="1"/>
          <c:tx>
            <c:strRef>
              <c:f>Age!$B$4</c:f>
              <c:strCache>
                <c:ptCount val="1"/>
                <c:pt idx="0">
                  <c:v>25-30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Age!$F$4</c:f>
              <c:numCache>
                <c:formatCode>0%</c:formatCode>
                <c:ptCount val="1"/>
                <c:pt idx="0">
                  <c:v>0.2</c:v>
                </c:pt>
              </c:numCache>
            </c:numRef>
          </c:val>
          <c:extLst>
            <c:ext xmlns:c16="http://schemas.microsoft.com/office/drawing/2014/chart" uri="{C3380CC4-5D6E-409C-BE32-E72D297353CC}">
              <c16:uniqueId val="{00000001-10B4-4E50-B415-6CAC4EF77D35}"/>
            </c:ext>
          </c:extLst>
        </c:ser>
        <c:ser>
          <c:idx val="2"/>
          <c:order val="2"/>
          <c:tx>
            <c:strRef>
              <c:f>Age!$B$5</c:f>
              <c:strCache>
                <c:ptCount val="1"/>
                <c:pt idx="0">
                  <c:v>30-35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Age!$F$5</c:f>
              <c:numCache>
                <c:formatCode>0%</c:formatCode>
                <c:ptCount val="1"/>
                <c:pt idx="0">
                  <c:v>0.216</c:v>
                </c:pt>
              </c:numCache>
            </c:numRef>
          </c:val>
          <c:extLst>
            <c:ext xmlns:c16="http://schemas.microsoft.com/office/drawing/2014/chart" uri="{C3380CC4-5D6E-409C-BE32-E72D297353CC}">
              <c16:uniqueId val="{00000002-10B4-4E50-B415-6CAC4EF77D35}"/>
            </c:ext>
          </c:extLst>
        </c:ser>
        <c:ser>
          <c:idx val="3"/>
          <c:order val="3"/>
          <c:tx>
            <c:strRef>
              <c:f>Age!$B$6</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Age!$F$6</c:f>
              <c:numCache>
                <c:formatCode>0%</c:formatCode>
                <c:ptCount val="1"/>
                <c:pt idx="0">
                  <c:v>0.18110000000000001</c:v>
                </c:pt>
              </c:numCache>
            </c:numRef>
          </c:val>
          <c:extLst>
            <c:ext xmlns:c16="http://schemas.microsoft.com/office/drawing/2014/chart" uri="{C3380CC4-5D6E-409C-BE32-E72D297353CC}">
              <c16:uniqueId val="{00000003-10B4-4E50-B415-6CAC4EF77D35}"/>
            </c:ext>
          </c:extLst>
        </c:ser>
        <c:ser>
          <c:idx val="4"/>
          <c:order val="4"/>
          <c:tx>
            <c:strRef>
              <c:f>Age!$B$7</c:f>
              <c:strCache>
                <c:ptCount val="1"/>
                <c:pt idx="0">
                  <c:v>40-45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Age!$F$7</c:f>
              <c:numCache>
                <c:formatCode>0%</c:formatCode>
                <c:ptCount val="1"/>
                <c:pt idx="0">
                  <c:v>0.127</c:v>
                </c:pt>
              </c:numCache>
            </c:numRef>
          </c:val>
          <c:extLst>
            <c:ext xmlns:c16="http://schemas.microsoft.com/office/drawing/2014/chart" uri="{C3380CC4-5D6E-409C-BE32-E72D297353CC}">
              <c16:uniqueId val="{00000004-10B4-4E50-B415-6CAC4EF77D35}"/>
            </c:ext>
          </c:extLst>
        </c:ser>
        <c:ser>
          <c:idx val="5"/>
          <c:order val="5"/>
          <c:tx>
            <c:strRef>
              <c:f>Age!$B$8</c:f>
              <c:strCache>
                <c:ptCount val="1"/>
                <c:pt idx="0">
                  <c:v>45-50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Age!$F$2</c:f>
              <c:strCache>
                <c:ptCount val="1"/>
                <c:pt idx="0">
                  <c:v>Cluster 4</c:v>
                </c:pt>
              </c:strCache>
            </c:strRef>
          </c:cat>
          <c:val>
            <c:numRef>
              <c:f>Age!$F$8</c:f>
              <c:numCache>
                <c:formatCode>0%</c:formatCode>
                <c:ptCount val="1"/>
                <c:pt idx="0">
                  <c:v>0.223</c:v>
                </c:pt>
              </c:numCache>
            </c:numRef>
          </c:val>
          <c:extLst>
            <c:ext xmlns:c16="http://schemas.microsoft.com/office/drawing/2014/chart" uri="{C3380CC4-5D6E-409C-BE32-E72D297353CC}">
              <c16:uniqueId val="{00000005-10B4-4E50-B415-6CAC4EF77D35}"/>
            </c:ext>
          </c:extLst>
        </c:ser>
        <c:dLbls>
          <c:dLblPos val="ctr"/>
          <c:showLegendKey val="0"/>
          <c:showVal val="1"/>
          <c:showCatName val="0"/>
          <c:showSerName val="0"/>
          <c:showPercent val="0"/>
          <c:showBubbleSize val="0"/>
        </c:dLbls>
        <c:gapWidth val="79"/>
        <c:axId val="943112704"/>
        <c:axId val="943113096"/>
      </c:barChart>
      <c:catAx>
        <c:axId val="9431127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943113096"/>
        <c:crosses val="autoZero"/>
        <c:auto val="1"/>
        <c:lblAlgn val="ctr"/>
        <c:lblOffset val="100"/>
        <c:noMultiLvlLbl val="0"/>
      </c:catAx>
      <c:valAx>
        <c:axId val="943113096"/>
        <c:scaling>
          <c:orientation val="minMax"/>
        </c:scaling>
        <c:delete val="1"/>
        <c:axPos val="l"/>
        <c:numFmt formatCode="0%" sourceLinked="1"/>
        <c:majorTickMark val="none"/>
        <c:minorTickMark val="none"/>
        <c:tickLblPos val="nextTo"/>
        <c:crossAx val="943112704"/>
        <c:crosses val="autoZero"/>
        <c:crossBetween val="between"/>
      </c:valAx>
      <c:spPr>
        <a:noFill/>
        <a:ln>
          <a:noFill/>
        </a:ln>
        <a:effectLst/>
      </c:spPr>
    </c:plotArea>
    <c:legend>
      <c:legendPos val="t"/>
      <c:layout>
        <c:manualLayout>
          <c:xMode val="edge"/>
          <c:yMode val="edge"/>
          <c:x val="7.2459361142647533E-2"/>
          <c:y val="0.12069531882549284"/>
          <c:w val="0.45211680551146011"/>
          <c:h val="0.224787779430574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61835212471572"/>
          <c:y val="9.9242227891946311E-2"/>
          <c:w val="0.87767700366956314"/>
          <c:h val="0.86587548546804449"/>
        </c:manualLayout>
      </c:layout>
      <c:barChart>
        <c:barDir val="col"/>
        <c:grouping val="clustered"/>
        <c:varyColors val="0"/>
        <c:ser>
          <c:idx val="0"/>
          <c:order val="0"/>
          <c:tx>
            <c:strRef>
              <c:f>Tenure!$B$3</c:f>
              <c:strCache>
                <c:ptCount val="1"/>
                <c:pt idx="0">
                  <c:v>&lt; 3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Tenure!$F$3</c:f>
              <c:numCache>
                <c:formatCode>0%</c:formatCode>
                <c:ptCount val="1"/>
                <c:pt idx="0">
                  <c:v>0.36299999999999999</c:v>
                </c:pt>
              </c:numCache>
            </c:numRef>
          </c:val>
          <c:extLst>
            <c:ext xmlns:c16="http://schemas.microsoft.com/office/drawing/2014/chart" uri="{C3380CC4-5D6E-409C-BE32-E72D297353CC}">
              <c16:uniqueId val="{00000000-6F84-4A19-BB8B-919C0B036A26}"/>
            </c:ext>
          </c:extLst>
        </c:ser>
        <c:ser>
          <c:idx val="1"/>
          <c:order val="1"/>
          <c:tx>
            <c:strRef>
              <c:f>Tenure!$B$4</c:f>
              <c:strCache>
                <c:ptCount val="1"/>
                <c:pt idx="0">
                  <c:v>3-6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Tenure!$F$4</c:f>
              <c:numCache>
                <c:formatCode>0%</c:formatCode>
                <c:ptCount val="1"/>
                <c:pt idx="0">
                  <c:v>0.247</c:v>
                </c:pt>
              </c:numCache>
            </c:numRef>
          </c:val>
          <c:extLst>
            <c:ext xmlns:c16="http://schemas.microsoft.com/office/drawing/2014/chart" uri="{C3380CC4-5D6E-409C-BE32-E72D297353CC}">
              <c16:uniqueId val="{00000001-6F84-4A19-BB8B-919C0B036A26}"/>
            </c:ext>
          </c:extLst>
        </c:ser>
        <c:ser>
          <c:idx val="2"/>
          <c:order val="2"/>
          <c:tx>
            <c:strRef>
              <c:f>Tenure!$B$5</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Tenure!$F$5</c:f>
              <c:numCache>
                <c:formatCode>0%</c:formatCode>
                <c:ptCount val="1"/>
                <c:pt idx="0">
                  <c:v>0.158</c:v>
                </c:pt>
              </c:numCache>
            </c:numRef>
          </c:val>
          <c:extLst>
            <c:ext xmlns:c16="http://schemas.microsoft.com/office/drawing/2014/chart" uri="{C3380CC4-5D6E-409C-BE32-E72D297353CC}">
              <c16:uniqueId val="{00000002-6F84-4A19-BB8B-919C0B036A26}"/>
            </c:ext>
          </c:extLst>
        </c:ser>
        <c:ser>
          <c:idx val="3"/>
          <c:order val="3"/>
          <c:tx>
            <c:strRef>
              <c:f>Tenure!$B$6</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Tenure!$F$6</c:f>
              <c:numCache>
                <c:formatCode>0%</c:formatCode>
                <c:ptCount val="1"/>
                <c:pt idx="0">
                  <c:v>0.10199999999999999</c:v>
                </c:pt>
              </c:numCache>
            </c:numRef>
          </c:val>
          <c:extLst>
            <c:ext xmlns:c16="http://schemas.microsoft.com/office/drawing/2014/chart" uri="{C3380CC4-5D6E-409C-BE32-E72D297353CC}">
              <c16:uniqueId val="{00000003-6F84-4A19-BB8B-919C0B036A26}"/>
            </c:ext>
          </c:extLst>
        </c:ser>
        <c:ser>
          <c:idx val="4"/>
          <c:order val="4"/>
          <c:tx>
            <c:strRef>
              <c:f>Tenure!$B$7</c:f>
              <c:strCache>
                <c:ptCount val="1"/>
                <c:pt idx="0">
                  <c:v>1-1.5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Tenure!$F$7</c:f>
              <c:numCache>
                <c:formatCode>0%</c:formatCode>
                <c:ptCount val="1"/>
                <c:pt idx="0">
                  <c:v>0.10100000000000001</c:v>
                </c:pt>
              </c:numCache>
            </c:numRef>
          </c:val>
          <c:extLst>
            <c:ext xmlns:c16="http://schemas.microsoft.com/office/drawing/2014/chart" uri="{C3380CC4-5D6E-409C-BE32-E72D297353CC}">
              <c16:uniqueId val="{00000004-6F84-4A19-BB8B-919C0B036A26}"/>
            </c:ext>
          </c:extLst>
        </c:ser>
        <c:ser>
          <c:idx val="5"/>
          <c:order val="5"/>
          <c:tx>
            <c:strRef>
              <c:f>Tenure!$B$8</c:f>
              <c:strCache>
                <c:ptCount val="1"/>
                <c:pt idx="0">
                  <c:v>&gt; 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Tenure!$F$2</c:f>
              <c:strCache>
                <c:ptCount val="1"/>
                <c:pt idx="0">
                  <c:v>Cluster 4</c:v>
                </c:pt>
              </c:strCache>
            </c:strRef>
          </c:cat>
          <c:val>
            <c:numRef>
              <c:f>Tenure!$F$8</c:f>
              <c:numCache>
                <c:formatCode>0%</c:formatCode>
                <c:ptCount val="1"/>
                <c:pt idx="0">
                  <c:v>2.69E-2</c:v>
                </c:pt>
              </c:numCache>
            </c:numRef>
          </c:val>
          <c:extLst>
            <c:ext xmlns:c16="http://schemas.microsoft.com/office/drawing/2014/chart" uri="{C3380CC4-5D6E-409C-BE32-E72D297353CC}">
              <c16:uniqueId val="{00000005-6F84-4A19-BB8B-919C0B036A26}"/>
            </c:ext>
          </c:extLst>
        </c:ser>
        <c:dLbls>
          <c:dLblPos val="ctr"/>
          <c:showLegendKey val="0"/>
          <c:showVal val="1"/>
          <c:showCatName val="0"/>
          <c:showSerName val="0"/>
          <c:showPercent val="0"/>
          <c:showBubbleSize val="0"/>
        </c:dLbls>
        <c:gapWidth val="79"/>
        <c:axId val="943113880"/>
        <c:axId val="943114272"/>
      </c:barChart>
      <c:catAx>
        <c:axId val="94311388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943114272"/>
        <c:crosses val="autoZero"/>
        <c:auto val="1"/>
        <c:lblAlgn val="ctr"/>
        <c:lblOffset val="100"/>
        <c:noMultiLvlLbl val="0"/>
      </c:catAx>
      <c:valAx>
        <c:axId val="943114272"/>
        <c:scaling>
          <c:orientation val="minMax"/>
        </c:scaling>
        <c:delete val="1"/>
        <c:axPos val="l"/>
        <c:numFmt formatCode="0%" sourceLinked="1"/>
        <c:majorTickMark val="none"/>
        <c:minorTickMark val="none"/>
        <c:tickLblPos val="nextTo"/>
        <c:crossAx val="943113880"/>
        <c:crosses val="autoZero"/>
        <c:crossBetween val="between"/>
      </c:valAx>
      <c:spPr>
        <a:noFill/>
        <a:ln>
          <a:noFill/>
        </a:ln>
        <a:effectLst/>
      </c:spPr>
    </c:plotArea>
    <c:legend>
      <c:legendPos val="t"/>
      <c:layout>
        <c:manualLayout>
          <c:xMode val="edge"/>
          <c:yMode val="edge"/>
          <c:x val="0.56947669048109018"/>
          <c:y val="0.28238500517503856"/>
          <c:w val="0.40282643390494061"/>
          <c:h val="0.3455807905142789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899397726719965E-2"/>
          <c:y val="0.25667645268140704"/>
          <c:w val="0.86977789741703382"/>
          <c:h val="0.65112476409915221"/>
        </c:manualLayout>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trips'!$F$3</c:f>
              <c:numCache>
                <c:formatCode>0%</c:formatCode>
                <c:ptCount val="1"/>
                <c:pt idx="0">
                  <c:v>0.62870000000000004</c:v>
                </c:pt>
              </c:numCache>
            </c:numRef>
          </c:val>
          <c:extLst>
            <c:ext xmlns:c16="http://schemas.microsoft.com/office/drawing/2014/chart" uri="{C3380CC4-5D6E-409C-BE32-E72D297353CC}">
              <c16:uniqueId val="{00000000-05B4-40B8-BECF-91DA41BB308C}"/>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trips'!$F$4</c:f>
              <c:numCache>
                <c:formatCode>0%</c:formatCode>
                <c:ptCount val="1"/>
                <c:pt idx="0">
                  <c:v>0.28999999999999998</c:v>
                </c:pt>
              </c:numCache>
            </c:numRef>
          </c:val>
          <c:extLst>
            <c:ext xmlns:c16="http://schemas.microsoft.com/office/drawing/2014/chart" uri="{C3380CC4-5D6E-409C-BE32-E72D297353CC}">
              <c16:uniqueId val="{00000001-05B4-40B8-BECF-91DA41BB308C}"/>
            </c:ext>
          </c:extLst>
        </c:ser>
        <c:ser>
          <c:idx val="2"/>
          <c:order val="2"/>
          <c:tx>
            <c:strRef>
              <c:f>'Average weekly trips'!$B$5</c:f>
              <c:strCache>
                <c:ptCount val="1"/>
                <c:pt idx="0">
                  <c:v>50-75 trips</c:v>
                </c:pt>
              </c:strCache>
            </c:strRef>
          </c:tx>
          <c:spPr>
            <a:solidFill>
              <a:schemeClr val="bg1">
                <a:lumMod val="65000"/>
              </a:schemeClr>
            </a:solidFill>
            <a:ln>
              <a:noFill/>
            </a:ln>
            <a:effectLst/>
          </c:spPr>
          <c:invertIfNegative val="0"/>
          <c:dLbls>
            <c:dLbl>
              <c:idx val="0"/>
              <c:layout>
                <c:manualLayout>
                  <c:x val="3.2701305503063235E-3"/>
                  <c:y val="6.5966786860165464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5B4-40B8-BECF-91DA41BB308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trips'!$F$5</c:f>
              <c:numCache>
                <c:formatCode>0%</c:formatCode>
                <c:ptCount val="1"/>
                <c:pt idx="0">
                  <c:v>6.8000000000000005E-2</c:v>
                </c:pt>
              </c:numCache>
            </c:numRef>
          </c:val>
          <c:extLst>
            <c:ext xmlns:c16="http://schemas.microsoft.com/office/drawing/2014/chart" uri="{C3380CC4-5D6E-409C-BE32-E72D297353CC}">
              <c16:uniqueId val="{00000003-05B4-40B8-BECF-91DA41BB308C}"/>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trips'!$F$6</c:f>
              <c:numCache>
                <c:formatCode>0%</c:formatCode>
                <c:ptCount val="1"/>
                <c:pt idx="0">
                  <c:v>1.2699999999999999E-2</c:v>
                </c:pt>
              </c:numCache>
            </c:numRef>
          </c:val>
          <c:extLst>
            <c:ext xmlns:c16="http://schemas.microsoft.com/office/drawing/2014/chart" uri="{C3380CC4-5D6E-409C-BE32-E72D297353CC}">
              <c16:uniqueId val="{00000004-05B4-40B8-BECF-91DA41BB308C}"/>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trips'!$F$7</c:f>
              <c:numCache>
                <c:formatCode>0%</c:formatCode>
                <c:ptCount val="1"/>
                <c:pt idx="0">
                  <c:v>0</c:v>
                </c:pt>
              </c:numCache>
            </c:numRef>
          </c:val>
          <c:extLst>
            <c:ext xmlns:c16="http://schemas.microsoft.com/office/drawing/2014/chart" uri="{C3380CC4-5D6E-409C-BE32-E72D297353CC}">
              <c16:uniqueId val="{00000005-05B4-40B8-BECF-91DA41BB308C}"/>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trips'!$F$2</c:f>
              <c:strCache>
                <c:ptCount val="1"/>
                <c:pt idx="0">
                  <c:v>Cluster 4</c:v>
                </c:pt>
              </c:strCache>
            </c:strRef>
          </c:cat>
          <c:val>
            <c:numRef>
              <c:f>'Average weekly trips'!$F$8</c:f>
              <c:numCache>
                <c:formatCode>0%</c:formatCode>
                <c:ptCount val="1"/>
                <c:pt idx="0">
                  <c:v>0</c:v>
                </c:pt>
              </c:numCache>
            </c:numRef>
          </c:val>
          <c:extLst>
            <c:ext xmlns:c16="http://schemas.microsoft.com/office/drawing/2014/chart" uri="{C3380CC4-5D6E-409C-BE32-E72D297353CC}">
              <c16:uniqueId val="{00000006-05B4-40B8-BECF-91DA41BB308C}"/>
            </c:ext>
          </c:extLst>
        </c:ser>
        <c:dLbls>
          <c:dLblPos val="ctr"/>
          <c:showLegendKey val="0"/>
          <c:showVal val="1"/>
          <c:showCatName val="0"/>
          <c:showSerName val="0"/>
          <c:showPercent val="0"/>
          <c:showBubbleSize val="0"/>
        </c:dLbls>
        <c:gapWidth val="79"/>
        <c:axId val="943115056"/>
        <c:axId val="943115448"/>
      </c:barChart>
      <c:catAx>
        <c:axId val="94311505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943115448"/>
        <c:crosses val="autoZero"/>
        <c:auto val="1"/>
        <c:lblAlgn val="ctr"/>
        <c:lblOffset val="100"/>
        <c:noMultiLvlLbl val="0"/>
      </c:catAx>
      <c:valAx>
        <c:axId val="943115448"/>
        <c:scaling>
          <c:orientation val="minMax"/>
        </c:scaling>
        <c:delete val="1"/>
        <c:axPos val="l"/>
        <c:numFmt formatCode="0%" sourceLinked="1"/>
        <c:majorTickMark val="none"/>
        <c:minorTickMark val="none"/>
        <c:tickLblPos val="nextTo"/>
        <c:crossAx val="943115056"/>
        <c:crosses val="autoZero"/>
        <c:crossBetween val="between"/>
      </c:valAx>
      <c:spPr>
        <a:noFill/>
        <a:ln>
          <a:solidFill>
            <a:schemeClr val="bg1">
              <a:alpha val="0"/>
            </a:schemeClr>
          </a:solidFill>
        </a:ln>
        <a:effectLst/>
      </c:spPr>
    </c:plotArea>
    <c:legend>
      <c:legendPos val="t"/>
      <c:layout>
        <c:manualLayout>
          <c:xMode val="edge"/>
          <c:yMode val="edge"/>
          <c:x val="0.39942696137352285"/>
          <c:y val="0.37554622944151672"/>
          <c:w val="0.53777319835507253"/>
          <c:h val="0.2574432973408314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85C4-460F-8CE1-7EAADA35EEFF}"/>
              </c:ext>
            </c:extLst>
          </c:dPt>
          <c:dPt>
            <c:idx val="3"/>
            <c:invertIfNegative val="0"/>
            <c:bubble3D val="0"/>
            <c:spPr>
              <a:solidFill>
                <a:srgbClr val="00B050"/>
              </a:solidFill>
              <a:ln>
                <a:noFill/>
              </a:ln>
              <a:effectLst/>
            </c:spPr>
            <c:extLst>
              <c:ext xmlns:c16="http://schemas.microsoft.com/office/drawing/2014/chart" uri="{C3380CC4-5D6E-409C-BE32-E72D297353CC}">
                <c16:uniqueId val="{00000003-85C4-460F-8CE1-7EAADA35EEFF}"/>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4-85C4-460F-8CE1-7EAADA35EE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5-85C4-460F-8CE1-7EAADA35EEFF}"/>
            </c:ext>
          </c:extLst>
        </c:ser>
        <c:dLbls>
          <c:showLegendKey val="0"/>
          <c:showVal val="0"/>
          <c:showCatName val="0"/>
          <c:showSerName val="0"/>
          <c:showPercent val="0"/>
          <c:showBubbleSize val="0"/>
        </c:dLbls>
        <c:gapWidth val="219"/>
        <c:axId val="739231824"/>
        <c:axId val="739232216"/>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6-85C4-460F-8CE1-7EAADA35EEFF}"/>
            </c:ext>
          </c:extLst>
        </c:ser>
        <c:dLbls>
          <c:showLegendKey val="0"/>
          <c:showVal val="0"/>
          <c:showCatName val="0"/>
          <c:showSerName val="0"/>
          <c:showPercent val="0"/>
          <c:showBubbleSize val="0"/>
        </c:dLbls>
        <c:marker val="1"/>
        <c:smooth val="0"/>
        <c:axId val="739231824"/>
        <c:axId val="739232216"/>
      </c:lineChart>
      <c:catAx>
        <c:axId val="73923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232216"/>
        <c:crosses val="autoZero"/>
        <c:auto val="1"/>
        <c:lblAlgn val="ctr"/>
        <c:lblOffset val="100"/>
        <c:noMultiLvlLbl val="0"/>
      </c:catAx>
      <c:valAx>
        <c:axId val="739232216"/>
        <c:scaling>
          <c:orientation val="minMax"/>
        </c:scaling>
        <c:delete val="1"/>
        <c:axPos val="l"/>
        <c:numFmt formatCode="0%" sourceLinked="1"/>
        <c:majorTickMark val="none"/>
        <c:minorTickMark val="none"/>
        <c:tickLblPos val="nextTo"/>
        <c:crossAx val="739231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54701722457395"/>
          <c:y val="0.18853730977782576"/>
          <c:w val="0.86749352630451915"/>
          <c:h val="0.75314928927885405"/>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Final_Data!$J$28</c:f>
              <c:numCache>
                <c:formatCode>0%</c:formatCode>
                <c:ptCount val="1"/>
                <c:pt idx="0">
                  <c:v>0.27586206896551724</c:v>
                </c:pt>
              </c:numCache>
            </c:numRef>
          </c:val>
          <c:extLst>
            <c:ext xmlns:c16="http://schemas.microsoft.com/office/drawing/2014/chart" uri="{C3380CC4-5D6E-409C-BE32-E72D297353CC}">
              <c16:uniqueId val="{00000000-E2B8-46B0-A7FC-675655623C9B}"/>
            </c:ext>
          </c:extLst>
        </c:ser>
        <c:ser>
          <c:idx val="1"/>
          <c:order val="1"/>
          <c:tx>
            <c:strRef>
              <c:f>Final_Data!$F$29</c:f>
              <c:strCache>
                <c:ptCount val="1"/>
                <c:pt idx="0">
                  <c:v>Drive 1 week</c:v>
                </c:pt>
              </c:strCache>
            </c:strRef>
          </c:tx>
          <c:spPr>
            <a:solidFill>
              <a:schemeClr val="accent2"/>
            </a:solidFill>
            <a:ln>
              <a:noFill/>
            </a:ln>
            <a:effectLst/>
          </c:spPr>
          <c:invertIfNegative val="0"/>
          <c:dLbls>
            <c:dLbl>
              <c:idx val="0"/>
              <c:layout>
                <c:manualLayout>
                  <c:x val="0"/>
                  <c:y val="1.747774184769277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Final_Data!$J$29</c:f>
              <c:numCache>
                <c:formatCode>0%</c:formatCode>
                <c:ptCount val="1"/>
                <c:pt idx="0">
                  <c:v>2.9235382308845578E-2</c:v>
                </c:pt>
              </c:numCache>
            </c:numRef>
          </c:val>
          <c:extLst>
            <c:ext xmlns:c16="http://schemas.microsoft.com/office/drawing/2014/chart" uri="{C3380CC4-5D6E-409C-BE32-E72D297353CC}">
              <c16:uniqueId val="{00000001-E2B8-46B0-A7FC-675655623C9B}"/>
            </c:ext>
          </c:extLst>
        </c:ser>
        <c:ser>
          <c:idx val="2"/>
          <c:order val="2"/>
          <c:tx>
            <c:strRef>
              <c:f>Final_Data!$F$30</c:f>
              <c:strCache>
                <c:ptCount val="1"/>
                <c:pt idx="0">
                  <c:v>Drive 2 weeks</c:v>
                </c:pt>
              </c:strCache>
            </c:strRef>
          </c:tx>
          <c:spPr>
            <a:solidFill>
              <a:schemeClr val="accent3"/>
            </a:solidFill>
            <a:ln>
              <a:noFill/>
            </a:ln>
            <a:effectLst/>
          </c:spPr>
          <c:invertIfNegative val="0"/>
          <c:dLbls>
            <c:dLbl>
              <c:idx val="0"/>
              <c:layout>
                <c:manualLayout>
                  <c:x val="5.64909427671132E-3"/>
                  <c:y val="4.17685828314296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Final_Data!$J$30</c:f>
              <c:numCache>
                <c:formatCode>0%</c:formatCode>
                <c:ptCount val="1"/>
                <c:pt idx="0">
                  <c:v>3.073463268365817E-2</c:v>
                </c:pt>
              </c:numCache>
            </c:numRef>
          </c:val>
          <c:extLst>
            <c:ext xmlns:c16="http://schemas.microsoft.com/office/drawing/2014/chart" uri="{C3380CC4-5D6E-409C-BE32-E72D297353CC}">
              <c16:uniqueId val="{00000002-E2B8-46B0-A7FC-675655623C9B}"/>
            </c:ext>
          </c:extLst>
        </c:ser>
        <c:ser>
          <c:idx val="3"/>
          <c:order val="3"/>
          <c:tx>
            <c:strRef>
              <c:f>Final_Data!$F$31</c:f>
              <c:strCache>
                <c:ptCount val="1"/>
                <c:pt idx="0">
                  <c:v>Drive 3 weeks</c:v>
                </c:pt>
              </c:strCache>
            </c:strRef>
          </c:tx>
          <c:spPr>
            <a:solidFill>
              <a:schemeClr val="accent4"/>
            </a:solidFill>
            <a:ln>
              <a:noFill/>
            </a:ln>
            <a:effectLst/>
          </c:spPr>
          <c:invertIfNegative val="0"/>
          <c:dLbls>
            <c:dLbl>
              <c:idx val="0"/>
              <c:layout>
                <c:manualLayout>
                  <c:x val="-5.178276600425542E-17"/>
                  <c:y val="3.582645487262089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Final_Data!$J$31</c:f>
              <c:numCache>
                <c:formatCode>0%</c:formatCode>
                <c:ptCount val="1"/>
                <c:pt idx="0">
                  <c:v>3.8980509745127435E-2</c:v>
                </c:pt>
              </c:numCache>
            </c:numRef>
          </c:val>
          <c:extLst>
            <c:ext xmlns:c16="http://schemas.microsoft.com/office/drawing/2014/chart" uri="{C3380CC4-5D6E-409C-BE32-E72D297353CC}">
              <c16:uniqueId val="{00000003-E2B8-46B0-A7FC-675655623C9B}"/>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0"/>
                  <c:y val="2.817703746401591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Final_Data!$J$32</c:f>
              <c:numCache>
                <c:formatCode>0%</c:formatCode>
                <c:ptCount val="1"/>
                <c:pt idx="0">
                  <c:v>5.7721139430284861E-2</c:v>
                </c:pt>
              </c:numCache>
            </c:numRef>
          </c:val>
          <c:extLst>
            <c:ext xmlns:c16="http://schemas.microsoft.com/office/drawing/2014/chart" uri="{C3380CC4-5D6E-409C-BE32-E72D297353CC}">
              <c16:uniqueId val="{00000004-E2B8-46B0-A7FC-675655623C9B}"/>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1.0356553200851084E-16"/>
                  <c:y val="1.887188736622711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Final_Data!$J$33</c:f>
              <c:numCache>
                <c:formatCode>0%</c:formatCode>
                <c:ptCount val="1"/>
                <c:pt idx="0">
                  <c:v>4.4227886056971512E-2</c:v>
                </c:pt>
              </c:numCache>
            </c:numRef>
          </c:val>
          <c:extLst>
            <c:ext xmlns:c16="http://schemas.microsoft.com/office/drawing/2014/chart" uri="{C3380CC4-5D6E-409C-BE32-E72D297353CC}">
              <c16:uniqueId val="{00000005-E2B8-46B0-A7FC-675655623C9B}"/>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1.0356553200851084E-16"/>
                  <c:y val="3.21325397536432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Final_Data!$J$34</c:f>
              <c:numCache>
                <c:formatCode>0%</c:formatCode>
                <c:ptCount val="1"/>
                <c:pt idx="0">
                  <c:v>5.6971514242878558E-2</c:v>
                </c:pt>
              </c:numCache>
            </c:numRef>
          </c:val>
          <c:extLst>
            <c:ext xmlns:c16="http://schemas.microsoft.com/office/drawing/2014/chart" uri="{C3380CC4-5D6E-409C-BE32-E72D297353CC}">
              <c16:uniqueId val="{00000006-E2B8-46B0-A7FC-675655623C9B}"/>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0"/>
                  <c:y val="2.214278349034188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2B8-46B0-A7FC-675655623C9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Final_Data!$J$35</c:f>
              <c:numCache>
                <c:formatCode>0%</c:formatCode>
                <c:ptCount val="1"/>
                <c:pt idx="0">
                  <c:v>9.0704647676161917E-2</c:v>
                </c:pt>
              </c:numCache>
            </c:numRef>
          </c:val>
          <c:extLst>
            <c:ext xmlns:c16="http://schemas.microsoft.com/office/drawing/2014/chart" uri="{C3380CC4-5D6E-409C-BE32-E72D297353CC}">
              <c16:uniqueId val="{00000007-E2B8-46B0-A7FC-675655623C9B}"/>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Final_Data!$J$27</c:f>
              <c:strCache>
                <c:ptCount val="1"/>
                <c:pt idx="0">
                  <c:v>Cluster 4</c:v>
                </c:pt>
              </c:strCache>
            </c:strRef>
          </c:cat>
          <c:val>
            <c:numRef>
              <c:f>Final_Data!$J$36</c:f>
              <c:numCache>
                <c:formatCode>0%</c:formatCode>
                <c:ptCount val="1"/>
                <c:pt idx="0">
                  <c:v>0.37556221889055474</c:v>
                </c:pt>
              </c:numCache>
            </c:numRef>
          </c:val>
          <c:extLst>
            <c:ext xmlns:c16="http://schemas.microsoft.com/office/drawing/2014/chart" uri="{C3380CC4-5D6E-409C-BE32-E72D297353CC}">
              <c16:uniqueId val="{00000008-E2B8-46B0-A7FC-675655623C9B}"/>
            </c:ext>
          </c:extLst>
        </c:ser>
        <c:dLbls>
          <c:dLblPos val="ctr"/>
          <c:showLegendKey val="0"/>
          <c:showVal val="1"/>
          <c:showCatName val="0"/>
          <c:showSerName val="0"/>
          <c:showPercent val="0"/>
          <c:showBubbleSize val="0"/>
        </c:dLbls>
        <c:gapWidth val="79"/>
        <c:axId val="616808216"/>
        <c:axId val="616808608"/>
      </c:barChart>
      <c:catAx>
        <c:axId val="61680821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16808608"/>
        <c:crosses val="autoZero"/>
        <c:auto val="1"/>
        <c:lblAlgn val="ctr"/>
        <c:lblOffset val="100"/>
        <c:noMultiLvlLbl val="0"/>
      </c:catAx>
      <c:valAx>
        <c:axId val="616808608"/>
        <c:scaling>
          <c:orientation val="minMax"/>
        </c:scaling>
        <c:delete val="1"/>
        <c:axPos val="l"/>
        <c:numFmt formatCode="0%" sourceLinked="1"/>
        <c:majorTickMark val="none"/>
        <c:minorTickMark val="none"/>
        <c:tickLblPos val="nextTo"/>
        <c:crossAx val="616808216"/>
        <c:crosses val="autoZero"/>
        <c:crossBetween val="between"/>
      </c:valAx>
      <c:spPr>
        <a:noFill/>
        <a:ln>
          <a:noFill/>
        </a:ln>
        <a:effectLst/>
      </c:spPr>
    </c:plotArea>
    <c:legend>
      <c:legendPos val="t"/>
      <c:layout>
        <c:manualLayout>
          <c:xMode val="edge"/>
          <c:yMode val="edge"/>
          <c:x val="0.15909717687625546"/>
          <c:y val="0.12802600151120472"/>
          <c:w val="0.6488336177155597"/>
          <c:h val="0.2981869609717422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799636545504221E-2"/>
          <c:y val="0.12794412304273359"/>
          <c:w val="0.94618313983453006"/>
          <c:h val="0.84514379470377154"/>
        </c:manualLayout>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trips'!$F$3</c:f>
              <c:numCache>
                <c:formatCode>0%</c:formatCode>
                <c:ptCount val="1"/>
                <c:pt idx="0">
                  <c:v>0.27100000000000002</c:v>
                </c:pt>
              </c:numCache>
            </c:numRef>
          </c:val>
          <c:extLst>
            <c:ext xmlns:c16="http://schemas.microsoft.com/office/drawing/2014/chart" uri="{C3380CC4-5D6E-409C-BE32-E72D297353CC}">
              <c16:uniqueId val="{00000000-3127-4FF2-AA10-DC91A0552F7B}"/>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trips'!$F$4</c:f>
              <c:numCache>
                <c:formatCode>0%</c:formatCode>
                <c:ptCount val="1"/>
                <c:pt idx="0">
                  <c:v>2.2399999999999998E-3</c:v>
                </c:pt>
              </c:numCache>
            </c:numRef>
          </c:val>
          <c:extLst>
            <c:ext xmlns:c16="http://schemas.microsoft.com/office/drawing/2014/chart" uri="{C3380CC4-5D6E-409C-BE32-E72D297353CC}">
              <c16:uniqueId val="{00000001-3127-4FF2-AA10-DC91A0552F7B}"/>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trips'!$F$5</c:f>
              <c:numCache>
                <c:formatCode>0%</c:formatCode>
                <c:ptCount val="1"/>
                <c:pt idx="0">
                  <c:v>8.0000000000000002E-3</c:v>
                </c:pt>
              </c:numCache>
            </c:numRef>
          </c:val>
          <c:extLst>
            <c:ext xmlns:c16="http://schemas.microsoft.com/office/drawing/2014/chart" uri="{C3380CC4-5D6E-409C-BE32-E72D297353CC}">
              <c16:uniqueId val="{00000002-3127-4FF2-AA10-DC91A0552F7B}"/>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trips'!$F$6</c:f>
              <c:numCache>
                <c:formatCode>0%</c:formatCode>
                <c:ptCount val="1"/>
                <c:pt idx="0">
                  <c:v>2.24E-2</c:v>
                </c:pt>
              </c:numCache>
            </c:numRef>
          </c:val>
          <c:extLst>
            <c:ext xmlns:c16="http://schemas.microsoft.com/office/drawing/2014/chart" uri="{C3380CC4-5D6E-409C-BE32-E72D297353CC}">
              <c16:uniqueId val="{00000003-3127-4FF2-AA10-DC91A0552F7B}"/>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trips'!$F$7</c:f>
              <c:numCache>
                <c:formatCode>0%</c:formatCode>
                <c:ptCount val="1"/>
                <c:pt idx="0">
                  <c:v>2.47E-2</c:v>
                </c:pt>
              </c:numCache>
            </c:numRef>
          </c:val>
          <c:extLst>
            <c:ext xmlns:c16="http://schemas.microsoft.com/office/drawing/2014/chart" uri="{C3380CC4-5D6E-409C-BE32-E72D297353CC}">
              <c16:uniqueId val="{00000004-3127-4FF2-AA10-DC91A0552F7B}"/>
            </c:ext>
          </c:extLst>
        </c:ser>
        <c:ser>
          <c:idx val="5"/>
          <c:order val="5"/>
          <c:tx>
            <c:strRef>
              <c:f>'Lifetime trips'!$B$8</c:f>
              <c:strCache>
                <c:ptCount val="1"/>
                <c:pt idx="0">
                  <c:v>500-1000 trips</c:v>
                </c:pt>
              </c:strCache>
            </c:strRef>
          </c:tx>
          <c:spPr>
            <a:solidFill>
              <a:schemeClr val="accent6"/>
            </a:solidFill>
            <a:ln>
              <a:noFill/>
            </a:ln>
            <a:effectLst/>
          </c:spPr>
          <c:invertIfNegative val="0"/>
          <c:dLbls>
            <c:dLbl>
              <c:idx val="0"/>
              <c:layout>
                <c:manualLayout>
                  <c:x val="-6.3281410188855145E-3"/>
                  <c:y val="2.82837987202340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127-4FF2-AA10-DC91A0552F7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trips'!$F$8</c:f>
              <c:numCache>
                <c:formatCode>0%</c:formatCode>
                <c:ptCount val="1"/>
                <c:pt idx="0">
                  <c:v>5.16E-2</c:v>
                </c:pt>
              </c:numCache>
            </c:numRef>
          </c:val>
          <c:extLst>
            <c:ext xmlns:c16="http://schemas.microsoft.com/office/drawing/2014/chart" uri="{C3380CC4-5D6E-409C-BE32-E72D297353CC}">
              <c16:uniqueId val="{00000005-3127-4FF2-AA10-DC91A0552F7B}"/>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trips'!$F$2</c:f>
              <c:strCache>
                <c:ptCount val="1"/>
                <c:pt idx="0">
                  <c:v>Cluster 4</c:v>
                </c:pt>
              </c:strCache>
            </c:strRef>
          </c:cat>
          <c:val>
            <c:numRef>
              <c:f>'Lifetime trips'!$F$9</c:f>
              <c:numCache>
                <c:formatCode>0%</c:formatCode>
                <c:ptCount val="1"/>
                <c:pt idx="0">
                  <c:v>0.61899999999999999</c:v>
                </c:pt>
              </c:numCache>
            </c:numRef>
          </c:val>
          <c:extLst>
            <c:ext xmlns:c16="http://schemas.microsoft.com/office/drawing/2014/chart" uri="{C3380CC4-5D6E-409C-BE32-E72D297353CC}">
              <c16:uniqueId val="{00000006-3127-4FF2-AA10-DC91A0552F7B}"/>
            </c:ext>
          </c:extLst>
        </c:ser>
        <c:dLbls>
          <c:dLblPos val="ctr"/>
          <c:showLegendKey val="0"/>
          <c:showVal val="1"/>
          <c:showCatName val="0"/>
          <c:showSerName val="0"/>
          <c:showPercent val="0"/>
          <c:showBubbleSize val="0"/>
        </c:dLbls>
        <c:gapWidth val="79"/>
        <c:axId val="616809392"/>
        <c:axId val="616809784"/>
      </c:barChart>
      <c:catAx>
        <c:axId val="61680939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16809784"/>
        <c:crosses val="autoZero"/>
        <c:auto val="1"/>
        <c:lblAlgn val="ctr"/>
        <c:lblOffset val="100"/>
        <c:noMultiLvlLbl val="0"/>
      </c:catAx>
      <c:valAx>
        <c:axId val="616809784"/>
        <c:scaling>
          <c:orientation val="minMax"/>
        </c:scaling>
        <c:delete val="1"/>
        <c:axPos val="l"/>
        <c:numFmt formatCode="0%" sourceLinked="1"/>
        <c:majorTickMark val="none"/>
        <c:minorTickMark val="none"/>
        <c:tickLblPos val="nextTo"/>
        <c:crossAx val="616809392"/>
        <c:crosses val="autoZero"/>
        <c:crossBetween val="between"/>
      </c:valAx>
      <c:spPr>
        <a:noFill/>
        <a:ln>
          <a:noFill/>
        </a:ln>
        <a:effectLst/>
      </c:spPr>
    </c:plotArea>
    <c:legend>
      <c:legendPos val="t"/>
      <c:layout>
        <c:manualLayout>
          <c:xMode val="edge"/>
          <c:yMode val="edge"/>
          <c:x val="3.620102226219446E-2"/>
          <c:y val="0.32818705997923081"/>
          <c:w val="0.55314256277527707"/>
          <c:h val="0.2123636076359419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9B71-4BE0-8EA3-B98F19C5AFB7}"/>
              </c:ext>
            </c:extLst>
          </c:dPt>
          <c:dPt>
            <c:idx val="3"/>
            <c:invertIfNegative val="0"/>
            <c:bubble3D val="0"/>
            <c:spPr>
              <a:solidFill>
                <a:srgbClr val="00B050"/>
              </a:solidFill>
              <a:ln>
                <a:noFill/>
              </a:ln>
              <a:effectLst/>
            </c:spPr>
            <c:extLst>
              <c:ext xmlns:c16="http://schemas.microsoft.com/office/drawing/2014/chart" uri="{C3380CC4-5D6E-409C-BE32-E72D297353CC}">
                <c16:uniqueId val="{00000003-9B71-4BE0-8EA3-B98F19C5AFB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9B71-4BE0-8EA3-B98F19C5AFB7}"/>
            </c:ext>
          </c:extLst>
        </c:ser>
        <c:dLbls>
          <c:showLegendKey val="0"/>
          <c:showVal val="0"/>
          <c:showCatName val="0"/>
          <c:showSerName val="0"/>
          <c:showPercent val="0"/>
          <c:showBubbleSize val="0"/>
        </c:dLbls>
        <c:gapWidth val="219"/>
        <c:overlap val="-27"/>
        <c:axId val="485055992"/>
        <c:axId val="485056384"/>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9B71-4BE0-8EA3-B98F19C5AFB7}"/>
            </c:ext>
          </c:extLst>
        </c:ser>
        <c:dLbls>
          <c:showLegendKey val="0"/>
          <c:showVal val="0"/>
          <c:showCatName val="0"/>
          <c:showSerName val="0"/>
          <c:showPercent val="0"/>
          <c:showBubbleSize val="0"/>
        </c:dLbls>
        <c:marker val="1"/>
        <c:smooth val="0"/>
        <c:axId val="485055992"/>
        <c:axId val="485056384"/>
      </c:lineChart>
      <c:catAx>
        <c:axId val="485055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056384"/>
        <c:crosses val="autoZero"/>
        <c:auto val="1"/>
        <c:lblAlgn val="ctr"/>
        <c:lblOffset val="100"/>
        <c:noMultiLvlLbl val="0"/>
      </c:catAx>
      <c:valAx>
        <c:axId val="485056384"/>
        <c:scaling>
          <c:orientation val="minMax"/>
        </c:scaling>
        <c:delete val="1"/>
        <c:axPos val="l"/>
        <c:numFmt formatCode="0%" sourceLinked="1"/>
        <c:majorTickMark val="none"/>
        <c:minorTickMark val="none"/>
        <c:tickLblPos val="nextTo"/>
        <c:crossAx val="485055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4C95-4409-975F-EBF9CE394A90}"/>
              </c:ext>
            </c:extLst>
          </c:dPt>
          <c:dPt>
            <c:idx val="3"/>
            <c:invertIfNegative val="0"/>
            <c:bubble3D val="0"/>
            <c:spPr>
              <a:solidFill>
                <a:srgbClr val="00B050"/>
              </a:solidFill>
              <a:ln>
                <a:noFill/>
              </a:ln>
              <a:effectLst/>
            </c:spPr>
            <c:extLst>
              <c:ext xmlns:c16="http://schemas.microsoft.com/office/drawing/2014/chart" uri="{C3380CC4-5D6E-409C-BE32-E72D297353CC}">
                <c16:uniqueId val="{00000003-4C95-4409-975F-EBF9CE394A9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4C95-4409-975F-EBF9CE394A90}"/>
            </c:ext>
          </c:extLst>
        </c:ser>
        <c:dLbls>
          <c:showLegendKey val="0"/>
          <c:showVal val="0"/>
          <c:showCatName val="0"/>
          <c:showSerName val="0"/>
          <c:showPercent val="0"/>
          <c:showBubbleSize val="0"/>
        </c:dLbls>
        <c:gapWidth val="219"/>
        <c:overlap val="-27"/>
        <c:axId val="485057168"/>
        <c:axId val="485057560"/>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4C95-4409-975F-EBF9CE394A90}"/>
            </c:ext>
          </c:extLst>
        </c:ser>
        <c:dLbls>
          <c:showLegendKey val="0"/>
          <c:showVal val="0"/>
          <c:showCatName val="0"/>
          <c:showSerName val="0"/>
          <c:showPercent val="0"/>
          <c:showBubbleSize val="0"/>
        </c:dLbls>
        <c:marker val="1"/>
        <c:smooth val="0"/>
        <c:axId val="485057168"/>
        <c:axId val="485057560"/>
      </c:lineChart>
      <c:catAx>
        <c:axId val="48505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057560"/>
        <c:crosses val="autoZero"/>
        <c:auto val="1"/>
        <c:lblAlgn val="ctr"/>
        <c:lblOffset val="100"/>
        <c:noMultiLvlLbl val="0"/>
      </c:catAx>
      <c:valAx>
        <c:axId val="485057560"/>
        <c:scaling>
          <c:orientation val="minMax"/>
        </c:scaling>
        <c:delete val="1"/>
        <c:axPos val="l"/>
        <c:numFmt formatCode="0%" sourceLinked="1"/>
        <c:majorTickMark val="none"/>
        <c:minorTickMark val="none"/>
        <c:tickLblPos val="nextTo"/>
        <c:crossAx val="485057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C4</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Sheet1!$E$2:$E$13</c:f>
              <c:numCache>
                <c:formatCode>0%</c:formatCode>
                <c:ptCount val="12"/>
                <c:pt idx="0">
                  <c:v>9.9500000000000005E-2</c:v>
                </c:pt>
                <c:pt idx="1">
                  <c:v>0.19370000000000001</c:v>
                </c:pt>
                <c:pt idx="2">
                  <c:v>0.25269999999999998</c:v>
                </c:pt>
                <c:pt idx="3">
                  <c:v>0.17460000000000001</c:v>
                </c:pt>
                <c:pt idx="4">
                  <c:v>0.13020000000000001</c:v>
                </c:pt>
                <c:pt idx="5">
                  <c:v>5.74E-2</c:v>
                </c:pt>
                <c:pt idx="6">
                  <c:v>2.53E-2</c:v>
                </c:pt>
                <c:pt idx="7">
                  <c:v>1.7600000000000001E-2</c:v>
                </c:pt>
                <c:pt idx="8">
                  <c:v>1.15E-2</c:v>
                </c:pt>
                <c:pt idx="9">
                  <c:v>1.9099999999999999E-2</c:v>
                </c:pt>
                <c:pt idx="10">
                  <c:v>8.3999999999999995E-3</c:v>
                </c:pt>
                <c:pt idx="11">
                  <c:v>9.1999999999999998E-3</c:v>
                </c:pt>
              </c:numCache>
            </c:numRef>
          </c:val>
          <c:extLst>
            <c:ext xmlns:c16="http://schemas.microsoft.com/office/drawing/2014/chart" uri="{C3380CC4-5D6E-409C-BE32-E72D297353CC}">
              <c16:uniqueId val="{00000000-DE0C-4D91-A4CD-380DB9D0EF3B}"/>
            </c:ext>
          </c:extLst>
        </c:ser>
        <c:dLbls>
          <c:showLegendKey val="0"/>
          <c:showVal val="0"/>
          <c:showCatName val="0"/>
          <c:showSerName val="0"/>
          <c:showPercent val="0"/>
          <c:showBubbleSize val="0"/>
        </c:dLbls>
        <c:gapWidth val="219"/>
        <c:overlap val="-27"/>
        <c:axId val="485058344"/>
        <c:axId val="485058736"/>
      </c:barChart>
      <c:catAx>
        <c:axId val="48505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5058736"/>
        <c:crosses val="autoZero"/>
        <c:auto val="1"/>
        <c:lblAlgn val="ctr"/>
        <c:lblOffset val="100"/>
        <c:noMultiLvlLbl val="0"/>
      </c:catAx>
      <c:valAx>
        <c:axId val="485058736"/>
        <c:scaling>
          <c:orientation val="minMax"/>
        </c:scaling>
        <c:delete val="1"/>
        <c:axPos val="l"/>
        <c:numFmt formatCode="0%" sourceLinked="1"/>
        <c:majorTickMark val="none"/>
        <c:minorTickMark val="none"/>
        <c:tickLblPos val="nextTo"/>
        <c:crossAx val="485058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20451525631144E-3"/>
          <c:y val="0.1067287401370129"/>
          <c:w val="0.97129897215599681"/>
          <c:h val="0.89244963895322937"/>
        </c:manualLayout>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trips'!$C$3</c:f>
              <c:numCache>
                <c:formatCode>0%</c:formatCode>
                <c:ptCount val="1"/>
                <c:pt idx="0">
                  <c:v>0.51900000000000002</c:v>
                </c:pt>
              </c:numCache>
            </c:numRef>
          </c:val>
          <c:extLst>
            <c:ext xmlns:c16="http://schemas.microsoft.com/office/drawing/2014/chart" uri="{C3380CC4-5D6E-409C-BE32-E72D297353CC}">
              <c16:uniqueId val="{00000000-2A87-489F-8F39-91A0676EDB50}"/>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trips'!$C$4</c:f>
              <c:numCache>
                <c:formatCode>0%</c:formatCode>
                <c:ptCount val="1"/>
                <c:pt idx="0">
                  <c:v>0.32400000000000001</c:v>
                </c:pt>
              </c:numCache>
            </c:numRef>
          </c:val>
          <c:extLst>
            <c:ext xmlns:c16="http://schemas.microsoft.com/office/drawing/2014/chart" uri="{C3380CC4-5D6E-409C-BE32-E72D297353CC}">
              <c16:uniqueId val="{00000001-2A87-489F-8F39-91A0676EDB50}"/>
            </c:ext>
          </c:extLst>
        </c:ser>
        <c:ser>
          <c:idx val="2"/>
          <c:order val="2"/>
          <c:tx>
            <c:strRef>
              <c:f>'Average weekly trips'!$B$5</c:f>
              <c:strCache>
                <c:ptCount val="1"/>
                <c:pt idx="0">
                  <c:v>50-75 trips</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trips'!$C$5</c:f>
              <c:numCache>
                <c:formatCode>0%</c:formatCode>
                <c:ptCount val="1"/>
                <c:pt idx="0">
                  <c:v>0.127</c:v>
                </c:pt>
              </c:numCache>
            </c:numRef>
          </c:val>
          <c:extLst>
            <c:ext xmlns:c16="http://schemas.microsoft.com/office/drawing/2014/chart" uri="{C3380CC4-5D6E-409C-BE32-E72D297353CC}">
              <c16:uniqueId val="{00000002-2A87-489F-8F39-91A0676EDB50}"/>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trips'!$C$6</c:f>
              <c:numCache>
                <c:formatCode>0%</c:formatCode>
                <c:ptCount val="1"/>
                <c:pt idx="0">
                  <c:v>2.5090000000000001E-2</c:v>
                </c:pt>
              </c:numCache>
            </c:numRef>
          </c:val>
          <c:extLst>
            <c:ext xmlns:c16="http://schemas.microsoft.com/office/drawing/2014/chart" uri="{C3380CC4-5D6E-409C-BE32-E72D297353CC}">
              <c16:uniqueId val="{00000003-2A87-489F-8F39-91A0676EDB50}"/>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trips'!$C$7</c:f>
              <c:numCache>
                <c:formatCode>0%</c:formatCode>
                <c:ptCount val="1"/>
                <c:pt idx="0">
                  <c:v>4.0000000000000001E-3</c:v>
                </c:pt>
              </c:numCache>
            </c:numRef>
          </c:val>
          <c:extLst>
            <c:ext xmlns:c16="http://schemas.microsoft.com/office/drawing/2014/chart" uri="{C3380CC4-5D6E-409C-BE32-E72D297353CC}">
              <c16:uniqueId val="{00000004-2A87-489F-8F39-91A0676EDB50}"/>
            </c:ext>
          </c:extLst>
        </c:ser>
        <c:ser>
          <c:idx val="5"/>
          <c:order val="5"/>
          <c:tx>
            <c:strRef>
              <c:f>'Average weekly trips'!$B$8</c:f>
              <c:strCache>
                <c:ptCount val="1"/>
                <c:pt idx="0">
                  <c:v>&gt; 150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trips'!$C$2</c:f>
              <c:strCache>
                <c:ptCount val="1"/>
                <c:pt idx="0">
                  <c:v>Cluster 1</c:v>
                </c:pt>
              </c:strCache>
            </c:strRef>
          </c:cat>
          <c:val>
            <c:numRef>
              <c:f>'Average weekly trips'!$C$8</c:f>
              <c:numCache>
                <c:formatCode>0%</c:formatCode>
                <c:ptCount val="1"/>
                <c:pt idx="0">
                  <c:v>0</c:v>
                </c:pt>
              </c:numCache>
            </c:numRef>
          </c:val>
          <c:extLst>
            <c:ext xmlns:c16="http://schemas.microsoft.com/office/drawing/2014/chart" uri="{C3380CC4-5D6E-409C-BE32-E72D297353CC}">
              <c16:uniqueId val="{00000005-2A87-489F-8F39-91A0676EDB50}"/>
            </c:ext>
          </c:extLst>
        </c:ser>
        <c:dLbls>
          <c:dLblPos val="ctr"/>
          <c:showLegendKey val="0"/>
          <c:showVal val="1"/>
          <c:showCatName val="0"/>
          <c:showSerName val="0"/>
          <c:showPercent val="0"/>
          <c:showBubbleSize val="0"/>
        </c:dLbls>
        <c:gapWidth val="79"/>
        <c:axId val="435180904"/>
        <c:axId val="435181296"/>
      </c:barChart>
      <c:catAx>
        <c:axId val="4351809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35181296"/>
        <c:crosses val="autoZero"/>
        <c:auto val="1"/>
        <c:lblAlgn val="ctr"/>
        <c:lblOffset val="100"/>
        <c:noMultiLvlLbl val="0"/>
      </c:catAx>
      <c:valAx>
        <c:axId val="435181296"/>
        <c:scaling>
          <c:orientation val="minMax"/>
        </c:scaling>
        <c:delete val="1"/>
        <c:axPos val="l"/>
        <c:numFmt formatCode="0%" sourceLinked="1"/>
        <c:majorTickMark val="none"/>
        <c:minorTickMark val="none"/>
        <c:tickLblPos val="nextTo"/>
        <c:crossAx val="435180904"/>
        <c:crosses val="autoZero"/>
        <c:crossBetween val="between"/>
      </c:valAx>
      <c:spPr>
        <a:noFill/>
        <a:ln>
          <a:solidFill>
            <a:schemeClr val="bg1">
              <a:alpha val="0"/>
            </a:schemeClr>
          </a:solidFill>
        </a:ln>
        <a:effectLst/>
      </c:spPr>
    </c:plotArea>
    <c:legend>
      <c:legendPos val="t"/>
      <c:layout>
        <c:manualLayout>
          <c:xMode val="edge"/>
          <c:yMode val="edge"/>
          <c:x val="0.53838881529169014"/>
          <c:y val="0.34551806545297575"/>
          <c:w val="0.4188997606154275"/>
          <c:h val="0.3421877882309536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147244375077949E-2"/>
          <c:y val="0.18238277592797261"/>
          <c:w val="0.9204706807602141"/>
          <c:h val="0.79100466714065476"/>
        </c:manualLayout>
      </c:layout>
      <c:barChart>
        <c:barDir val="col"/>
        <c:grouping val="clustered"/>
        <c:varyColors val="0"/>
        <c:ser>
          <c:idx val="0"/>
          <c:order val="0"/>
          <c:tx>
            <c:strRef>
              <c:f>Age!$B$3</c:f>
              <c:strCache>
                <c:ptCount val="1"/>
                <c:pt idx="0">
                  <c:v>20-25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Age!$H$3</c:f>
              <c:numCache>
                <c:formatCode>0%</c:formatCode>
                <c:ptCount val="1"/>
                <c:pt idx="0">
                  <c:v>3.0300000000000001E-2</c:v>
                </c:pt>
              </c:numCache>
            </c:numRef>
          </c:val>
          <c:extLst>
            <c:ext xmlns:c16="http://schemas.microsoft.com/office/drawing/2014/chart" uri="{C3380CC4-5D6E-409C-BE32-E72D297353CC}">
              <c16:uniqueId val="{00000000-DA3B-46DB-9FAC-095E5F8996CF}"/>
            </c:ext>
          </c:extLst>
        </c:ser>
        <c:ser>
          <c:idx val="1"/>
          <c:order val="1"/>
          <c:tx>
            <c:strRef>
              <c:f>Age!$B$4</c:f>
              <c:strCache>
                <c:ptCount val="1"/>
                <c:pt idx="0">
                  <c:v>25-30</c:v>
                </c:pt>
              </c:strCache>
            </c:strRef>
          </c:tx>
          <c:spPr>
            <a:solidFill>
              <a:schemeClr val="bg2">
                <a:lumMod val="75000"/>
              </a:schemeClr>
            </a:solidFill>
            <a:ln>
              <a:noFill/>
            </a:ln>
            <a:effectLst/>
          </c:spPr>
          <c:invertIfNegative val="0"/>
          <c:dLbls>
            <c:dLbl>
              <c:idx val="0"/>
              <c:layout>
                <c:manualLayout>
                  <c:x val="1.0877947431248374E-2"/>
                  <c:y val="2.893888866461184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3B-46DB-9FAC-095E5F8996C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Age!$H$4</c:f>
              <c:numCache>
                <c:formatCode>0%</c:formatCode>
                <c:ptCount val="1"/>
                <c:pt idx="0">
                  <c:v>0.06</c:v>
                </c:pt>
              </c:numCache>
            </c:numRef>
          </c:val>
          <c:extLst>
            <c:ext xmlns:c16="http://schemas.microsoft.com/office/drawing/2014/chart" uri="{C3380CC4-5D6E-409C-BE32-E72D297353CC}">
              <c16:uniqueId val="{00000002-DA3B-46DB-9FAC-095E5F8996CF}"/>
            </c:ext>
          </c:extLst>
        </c:ser>
        <c:ser>
          <c:idx val="2"/>
          <c:order val="2"/>
          <c:tx>
            <c:strRef>
              <c:f>Age!$B$5</c:f>
              <c:strCache>
                <c:ptCount val="1"/>
                <c:pt idx="0">
                  <c:v>30-35</c:v>
                </c:pt>
              </c:strCache>
            </c:strRef>
          </c:tx>
          <c:spPr>
            <a:solidFill>
              <a:schemeClr val="bg2">
                <a:lumMod val="75000"/>
              </a:schemeClr>
            </a:solidFill>
            <a:ln>
              <a:noFill/>
            </a:ln>
            <a:effectLst/>
          </c:spPr>
          <c:invertIfNegative val="0"/>
          <c:dLbls>
            <c:dLbl>
              <c:idx val="0"/>
              <c:layout>
                <c:manualLayout>
                  <c:x val="0"/>
                  <c:y val="2.15389645069682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3B-46DB-9FAC-095E5F8996C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Age!$H$5</c:f>
              <c:numCache>
                <c:formatCode>0%</c:formatCode>
                <c:ptCount val="1"/>
                <c:pt idx="0">
                  <c:v>9.0999999999999998E-2</c:v>
                </c:pt>
              </c:numCache>
            </c:numRef>
          </c:val>
          <c:extLst>
            <c:ext xmlns:c16="http://schemas.microsoft.com/office/drawing/2014/chart" uri="{C3380CC4-5D6E-409C-BE32-E72D297353CC}">
              <c16:uniqueId val="{00000004-DA3B-46DB-9FAC-095E5F8996CF}"/>
            </c:ext>
          </c:extLst>
        </c:ser>
        <c:ser>
          <c:idx val="3"/>
          <c:order val="3"/>
          <c:tx>
            <c:strRef>
              <c:f>Age!$B$6</c:f>
              <c:strCache>
                <c:ptCount val="1"/>
                <c:pt idx="0">
                  <c:v>35-40</c:v>
                </c:pt>
              </c:strCache>
            </c:strRef>
          </c:tx>
          <c:spPr>
            <a:solidFill>
              <a:schemeClr val="bg2">
                <a:lumMod val="75000"/>
              </a:schemeClr>
            </a:solidFill>
            <a:ln>
              <a:noFill/>
            </a:ln>
            <a:effectLst/>
          </c:spPr>
          <c:invertIfNegative val="0"/>
          <c:dLbls>
            <c:dLbl>
              <c:idx val="0"/>
              <c:layout>
                <c:manualLayout>
                  <c:x val="-3.6259824770828578E-3"/>
                  <c:y val="1.575251037537995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3B-46DB-9FAC-095E5F8996C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Age!$H$6</c:f>
              <c:numCache>
                <c:formatCode>0%</c:formatCode>
                <c:ptCount val="1"/>
                <c:pt idx="0">
                  <c:v>0.13700000000000001</c:v>
                </c:pt>
              </c:numCache>
            </c:numRef>
          </c:val>
          <c:extLst>
            <c:ext xmlns:c16="http://schemas.microsoft.com/office/drawing/2014/chart" uri="{C3380CC4-5D6E-409C-BE32-E72D297353CC}">
              <c16:uniqueId val="{00000006-DA3B-46DB-9FAC-095E5F8996CF}"/>
            </c:ext>
          </c:extLst>
        </c:ser>
        <c:ser>
          <c:idx val="4"/>
          <c:order val="4"/>
          <c:tx>
            <c:strRef>
              <c:f>Age!$B$7</c:f>
              <c:strCache>
                <c:ptCount val="1"/>
                <c:pt idx="0">
                  <c:v>40-45</c:v>
                </c:pt>
              </c:strCache>
            </c:strRef>
          </c:tx>
          <c:spPr>
            <a:solidFill>
              <a:schemeClr val="bg2">
                <a:lumMod val="75000"/>
              </a:schemeClr>
            </a:solidFill>
            <a:ln>
              <a:noFill/>
            </a:ln>
            <a:effectLst/>
          </c:spPr>
          <c:invertIfNegative val="0"/>
          <c:dLbls>
            <c:dLbl>
              <c:idx val="0"/>
              <c:layout>
                <c:manualLayout>
                  <c:x val="3.6259824770827915E-3"/>
                  <c:y val="1.42161401270259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3B-46DB-9FAC-095E5F8996C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Age!$H$7</c:f>
              <c:numCache>
                <c:formatCode>0%</c:formatCode>
                <c:ptCount val="1"/>
                <c:pt idx="0">
                  <c:v>0.17100000000000001</c:v>
                </c:pt>
              </c:numCache>
            </c:numRef>
          </c:val>
          <c:extLst>
            <c:ext xmlns:c16="http://schemas.microsoft.com/office/drawing/2014/chart" uri="{C3380CC4-5D6E-409C-BE32-E72D297353CC}">
              <c16:uniqueId val="{00000008-DA3B-46DB-9FAC-095E5F8996CF}"/>
            </c:ext>
          </c:extLst>
        </c:ser>
        <c:ser>
          <c:idx val="5"/>
          <c:order val="5"/>
          <c:tx>
            <c:strRef>
              <c:f>Age!$B$8</c:f>
              <c:strCache>
                <c:ptCount val="1"/>
                <c:pt idx="0">
                  <c:v>45-50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Age!$H$2</c:f>
              <c:strCache>
                <c:ptCount val="1"/>
                <c:pt idx="0">
                  <c:v>Cluster 6</c:v>
                </c:pt>
              </c:strCache>
            </c:strRef>
          </c:cat>
          <c:val>
            <c:numRef>
              <c:f>Age!$H$8</c:f>
              <c:numCache>
                <c:formatCode>0%</c:formatCode>
                <c:ptCount val="1"/>
                <c:pt idx="0">
                  <c:v>0.50900000000000001</c:v>
                </c:pt>
              </c:numCache>
            </c:numRef>
          </c:val>
          <c:extLst>
            <c:ext xmlns:c16="http://schemas.microsoft.com/office/drawing/2014/chart" uri="{C3380CC4-5D6E-409C-BE32-E72D297353CC}">
              <c16:uniqueId val="{00000009-DA3B-46DB-9FAC-095E5F8996CF}"/>
            </c:ext>
          </c:extLst>
        </c:ser>
        <c:dLbls>
          <c:dLblPos val="ctr"/>
          <c:showLegendKey val="0"/>
          <c:showVal val="1"/>
          <c:showCatName val="0"/>
          <c:showSerName val="0"/>
          <c:showPercent val="0"/>
          <c:showBubbleSize val="0"/>
        </c:dLbls>
        <c:gapWidth val="79"/>
        <c:axId val="1018540632"/>
        <c:axId val="1018541024"/>
      </c:barChart>
      <c:catAx>
        <c:axId val="101854063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18541024"/>
        <c:crosses val="autoZero"/>
        <c:auto val="1"/>
        <c:lblAlgn val="ctr"/>
        <c:lblOffset val="100"/>
        <c:noMultiLvlLbl val="0"/>
      </c:catAx>
      <c:valAx>
        <c:axId val="1018541024"/>
        <c:scaling>
          <c:orientation val="minMax"/>
        </c:scaling>
        <c:delete val="1"/>
        <c:axPos val="l"/>
        <c:numFmt formatCode="0%" sourceLinked="1"/>
        <c:majorTickMark val="none"/>
        <c:minorTickMark val="none"/>
        <c:tickLblPos val="nextTo"/>
        <c:crossAx val="1018540632"/>
        <c:crosses val="autoZero"/>
        <c:crossBetween val="between"/>
      </c:valAx>
      <c:spPr>
        <a:noFill/>
        <a:ln>
          <a:noFill/>
        </a:ln>
        <a:effectLst/>
      </c:spPr>
    </c:plotArea>
    <c:legend>
      <c:legendPos val="t"/>
      <c:layout>
        <c:manualLayout>
          <c:xMode val="edge"/>
          <c:yMode val="edge"/>
          <c:x val="4.6142057735602288E-2"/>
          <c:y val="0.33451595720966465"/>
          <c:w val="0.41641776806033248"/>
          <c:h val="0.2078696110246826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556814855087617E-2"/>
          <c:y val="0.1175736579459591"/>
          <c:w val="0.49731743310012727"/>
          <c:h val="0.43260063607481203"/>
        </c:manualLayout>
      </c:layout>
      <c:barChart>
        <c:barDir val="col"/>
        <c:grouping val="stacked"/>
        <c:varyColors val="0"/>
        <c:ser>
          <c:idx val="0"/>
          <c:order val="0"/>
          <c:tx>
            <c:strRef>
              <c:f>'Affinity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incentives'!$G$1</c:f>
              <c:strCache>
                <c:ptCount val="1"/>
                <c:pt idx="0">
                  <c:v>Cluster 6</c:v>
                </c:pt>
              </c:strCache>
            </c:strRef>
          </c:cat>
          <c:val>
            <c:numRef>
              <c:f>'Affinity to incentives'!$G$2</c:f>
              <c:numCache>
                <c:formatCode>0%</c:formatCode>
                <c:ptCount val="1"/>
                <c:pt idx="0">
                  <c:v>8.4573553117612207E-2</c:v>
                </c:pt>
              </c:numCache>
            </c:numRef>
          </c:val>
          <c:extLst>
            <c:ext xmlns:c16="http://schemas.microsoft.com/office/drawing/2014/chart" uri="{C3380CC4-5D6E-409C-BE32-E72D297353CC}">
              <c16:uniqueId val="{00000000-A9AD-48FB-A6D3-B24CE16D60DE}"/>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incentives'!$G$1</c:f>
              <c:strCache>
                <c:ptCount val="1"/>
                <c:pt idx="0">
                  <c:v>Cluster 6</c:v>
                </c:pt>
              </c:strCache>
            </c:strRef>
          </c:cat>
          <c:val>
            <c:numRef>
              <c:f>'Affinity to incentives'!$G$3</c:f>
              <c:numCache>
                <c:formatCode>0%</c:formatCode>
                <c:ptCount val="1"/>
                <c:pt idx="0">
                  <c:v>4.6236325582663176E-2</c:v>
                </c:pt>
              </c:numCache>
            </c:numRef>
          </c:val>
          <c:extLst>
            <c:ext xmlns:c16="http://schemas.microsoft.com/office/drawing/2014/chart" uri="{C3380CC4-5D6E-409C-BE32-E72D297353CC}">
              <c16:uniqueId val="{00000001-A9AD-48FB-A6D3-B24CE16D60DE}"/>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cat>
            <c:strRef>
              <c:f>'Affinity to incentives'!$G$1</c:f>
              <c:strCache>
                <c:ptCount val="1"/>
                <c:pt idx="0">
                  <c:v>Cluster 6</c:v>
                </c:pt>
              </c:strCache>
            </c:strRef>
          </c:cat>
          <c:val>
            <c:numRef>
              <c:f>'Affinity to incentives'!$G$4</c:f>
              <c:numCache>
                <c:formatCode>0%</c:formatCode>
                <c:ptCount val="1"/>
                <c:pt idx="0">
                  <c:v>4.2994744709675689E-3</c:v>
                </c:pt>
              </c:numCache>
            </c:numRef>
          </c:val>
          <c:extLst>
            <c:ext xmlns:c16="http://schemas.microsoft.com/office/drawing/2014/chart" uri="{C3380CC4-5D6E-409C-BE32-E72D297353CC}">
              <c16:uniqueId val="{00000002-A9AD-48FB-A6D3-B24CE16D60DE}"/>
            </c:ext>
          </c:extLst>
        </c:ser>
        <c:ser>
          <c:idx val="3"/>
          <c:order val="3"/>
          <c:tx>
            <c:strRef>
              <c:f>'Affinity to incentives'!$A$5</c:f>
              <c:strCache>
                <c:ptCount val="1"/>
                <c:pt idx="0">
                  <c:v>Loyalty/Platinum Program</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incentives'!$G$1</c:f>
              <c:strCache>
                <c:ptCount val="1"/>
                <c:pt idx="0">
                  <c:v>Cluster 6</c:v>
                </c:pt>
              </c:strCache>
            </c:strRef>
          </c:cat>
          <c:val>
            <c:numRef>
              <c:f>'Affinity to incentives'!$G$5</c:f>
              <c:numCache>
                <c:formatCode>0%</c:formatCode>
                <c:ptCount val="1"/>
                <c:pt idx="0">
                  <c:v>0.54656972026947581</c:v>
                </c:pt>
              </c:numCache>
            </c:numRef>
          </c:val>
          <c:extLst>
            <c:ext xmlns:c16="http://schemas.microsoft.com/office/drawing/2014/chart" uri="{C3380CC4-5D6E-409C-BE32-E72D297353CC}">
              <c16:uniqueId val="{00000003-A9AD-48FB-A6D3-B24CE16D60DE}"/>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incentives'!$G$1</c:f>
              <c:strCache>
                <c:ptCount val="1"/>
                <c:pt idx="0">
                  <c:v>Cluster 6</c:v>
                </c:pt>
              </c:strCache>
            </c:strRef>
          </c:cat>
          <c:val>
            <c:numRef>
              <c:f>'Affinity to incentives'!$G$6</c:f>
              <c:numCache>
                <c:formatCode>0%</c:formatCode>
                <c:ptCount val="1"/>
                <c:pt idx="0">
                  <c:v>0.2590180687166086</c:v>
                </c:pt>
              </c:numCache>
            </c:numRef>
          </c:val>
          <c:extLst>
            <c:ext xmlns:c16="http://schemas.microsoft.com/office/drawing/2014/chart" uri="{C3380CC4-5D6E-409C-BE32-E72D297353CC}">
              <c16:uniqueId val="{00000004-A9AD-48FB-A6D3-B24CE16D60DE}"/>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incentives'!$G$1</c:f>
              <c:strCache>
                <c:ptCount val="1"/>
                <c:pt idx="0">
                  <c:v>Cluster 6</c:v>
                </c:pt>
              </c:strCache>
            </c:strRef>
          </c:cat>
          <c:val>
            <c:numRef>
              <c:f>'Affinity to incentives'!$G$7</c:f>
              <c:numCache>
                <c:formatCode>0%</c:formatCode>
                <c:ptCount val="1"/>
                <c:pt idx="0">
                  <c:v>5.9302857842672634E-2</c:v>
                </c:pt>
              </c:numCache>
            </c:numRef>
          </c:val>
          <c:extLst>
            <c:ext xmlns:c16="http://schemas.microsoft.com/office/drawing/2014/chart" uri="{C3380CC4-5D6E-409C-BE32-E72D297353CC}">
              <c16:uniqueId val="{00000005-A9AD-48FB-A6D3-B24CE16D60DE}"/>
            </c:ext>
          </c:extLst>
        </c:ser>
        <c:dLbls>
          <c:showLegendKey val="0"/>
          <c:showVal val="0"/>
          <c:showCatName val="0"/>
          <c:showSerName val="0"/>
          <c:showPercent val="0"/>
          <c:showBubbleSize val="0"/>
        </c:dLbls>
        <c:gapWidth val="150"/>
        <c:overlap val="100"/>
        <c:axId val="1018541808"/>
        <c:axId val="1018542200"/>
      </c:barChart>
      <c:catAx>
        <c:axId val="1018541808"/>
        <c:scaling>
          <c:orientation val="minMax"/>
        </c:scaling>
        <c:delete val="1"/>
        <c:axPos val="b"/>
        <c:numFmt formatCode="General" sourceLinked="1"/>
        <c:majorTickMark val="none"/>
        <c:minorTickMark val="none"/>
        <c:tickLblPos val="nextTo"/>
        <c:crossAx val="1018542200"/>
        <c:crosses val="autoZero"/>
        <c:auto val="1"/>
        <c:lblAlgn val="ctr"/>
        <c:lblOffset val="100"/>
        <c:noMultiLvlLbl val="0"/>
      </c:catAx>
      <c:valAx>
        <c:axId val="1018542200"/>
        <c:scaling>
          <c:orientation val="minMax"/>
          <c:max val="1"/>
        </c:scaling>
        <c:delete val="1"/>
        <c:axPos val="l"/>
        <c:numFmt formatCode="0%" sourceLinked="1"/>
        <c:majorTickMark val="none"/>
        <c:minorTickMark val="none"/>
        <c:tickLblPos val="nextTo"/>
        <c:crossAx val="1018541808"/>
        <c:crosses val="autoZero"/>
        <c:crossBetween val="between"/>
      </c:valAx>
      <c:spPr>
        <a:noFill/>
        <a:ln>
          <a:noFill/>
        </a:ln>
        <a:effectLst/>
      </c:spPr>
    </c:plotArea>
    <c:legend>
      <c:legendPos val="b"/>
      <c:layout>
        <c:manualLayout>
          <c:xMode val="edge"/>
          <c:yMode val="edge"/>
          <c:x val="0.38728095855464012"/>
          <c:y val="0.15126366884698134"/>
          <c:w val="0.34873758043219799"/>
          <c:h val="0.2524699229985117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750723537388417E-2"/>
          <c:y val="0.14256633528102916"/>
          <c:w val="0.9408830090539263"/>
          <c:h val="0.83399891163437356"/>
        </c:manualLayout>
      </c:layout>
      <c:barChart>
        <c:barDir val="col"/>
        <c:grouping val="clustered"/>
        <c:varyColors val="0"/>
        <c:ser>
          <c:idx val="0"/>
          <c:order val="0"/>
          <c:tx>
            <c:strRef>
              <c:f>AR!$B$3</c:f>
              <c:strCache>
                <c:ptCount val="1"/>
                <c:pt idx="0">
                  <c:v>&lt; 85%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AR!$H$2</c:f>
              <c:strCache>
                <c:ptCount val="1"/>
                <c:pt idx="0">
                  <c:v>Cluster 6</c:v>
                </c:pt>
              </c:strCache>
            </c:strRef>
          </c:cat>
          <c:val>
            <c:numRef>
              <c:f>AR!$H$3</c:f>
              <c:numCache>
                <c:formatCode>0%</c:formatCode>
                <c:ptCount val="1"/>
                <c:pt idx="0">
                  <c:v>0.14599999999999999</c:v>
                </c:pt>
              </c:numCache>
            </c:numRef>
          </c:val>
          <c:extLst>
            <c:ext xmlns:c16="http://schemas.microsoft.com/office/drawing/2014/chart" uri="{C3380CC4-5D6E-409C-BE32-E72D297353CC}">
              <c16:uniqueId val="{00000000-982C-49CF-B2D8-AC4C2C9267A2}"/>
            </c:ext>
          </c:extLst>
        </c:ser>
        <c:ser>
          <c:idx val="1"/>
          <c:order val="1"/>
          <c:tx>
            <c:strRef>
              <c:f>AR!$B$4</c:f>
              <c:strCache>
                <c:ptCount val="1"/>
                <c:pt idx="0">
                  <c:v>85-90%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AR!$H$2</c:f>
              <c:strCache>
                <c:ptCount val="1"/>
                <c:pt idx="0">
                  <c:v>Cluster 6</c:v>
                </c:pt>
              </c:strCache>
            </c:strRef>
          </c:cat>
          <c:val>
            <c:numRef>
              <c:f>AR!$H$4</c:f>
              <c:numCache>
                <c:formatCode>0%</c:formatCode>
                <c:ptCount val="1"/>
                <c:pt idx="0">
                  <c:v>8.8200000000000001E-2</c:v>
                </c:pt>
              </c:numCache>
            </c:numRef>
          </c:val>
          <c:extLst>
            <c:ext xmlns:c16="http://schemas.microsoft.com/office/drawing/2014/chart" uri="{C3380CC4-5D6E-409C-BE32-E72D297353CC}">
              <c16:uniqueId val="{00000001-982C-49CF-B2D8-AC4C2C9267A2}"/>
            </c:ext>
          </c:extLst>
        </c:ser>
        <c:ser>
          <c:idx val="2"/>
          <c:order val="2"/>
          <c:tx>
            <c:strRef>
              <c:f>AR!$B$5</c:f>
              <c:strCache>
                <c:ptCount val="1"/>
                <c:pt idx="0">
                  <c:v>90-95%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AR!$H$2</c:f>
              <c:strCache>
                <c:ptCount val="1"/>
                <c:pt idx="0">
                  <c:v>Cluster 6</c:v>
                </c:pt>
              </c:strCache>
            </c:strRef>
          </c:cat>
          <c:val>
            <c:numRef>
              <c:f>AR!$H$5</c:f>
              <c:numCache>
                <c:formatCode>0%</c:formatCode>
                <c:ptCount val="1"/>
                <c:pt idx="0">
                  <c:v>0.21329999999999999</c:v>
                </c:pt>
              </c:numCache>
            </c:numRef>
          </c:val>
          <c:extLst>
            <c:ext xmlns:c16="http://schemas.microsoft.com/office/drawing/2014/chart" uri="{C3380CC4-5D6E-409C-BE32-E72D297353CC}">
              <c16:uniqueId val="{00000002-982C-49CF-B2D8-AC4C2C9267A2}"/>
            </c:ext>
          </c:extLst>
        </c:ser>
        <c:ser>
          <c:idx val="3"/>
          <c:order val="3"/>
          <c:tx>
            <c:strRef>
              <c:f>AR!$B$6</c:f>
              <c:strCache>
                <c:ptCount val="1"/>
                <c:pt idx="0">
                  <c:v>&gt; 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AR!$H$2</c:f>
              <c:strCache>
                <c:ptCount val="1"/>
                <c:pt idx="0">
                  <c:v>Cluster 6</c:v>
                </c:pt>
              </c:strCache>
            </c:strRef>
          </c:cat>
          <c:val>
            <c:numRef>
              <c:f>AR!$H$6</c:f>
              <c:numCache>
                <c:formatCode>0%</c:formatCode>
                <c:ptCount val="1"/>
                <c:pt idx="0">
                  <c:v>0.5524</c:v>
                </c:pt>
              </c:numCache>
            </c:numRef>
          </c:val>
          <c:extLst>
            <c:ext xmlns:c16="http://schemas.microsoft.com/office/drawing/2014/chart" uri="{C3380CC4-5D6E-409C-BE32-E72D297353CC}">
              <c16:uniqueId val="{00000003-982C-49CF-B2D8-AC4C2C9267A2}"/>
            </c:ext>
          </c:extLst>
        </c:ser>
        <c:dLbls>
          <c:dLblPos val="ctr"/>
          <c:showLegendKey val="0"/>
          <c:showVal val="1"/>
          <c:showCatName val="0"/>
          <c:showSerName val="0"/>
          <c:showPercent val="0"/>
          <c:showBubbleSize val="0"/>
        </c:dLbls>
        <c:gapWidth val="79"/>
        <c:axId val="1018542984"/>
        <c:axId val="1018543376"/>
      </c:barChart>
      <c:catAx>
        <c:axId val="101854298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18543376"/>
        <c:crosses val="autoZero"/>
        <c:auto val="1"/>
        <c:lblAlgn val="ctr"/>
        <c:lblOffset val="100"/>
        <c:noMultiLvlLbl val="0"/>
      </c:catAx>
      <c:valAx>
        <c:axId val="1018543376"/>
        <c:scaling>
          <c:orientation val="minMax"/>
        </c:scaling>
        <c:delete val="1"/>
        <c:axPos val="l"/>
        <c:numFmt formatCode="0%" sourceLinked="1"/>
        <c:majorTickMark val="none"/>
        <c:minorTickMark val="none"/>
        <c:tickLblPos val="nextTo"/>
        <c:crossAx val="1018542984"/>
        <c:crosses val="autoZero"/>
        <c:crossBetween val="between"/>
      </c:valAx>
      <c:spPr>
        <a:noFill/>
        <a:ln>
          <a:noFill/>
        </a:ln>
        <a:effectLst/>
      </c:spPr>
    </c:plotArea>
    <c:legend>
      <c:legendPos val="t"/>
      <c:layout>
        <c:manualLayout>
          <c:xMode val="edge"/>
          <c:yMode val="edge"/>
          <c:x val="7.9394619965680827E-2"/>
          <c:y val="0.26095245326112565"/>
          <c:w val="0.44670599619943746"/>
          <c:h val="0.1850230710707545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365487040452555E-2"/>
          <c:y val="0.14416740399781225"/>
          <c:w val="0.92952743196852294"/>
          <c:h val="0.82662508342016827"/>
        </c:manualLayout>
      </c:layout>
      <c:barChart>
        <c:barDir val="col"/>
        <c:grouping val="clustered"/>
        <c:varyColors val="0"/>
        <c:ser>
          <c:idx val="0"/>
          <c:order val="0"/>
          <c:tx>
            <c:strRef>
              <c:f>Tenure!$B$3</c:f>
              <c:strCache>
                <c:ptCount val="1"/>
                <c:pt idx="0">
                  <c:v>&lt; 3 months</c:v>
                </c:pt>
              </c:strCache>
            </c:strRef>
          </c:tx>
          <c:spPr>
            <a:solidFill>
              <a:schemeClr val="bg2">
                <a:lumMod val="75000"/>
              </a:schemeClr>
            </a:solidFill>
            <a:ln>
              <a:noFill/>
            </a:ln>
            <a:effectLst/>
          </c:spPr>
          <c:invertIfNegative val="0"/>
          <c:dLbls>
            <c:dLbl>
              <c:idx val="0"/>
              <c:layout>
                <c:manualLayout>
                  <c:x val="-9.1312513121680032E-3"/>
                  <c:y val="4.462049685092891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1D-4B97-BA86-F5E6D0C1DB51}"/>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Tenure!$H$3</c:f>
              <c:numCache>
                <c:formatCode>0%</c:formatCode>
                <c:ptCount val="1"/>
                <c:pt idx="0">
                  <c:v>2.4E-2</c:v>
                </c:pt>
              </c:numCache>
            </c:numRef>
          </c:val>
          <c:extLst>
            <c:ext xmlns:c16="http://schemas.microsoft.com/office/drawing/2014/chart" uri="{C3380CC4-5D6E-409C-BE32-E72D297353CC}">
              <c16:uniqueId val="{00000001-C71D-4B97-BA86-F5E6D0C1DB51}"/>
            </c:ext>
          </c:extLst>
        </c:ser>
        <c:ser>
          <c:idx val="1"/>
          <c:order val="1"/>
          <c:tx>
            <c:strRef>
              <c:f>Tenure!$B$4</c:f>
              <c:strCache>
                <c:ptCount val="1"/>
                <c:pt idx="0">
                  <c:v>3-6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Tenure!$H$4</c:f>
              <c:numCache>
                <c:formatCode>0%</c:formatCode>
                <c:ptCount val="1"/>
                <c:pt idx="0">
                  <c:v>0.23</c:v>
                </c:pt>
              </c:numCache>
            </c:numRef>
          </c:val>
          <c:extLst>
            <c:ext xmlns:c16="http://schemas.microsoft.com/office/drawing/2014/chart" uri="{C3380CC4-5D6E-409C-BE32-E72D297353CC}">
              <c16:uniqueId val="{00000002-C71D-4B97-BA86-F5E6D0C1DB51}"/>
            </c:ext>
          </c:extLst>
        </c:ser>
        <c:ser>
          <c:idx val="2"/>
          <c:order val="2"/>
          <c:tx>
            <c:strRef>
              <c:f>Tenure!$B$5</c:f>
              <c:strCache>
                <c:ptCount val="1"/>
                <c:pt idx="0">
                  <c:v>6-9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Tenure!$H$5</c:f>
              <c:numCache>
                <c:formatCode>0%</c:formatCode>
                <c:ptCount val="1"/>
                <c:pt idx="0">
                  <c:v>0.185</c:v>
                </c:pt>
              </c:numCache>
            </c:numRef>
          </c:val>
          <c:extLst>
            <c:ext xmlns:c16="http://schemas.microsoft.com/office/drawing/2014/chart" uri="{C3380CC4-5D6E-409C-BE32-E72D297353CC}">
              <c16:uniqueId val="{00000003-C71D-4B97-BA86-F5E6D0C1DB51}"/>
            </c:ext>
          </c:extLst>
        </c:ser>
        <c:ser>
          <c:idx val="3"/>
          <c:order val="3"/>
          <c:tx>
            <c:strRef>
              <c:f>Tenure!$B$6</c:f>
              <c:strCache>
                <c:ptCount val="1"/>
                <c:pt idx="0">
                  <c:v>9-12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Tenure!$H$6</c:f>
              <c:numCache>
                <c:formatCode>0%</c:formatCode>
                <c:ptCount val="1"/>
                <c:pt idx="0">
                  <c:v>0.13439999999999999</c:v>
                </c:pt>
              </c:numCache>
            </c:numRef>
          </c:val>
          <c:extLst>
            <c:ext xmlns:c16="http://schemas.microsoft.com/office/drawing/2014/chart" uri="{C3380CC4-5D6E-409C-BE32-E72D297353CC}">
              <c16:uniqueId val="{00000004-C71D-4B97-BA86-F5E6D0C1DB51}"/>
            </c:ext>
          </c:extLst>
        </c:ser>
        <c:ser>
          <c:idx val="4"/>
          <c:order val="4"/>
          <c:tx>
            <c:strRef>
              <c:f>Tenure!$B$7</c:f>
              <c:strCache>
                <c:ptCount val="1"/>
                <c:pt idx="0">
                  <c:v>1-1.5 years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Tenure!$H$7</c:f>
              <c:numCache>
                <c:formatCode>0%</c:formatCode>
                <c:ptCount val="1"/>
                <c:pt idx="0">
                  <c:v>0.129</c:v>
                </c:pt>
              </c:numCache>
            </c:numRef>
          </c:val>
          <c:extLst>
            <c:ext xmlns:c16="http://schemas.microsoft.com/office/drawing/2014/chart" uri="{C3380CC4-5D6E-409C-BE32-E72D297353CC}">
              <c16:uniqueId val="{00000005-C71D-4B97-BA86-F5E6D0C1DB51}"/>
            </c:ext>
          </c:extLst>
        </c:ser>
        <c:ser>
          <c:idx val="5"/>
          <c:order val="5"/>
          <c:tx>
            <c:strRef>
              <c:f>Tenure!$B$8</c:f>
              <c:strCache>
                <c:ptCount val="1"/>
                <c:pt idx="0">
                  <c:v>&gt; 1.5 years</c:v>
                </c:pt>
              </c:strCache>
            </c:strRef>
          </c:tx>
          <c:spPr>
            <a:solidFill>
              <a:schemeClr val="bg1">
                <a:lumMod val="65000"/>
              </a:schemeClr>
            </a:solidFill>
            <a:ln>
              <a:noFill/>
            </a:ln>
            <a:effectLst/>
          </c:spPr>
          <c:invertIfNegative val="0"/>
          <c:dLbls>
            <c:dLbl>
              <c:idx val="0"/>
              <c:layout>
                <c:manualLayout>
                  <c:x val="6.1596379296922276E-3"/>
                  <c:y val="2.71846774935466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71D-4B97-BA86-F5E6D0C1DB51}"/>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Tenure!$H$2</c:f>
              <c:strCache>
                <c:ptCount val="1"/>
                <c:pt idx="0">
                  <c:v>Cluster 6</c:v>
                </c:pt>
              </c:strCache>
            </c:strRef>
          </c:cat>
          <c:val>
            <c:numRef>
              <c:f>Tenure!$H$8</c:f>
              <c:numCache>
                <c:formatCode>0%</c:formatCode>
                <c:ptCount val="1"/>
                <c:pt idx="0">
                  <c:v>7.8799999999999995E-2</c:v>
                </c:pt>
              </c:numCache>
            </c:numRef>
          </c:val>
          <c:extLst>
            <c:ext xmlns:c16="http://schemas.microsoft.com/office/drawing/2014/chart" uri="{C3380CC4-5D6E-409C-BE32-E72D297353CC}">
              <c16:uniqueId val="{00000006-C71D-4B97-BA86-F5E6D0C1DB51}"/>
            </c:ext>
          </c:extLst>
        </c:ser>
        <c:dLbls>
          <c:dLblPos val="ctr"/>
          <c:showLegendKey val="0"/>
          <c:showVal val="1"/>
          <c:showCatName val="0"/>
          <c:showSerName val="0"/>
          <c:showPercent val="0"/>
          <c:showBubbleSize val="0"/>
        </c:dLbls>
        <c:gapWidth val="79"/>
        <c:axId val="1018545336"/>
        <c:axId val="1018545728"/>
      </c:barChart>
      <c:catAx>
        <c:axId val="101854533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18545728"/>
        <c:crosses val="autoZero"/>
        <c:auto val="1"/>
        <c:lblAlgn val="ctr"/>
        <c:lblOffset val="100"/>
        <c:noMultiLvlLbl val="0"/>
      </c:catAx>
      <c:valAx>
        <c:axId val="1018545728"/>
        <c:scaling>
          <c:orientation val="minMax"/>
        </c:scaling>
        <c:delete val="1"/>
        <c:axPos val="l"/>
        <c:numFmt formatCode="0%" sourceLinked="1"/>
        <c:majorTickMark val="none"/>
        <c:minorTickMark val="none"/>
        <c:tickLblPos val="nextTo"/>
        <c:crossAx val="1018545336"/>
        <c:crosses val="autoZero"/>
        <c:crossBetween val="between"/>
      </c:valAx>
      <c:spPr>
        <a:noFill/>
        <a:ln>
          <a:noFill/>
        </a:ln>
        <a:effectLst/>
      </c:spPr>
    </c:plotArea>
    <c:legend>
      <c:legendPos val="t"/>
      <c:layout>
        <c:manualLayout>
          <c:xMode val="edge"/>
          <c:yMode val="edge"/>
          <c:x val="0.50442366280686946"/>
          <c:y val="0.29546315487561353"/>
          <c:w val="0.45382320723616804"/>
          <c:h val="0.3684607142277325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972424035517741E-2"/>
          <c:y val="7.53628692483889E-3"/>
          <c:w val="0.91208666731694421"/>
          <c:h val="0.74227204215573406"/>
        </c:manualLayout>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3211-4A29-8828-9BCA39CB41DF}"/>
              </c:ext>
            </c:extLst>
          </c:dPt>
          <c:dPt>
            <c:idx val="5"/>
            <c:invertIfNegative val="0"/>
            <c:bubble3D val="0"/>
            <c:spPr>
              <a:solidFill>
                <a:srgbClr val="00B050"/>
              </a:solidFill>
              <a:ln>
                <a:noFill/>
              </a:ln>
              <a:effectLst/>
            </c:spPr>
            <c:extLst>
              <c:ext xmlns:c16="http://schemas.microsoft.com/office/drawing/2014/chart" uri="{C3380CC4-5D6E-409C-BE32-E72D297353CC}">
                <c16:uniqueId val="{00000003-3211-4A29-8828-9BCA39CB41D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3211-4A29-8828-9BCA39CB41DF}"/>
            </c:ext>
          </c:extLst>
        </c:ser>
        <c:dLbls>
          <c:showLegendKey val="0"/>
          <c:showVal val="0"/>
          <c:showCatName val="0"/>
          <c:showSerName val="0"/>
          <c:showPercent val="0"/>
          <c:showBubbleSize val="0"/>
        </c:dLbls>
        <c:gapWidth val="219"/>
        <c:overlap val="-27"/>
        <c:axId val="1018547688"/>
        <c:axId val="1018548080"/>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3211-4A29-8828-9BCA39CB41DF}"/>
            </c:ext>
          </c:extLst>
        </c:ser>
        <c:dLbls>
          <c:showLegendKey val="0"/>
          <c:showVal val="0"/>
          <c:showCatName val="0"/>
          <c:showSerName val="0"/>
          <c:showPercent val="0"/>
          <c:showBubbleSize val="0"/>
        </c:dLbls>
        <c:marker val="1"/>
        <c:smooth val="0"/>
        <c:axId val="1018547688"/>
        <c:axId val="1018548080"/>
      </c:lineChart>
      <c:catAx>
        <c:axId val="1018547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8548080"/>
        <c:crosses val="autoZero"/>
        <c:auto val="1"/>
        <c:lblAlgn val="ctr"/>
        <c:lblOffset val="100"/>
        <c:noMultiLvlLbl val="0"/>
      </c:catAx>
      <c:valAx>
        <c:axId val="1018548080"/>
        <c:scaling>
          <c:orientation val="minMax"/>
        </c:scaling>
        <c:delete val="1"/>
        <c:axPos val="l"/>
        <c:numFmt formatCode="0%" sourceLinked="1"/>
        <c:majorTickMark val="none"/>
        <c:minorTickMark val="none"/>
        <c:tickLblPos val="nextTo"/>
        <c:crossAx val="1018547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744D-447E-834F-520AD8385248}"/>
            </c:ext>
          </c:extLst>
        </c:ser>
        <c:ser>
          <c:idx val="1"/>
          <c:order val="1"/>
          <c:spPr>
            <a:solidFill>
              <a:schemeClr val="bg2">
                <a:lumMod val="75000"/>
              </a:schemeClr>
            </a:solidFill>
            <a:ln>
              <a:noFill/>
            </a:ln>
            <a:effectLst/>
          </c:spPr>
          <c:invertIfNegative val="0"/>
          <c:dPt>
            <c:idx val="5"/>
            <c:invertIfNegative val="0"/>
            <c:bubble3D val="0"/>
            <c:spPr>
              <a:solidFill>
                <a:srgbClr val="00B050"/>
              </a:solidFill>
              <a:ln>
                <a:noFill/>
              </a:ln>
              <a:effectLst/>
            </c:spPr>
            <c:extLst>
              <c:ext xmlns:c16="http://schemas.microsoft.com/office/drawing/2014/chart" uri="{C3380CC4-5D6E-409C-BE32-E72D297353CC}">
                <c16:uniqueId val="{00000002-744D-447E-834F-520AD838524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744D-447E-834F-520AD8385248}"/>
            </c:ext>
          </c:extLst>
        </c:ser>
        <c:dLbls>
          <c:showLegendKey val="0"/>
          <c:showVal val="0"/>
          <c:showCatName val="0"/>
          <c:showSerName val="0"/>
          <c:showPercent val="0"/>
          <c:showBubbleSize val="0"/>
        </c:dLbls>
        <c:gapWidth val="219"/>
        <c:axId val="1018548864"/>
        <c:axId val="1018549256"/>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744D-447E-834F-520AD8385248}"/>
            </c:ext>
          </c:extLst>
        </c:ser>
        <c:dLbls>
          <c:showLegendKey val="0"/>
          <c:showVal val="0"/>
          <c:showCatName val="0"/>
          <c:showSerName val="0"/>
          <c:showPercent val="0"/>
          <c:showBubbleSize val="0"/>
        </c:dLbls>
        <c:marker val="1"/>
        <c:smooth val="0"/>
        <c:axId val="1018548864"/>
        <c:axId val="1018549256"/>
      </c:lineChart>
      <c:catAx>
        <c:axId val="101854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8549256"/>
        <c:crosses val="autoZero"/>
        <c:auto val="1"/>
        <c:lblAlgn val="ctr"/>
        <c:lblOffset val="100"/>
        <c:noMultiLvlLbl val="0"/>
      </c:catAx>
      <c:valAx>
        <c:axId val="1018549256"/>
        <c:scaling>
          <c:orientation val="minMax"/>
        </c:scaling>
        <c:delete val="1"/>
        <c:axPos val="l"/>
        <c:numFmt formatCode="General" sourceLinked="1"/>
        <c:majorTickMark val="none"/>
        <c:minorTickMark val="none"/>
        <c:tickLblPos val="nextTo"/>
        <c:crossAx val="1018548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709633649932156E-2"/>
          <c:y val="0.13934772984975088"/>
          <c:w val="0.95579258933497535"/>
          <c:h val="0.79529271748021291"/>
        </c:manualLayout>
      </c:layout>
      <c:barChart>
        <c:barDir val="col"/>
        <c:grouping val="clustered"/>
        <c:varyColors val="0"/>
        <c:ser>
          <c:idx val="0"/>
          <c:order val="0"/>
          <c:tx>
            <c:strRef>
              <c:f>'Average weekly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trips'!$H$3</c:f>
              <c:numCache>
                <c:formatCode>0%</c:formatCode>
                <c:ptCount val="1"/>
                <c:pt idx="0">
                  <c:v>0.314</c:v>
                </c:pt>
              </c:numCache>
            </c:numRef>
          </c:val>
          <c:extLst>
            <c:ext xmlns:c16="http://schemas.microsoft.com/office/drawing/2014/chart" uri="{C3380CC4-5D6E-409C-BE32-E72D297353CC}">
              <c16:uniqueId val="{00000000-BBC9-4873-BB73-CA79CD957BF0}"/>
            </c:ext>
          </c:extLst>
        </c:ser>
        <c:ser>
          <c:idx val="1"/>
          <c:order val="1"/>
          <c:tx>
            <c:strRef>
              <c:f>'Average weekly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trips'!$H$4</c:f>
              <c:numCache>
                <c:formatCode>0%</c:formatCode>
                <c:ptCount val="1"/>
                <c:pt idx="0">
                  <c:v>0.39400000000000002</c:v>
                </c:pt>
              </c:numCache>
            </c:numRef>
          </c:val>
          <c:extLst>
            <c:ext xmlns:c16="http://schemas.microsoft.com/office/drawing/2014/chart" uri="{C3380CC4-5D6E-409C-BE32-E72D297353CC}">
              <c16:uniqueId val="{00000001-BBC9-4873-BB73-CA79CD957BF0}"/>
            </c:ext>
          </c:extLst>
        </c:ser>
        <c:ser>
          <c:idx val="2"/>
          <c:order val="2"/>
          <c:tx>
            <c:strRef>
              <c:f>'Average weekly trips'!$B$5</c:f>
              <c:strCache>
                <c:ptCount val="1"/>
                <c:pt idx="0">
                  <c:v>50-75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trips'!$H$5</c:f>
              <c:numCache>
                <c:formatCode>0%</c:formatCode>
                <c:ptCount val="1"/>
                <c:pt idx="0">
                  <c:v>0.23499999999999999</c:v>
                </c:pt>
              </c:numCache>
            </c:numRef>
          </c:val>
          <c:extLst>
            <c:ext xmlns:c16="http://schemas.microsoft.com/office/drawing/2014/chart" uri="{C3380CC4-5D6E-409C-BE32-E72D297353CC}">
              <c16:uniqueId val="{00000002-BBC9-4873-BB73-CA79CD957BF0}"/>
            </c:ext>
          </c:extLst>
        </c:ser>
        <c:ser>
          <c:idx val="3"/>
          <c:order val="3"/>
          <c:tx>
            <c:strRef>
              <c:f>'Average weekly trips'!$B$6</c:f>
              <c:strCache>
                <c:ptCount val="1"/>
                <c:pt idx="0">
                  <c:v>75-100 trips</c:v>
                </c:pt>
              </c:strCache>
            </c:strRef>
          </c:tx>
          <c:spPr>
            <a:solidFill>
              <a:schemeClr val="accent4"/>
            </a:solidFill>
            <a:ln>
              <a:noFill/>
            </a:ln>
            <a:effectLst/>
          </c:spPr>
          <c:invertIfNegative val="0"/>
          <c:dLbls>
            <c:dLbl>
              <c:idx val="0"/>
              <c:layout>
                <c:manualLayout>
                  <c:x val="-3.2970082635488218E-3"/>
                  <c:y val="3.60776022822726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BC9-4873-BB73-CA79CD957BF0}"/>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trips'!$H$6</c:f>
              <c:numCache>
                <c:formatCode>0%</c:formatCode>
                <c:ptCount val="1"/>
                <c:pt idx="0">
                  <c:v>5.3499999999999999E-2</c:v>
                </c:pt>
              </c:numCache>
            </c:numRef>
          </c:val>
          <c:extLst>
            <c:ext xmlns:c16="http://schemas.microsoft.com/office/drawing/2014/chart" uri="{C3380CC4-5D6E-409C-BE32-E72D297353CC}">
              <c16:uniqueId val="{00000003-BBC9-4873-BB73-CA79CD957BF0}"/>
            </c:ext>
          </c:extLst>
        </c:ser>
        <c:ser>
          <c:idx val="4"/>
          <c:order val="4"/>
          <c:tx>
            <c:strRef>
              <c:f>'Average weekly trips'!$B$7</c:f>
              <c:strCache>
                <c:ptCount val="1"/>
                <c:pt idx="0">
                  <c:v>100-150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trips'!$H$7</c:f>
              <c:numCache>
                <c:formatCode>0%</c:formatCode>
                <c:ptCount val="1"/>
                <c:pt idx="0">
                  <c:v>2E-3</c:v>
                </c:pt>
              </c:numCache>
            </c:numRef>
          </c:val>
          <c:extLst>
            <c:ext xmlns:c16="http://schemas.microsoft.com/office/drawing/2014/chart" uri="{C3380CC4-5D6E-409C-BE32-E72D297353CC}">
              <c16:uniqueId val="{00000004-BBC9-4873-BB73-CA79CD957BF0}"/>
            </c:ext>
          </c:extLst>
        </c:ser>
        <c:ser>
          <c:idx val="5"/>
          <c:order val="5"/>
          <c:tx>
            <c:strRef>
              <c:f>'Average weekly trips'!$B$8</c:f>
              <c:strCache>
                <c:ptCount val="1"/>
                <c:pt idx="0">
                  <c:v>&gt; 150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trips'!$H$2</c:f>
              <c:strCache>
                <c:ptCount val="1"/>
                <c:pt idx="0">
                  <c:v>Cluster 6</c:v>
                </c:pt>
              </c:strCache>
            </c:strRef>
          </c:cat>
          <c:val>
            <c:numRef>
              <c:f>'Average weekly trips'!$H$8</c:f>
              <c:numCache>
                <c:formatCode>0%</c:formatCode>
                <c:ptCount val="1"/>
                <c:pt idx="0">
                  <c:v>0</c:v>
                </c:pt>
              </c:numCache>
            </c:numRef>
          </c:val>
          <c:extLst>
            <c:ext xmlns:c16="http://schemas.microsoft.com/office/drawing/2014/chart" uri="{C3380CC4-5D6E-409C-BE32-E72D297353CC}">
              <c16:uniqueId val="{00000005-BBC9-4873-BB73-CA79CD957BF0}"/>
            </c:ext>
          </c:extLst>
        </c:ser>
        <c:dLbls>
          <c:dLblPos val="ctr"/>
          <c:showLegendKey val="0"/>
          <c:showVal val="1"/>
          <c:showCatName val="0"/>
          <c:showSerName val="0"/>
          <c:showPercent val="0"/>
          <c:showBubbleSize val="0"/>
        </c:dLbls>
        <c:gapWidth val="79"/>
        <c:axId val="642107544"/>
        <c:axId val="642107936"/>
      </c:barChart>
      <c:catAx>
        <c:axId val="64210754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2107936"/>
        <c:crosses val="autoZero"/>
        <c:auto val="1"/>
        <c:lblAlgn val="ctr"/>
        <c:lblOffset val="100"/>
        <c:noMultiLvlLbl val="0"/>
      </c:catAx>
      <c:valAx>
        <c:axId val="642107936"/>
        <c:scaling>
          <c:orientation val="minMax"/>
        </c:scaling>
        <c:delete val="1"/>
        <c:axPos val="l"/>
        <c:numFmt formatCode="0%" sourceLinked="1"/>
        <c:majorTickMark val="none"/>
        <c:minorTickMark val="none"/>
        <c:tickLblPos val="nextTo"/>
        <c:crossAx val="642107544"/>
        <c:crosses val="autoZero"/>
        <c:crossBetween val="between"/>
      </c:valAx>
      <c:spPr>
        <a:noFill/>
        <a:ln>
          <a:solidFill>
            <a:schemeClr val="bg1">
              <a:alpha val="0"/>
            </a:schemeClr>
          </a:solidFill>
        </a:ln>
        <a:effectLst/>
      </c:spPr>
    </c:plotArea>
    <c:legend>
      <c:legendPos val="t"/>
      <c:layout>
        <c:manualLayout>
          <c:xMode val="edge"/>
          <c:yMode val="edge"/>
          <c:x val="9.6104675599049533E-2"/>
          <c:y val="0.10816430420895025"/>
          <c:w val="0.73574792221328167"/>
          <c:h val="0.1970047344706419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869490575696046E-2"/>
          <c:y val="0.1617189750704642"/>
          <c:w val="0.97226101884860794"/>
          <c:h val="0.81332987791798472"/>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Final_Data!$L$28</c:f>
              <c:numCache>
                <c:formatCode>0%</c:formatCode>
                <c:ptCount val="1"/>
                <c:pt idx="0">
                  <c:v>0.18451519536903038</c:v>
                </c:pt>
              </c:numCache>
            </c:numRef>
          </c:val>
          <c:extLst>
            <c:ext xmlns:c16="http://schemas.microsoft.com/office/drawing/2014/chart" uri="{C3380CC4-5D6E-409C-BE32-E72D297353CC}">
              <c16:uniqueId val="{00000000-8960-47CC-AFBC-803C5B475897}"/>
            </c:ext>
          </c:extLst>
        </c:ser>
        <c:ser>
          <c:idx val="1"/>
          <c:order val="1"/>
          <c:tx>
            <c:strRef>
              <c:f>Final_Data!$F$29</c:f>
              <c:strCache>
                <c:ptCount val="1"/>
                <c:pt idx="0">
                  <c:v>Drive 1 week</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Final_Data!$L$29</c:f>
              <c:numCache>
                <c:formatCode>0%</c:formatCode>
                <c:ptCount val="1"/>
                <c:pt idx="0">
                  <c:v>1.3024602026049204E-2</c:v>
                </c:pt>
              </c:numCache>
            </c:numRef>
          </c:val>
          <c:extLst>
            <c:ext xmlns:c16="http://schemas.microsoft.com/office/drawing/2014/chart" uri="{C3380CC4-5D6E-409C-BE32-E72D297353CC}">
              <c16:uniqueId val="{00000001-8960-47CC-AFBC-803C5B475897}"/>
            </c:ext>
          </c:extLst>
        </c:ser>
        <c:ser>
          <c:idx val="2"/>
          <c:order val="2"/>
          <c:tx>
            <c:strRef>
              <c:f>Final_Data!$F$30</c:f>
              <c:strCache>
                <c:ptCount val="1"/>
                <c:pt idx="0">
                  <c:v>Drive 2 weeks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Final_Data!$L$30</c:f>
              <c:numCache>
                <c:formatCode>0%</c:formatCode>
                <c:ptCount val="1"/>
                <c:pt idx="0">
                  <c:v>2.1707670043415339E-2</c:v>
                </c:pt>
              </c:numCache>
            </c:numRef>
          </c:val>
          <c:extLst>
            <c:ext xmlns:c16="http://schemas.microsoft.com/office/drawing/2014/chart" uri="{C3380CC4-5D6E-409C-BE32-E72D297353CC}">
              <c16:uniqueId val="{00000002-8960-47CC-AFBC-803C5B475897}"/>
            </c:ext>
          </c:extLst>
        </c:ser>
        <c:ser>
          <c:idx val="3"/>
          <c:order val="3"/>
          <c:tx>
            <c:strRef>
              <c:f>Final_Data!$F$31</c:f>
              <c:strCache>
                <c:ptCount val="1"/>
                <c:pt idx="0">
                  <c:v>Drive 3 weeks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Final_Data!$L$31</c:f>
              <c:numCache>
                <c:formatCode>0%</c:formatCode>
                <c:ptCount val="1"/>
                <c:pt idx="0">
                  <c:v>2.5325615050651229E-2</c:v>
                </c:pt>
              </c:numCache>
            </c:numRef>
          </c:val>
          <c:extLst>
            <c:ext xmlns:c16="http://schemas.microsoft.com/office/drawing/2014/chart" uri="{C3380CC4-5D6E-409C-BE32-E72D297353CC}">
              <c16:uniqueId val="{00000003-8960-47CC-AFBC-803C5B475897}"/>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6.9293112046416565E-3"/>
                  <c:y val="1.582141655484488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960-47CC-AFBC-803C5B4758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Final_Data!$L$32</c:f>
              <c:numCache>
                <c:formatCode>0%</c:formatCode>
                <c:ptCount val="1"/>
                <c:pt idx="0">
                  <c:v>3.0390738060781478E-2</c:v>
                </c:pt>
              </c:numCache>
            </c:numRef>
          </c:val>
          <c:extLst>
            <c:ext xmlns:c16="http://schemas.microsoft.com/office/drawing/2014/chart" uri="{C3380CC4-5D6E-409C-BE32-E72D297353CC}">
              <c16:uniqueId val="{00000004-8960-47CC-AFBC-803C5B475897}"/>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6.3517952277743611E-17"/>
                  <c:y val="2.97243469914413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960-47CC-AFBC-803C5B4758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Final_Data!$L$33</c:f>
              <c:numCache>
                <c:formatCode>0%</c:formatCode>
                <c:ptCount val="1"/>
                <c:pt idx="0">
                  <c:v>3.6903039073806078E-2</c:v>
                </c:pt>
              </c:numCache>
            </c:numRef>
          </c:val>
          <c:extLst>
            <c:ext xmlns:c16="http://schemas.microsoft.com/office/drawing/2014/chart" uri="{C3380CC4-5D6E-409C-BE32-E72D297353CC}">
              <c16:uniqueId val="{00000005-8960-47CC-AFBC-803C5B475897}"/>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0"/>
                  <c:y val="3.72296596914917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960-47CC-AFBC-803C5B4758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Final_Data!$L$34</c:f>
              <c:numCache>
                <c:formatCode>0%</c:formatCode>
                <c:ptCount val="1"/>
                <c:pt idx="0">
                  <c:v>4.9927641099855286E-2</c:v>
                </c:pt>
              </c:numCache>
            </c:numRef>
          </c:val>
          <c:extLst>
            <c:ext xmlns:c16="http://schemas.microsoft.com/office/drawing/2014/chart" uri="{C3380CC4-5D6E-409C-BE32-E72D297353CC}">
              <c16:uniqueId val="{00000006-8960-47CC-AFBC-803C5B475897}"/>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0"/>
                  <c:y val="2.68703940948509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960-47CC-AFBC-803C5B475897}"/>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Final_Data!$L$35</c:f>
              <c:numCache>
                <c:formatCode>0%</c:formatCode>
                <c:ptCount val="1"/>
                <c:pt idx="0">
                  <c:v>9.0448625180897246E-2</c:v>
                </c:pt>
              </c:numCache>
            </c:numRef>
          </c:val>
          <c:extLst>
            <c:ext xmlns:c16="http://schemas.microsoft.com/office/drawing/2014/chart" uri="{C3380CC4-5D6E-409C-BE32-E72D297353CC}">
              <c16:uniqueId val="{00000007-8960-47CC-AFBC-803C5B475897}"/>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Final_Data!$L$27</c:f>
              <c:strCache>
                <c:ptCount val="1"/>
                <c:pt idx="0">
                  <c:v>Cluster 6</c:v>
                </c:pt>
              </c:strCache>
            </c:strRef>
          </c:cat>
          <c:val>
            <c:numRef>
              <c:f>Final_Data!$L$36</c:f>
              <c:numCache>
                <c:formatCode>0%</c:formatCode>
                <c:ptCount val="1"/>
                <c:pt idx="0">
                  <c:v>0.54775687409551377</c:v>
                </c:pt>
              </c:numCache>
            </c:numRef>
          </c:val>
          <c:extLst>
            <c:ext xmlns:c16="http://schemas.microsoft.com/office/drawing/2014/chart" uri="{C3380CC4-5D6E-409C-BE32-E72D297353CC}">
              <c16:uniqueId val="{00000008-8960-47CC-AFBC-803C5B475897}"/>
            </c:ext>
          </c:extLst>
        </c:ser>
        <c:dLbls>
          <c:dLblPos val="ctr"/>
          <c:showLegendKey val="0"/>
          <c:showVal val="1"/>
          <c:showCatName val="0"/>
          <c:showSerName val="0"/>
          <c:showPercent val="0"/>
          <c:showBubbleSize val="0"/>
        </c:dLbls>
        <c:gapWidth val="79"/>
        <c:axId val="642108720"/>
        <c:axId val="642109112"/>
      </c:barChart>
      <c:catAx>
        <c:axId val="64210872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2109112"/>
        <c:crosses val="autoZero"/>
        <c:auto val="1"/>
        <c:lblAlgn val="ctr"/>
        <c:lblOffset val="100"/>
        <c:noMultiLvlLbl val="0"/>
      </c:catAx>
      <c:valAx>
        <c:axId val="642109112"/>
        <c:scaling>
          <c:orientation val="minMax"/>
        </c:scaling>
        <c:delete val="1"/>
        <c:axPos val="l"/>
        <c:numFmt formatCode="0%" sourceLinked="1"/>
        <c:majorTickMark val="none"/>
        <c:minorTickMark val="none"/>
        <c:tickLblPos val="nextTo"/>
        <c:crossAx val="642108720"/>
        <c:crosses val="autoZero"/>
        <c:crossBetween val="between"/>
      </c:valAx>
      <c:spPr>
        <a:noFill/>
        <a:ln>
          <a:noFill/>
        </a:ln>
        <a:effectLst/>
      </c:spPr>
    </c:plotArea>
    <c:legend>
      <c:legendPos val="t"/>
      <c:layout>
        <c:manualLayout>
          <c:xMode val="edge"/>
          <c:yMode val="edge"/>
          <c:x val="2.9404013762594161E-2"/>
          <c:y val="0.21331640788403655"/>
          <c:w val="0.80082786065937361"/>
          <c:h val="0.3084263139092441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173541521660506E-2"/>
          <c:y val="0.10367736899266902"/>
          <c:w val="0.95000905347850395"/>
          <c:h val="0.86998163483874857"/>
        </c:manualLayout>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trips'!$H$3</c:f>
              <c:numCache>
                <c:formatCode>0%</c:formatCode>
                <c:ptCount val="1"/>
                <c:pt idx="0">
                  <c:v>0.18290000000000001</c:v>
                </c:pt>
              </c:numCache>
            </c:numRef>
          </c:val>
          <c:extLst>
            <c:ext xmlns:c16="http://schemas.microsoft.com/office/drawing/2014/chart" uri="{C3380CC4-5D6E-409C-BE32-E72D297353CC}">
              <c16:uniqueId val="{00000000-DF8D-4075-86C0-E964E8FB474F}"/>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trips'!$H$4</c:f>
              <c:numCache>
                <c:formatCode>0%</c:formatCode>
                <c:ptCount val="1"/>
                <c:pt idx="0">
                  <c:v>7.2000000000000005E-4</c:v>
                </c:pt>
              </c:numCache>
            </c:numRef>
          </c:val>
          <c:extLst>
            <c:ext xmlns:c16="http://schemas.microsoft.com/office/drawing/2014/chart" uri="{C3380CC4-5D6E-409C-BE32-E72D297353CC}">
              <c16:uniqueId val="{00000001-DF8D-4075-86C0-E964E8FB474F}"/>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trips'!$H$5</c:f>
              <c:numCache>
                <c:formatCode>0%</c:formatCode>
                <c:ptCount val="1"/>
                <c:pt idx="0">
                  <c:v>2.0999999999999999E-3</c:v>
                </c:pt>
              </c:numCache>
            </c:numRef>
          </c:val>
          <c:extLst>
            <c:ext xmlns:c16="http://schemas.microsoft.com/office/drawing/2014/chart" uri="{C3380CC4-5D6E-409C-BE32-E72D297353CC}">
              <c16:uniqueId val="{00000002-DF8D-4075-86C0-E964E8FB474F}"/>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trips'!$H$6</c:f>
              <c:numCache>
                <c:formatCode>0%</c:formatCode>
                <c:ptCount val="1"/>
                <c:pt idx="0">
                  <c:v>8.9999999999999993E-3</c:v>
                </c:pt>
              </c:numCache>
            </c:numRef>
          </c:val>
          <c:extLst>
            <c:ext xmlns:c16="http://schemas.microsoft.com/office/drawing/2014/chart" uri="{C3380CC4-5D6E-409C-BE32-E72D297353CC}">
              <c16:uniqueId val="{00000003-DF8D-4075-86C0-E964E8FB474F}"/>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trips'!$H$7</c:f>
              <c:numCache>
                <c:formatCode>0%</c:formatCode>
                <c:ptCount val="1"/>
                <c:pt idx="0">
                  <c:v>1.0800000000000001E-2</c:v>
                </c:pt>
              </c:numCache>
            </c:numRef>
          </c:val>
          <c:extLst>
            <c:ext xmlns:c16="http://schemas.microsoft.com/office/drawing/2014/chart" uri="{C3380CC4-5D6E-409C-BE32-E72D297353CC}">
              <c16:uniqueId val="{00000004-DF8D-4075-86C0-E964E8FB474F}"/>
            </c:ext>
          </c:extLst>
        </c:ser>
        <c:ser>
          <c:idx val="5"/>
          <c:order val="5"/>
          <c:tx>
            <c:strRef>
              <c:f>'Lifetime trips'!$B$8</c:f>
              <c:strCache>
                <c:ptCount val="1"/>
                <c:pt idx="0">
                  <c:v>500-1000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trips'!$H$8</c:f>
              <c:numCache>
                <c:formatCode>0%</c:formatCode>
                <c:ptCount val="1"/>
                <c:pt idx="0">
                  <c:v>2.0899999999999998E-2</c:v>
                </c:pt>
              </c:numCache>
            </c:numRef>
          </c:val>
          <c:extLst>
            <c:ext xmlns:c16="http://schemas.microsoft.com/office/drawing/2014/chart" uri="{C3380CC4-5D6E-409C-BE32-E72D297353CC}">
              <c16:uniqueId val="{00000005-DF8D-4075-86C0-E964E8FB474F}"/>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trips'!$H$2</c:f>
              <c:strCache>
                <c:ptCount val="1"/>
                <c:pt idx="0">
                  <c:v>Cluster 6</c:v>
                </c:pt>
              </c:strCache>
            </c:strRef>
          </c:cat>
          <c:val>
            <c:numRef>
              <c:f>'Lifetime trips'!$H$9</c:f>
              <c:numCache>
                <c:formatCode>0%</c:formatCode>
                <c:ptCount val="1"/>
                <c:pt idx="0">
                  <c:v>0.77290000000000003</c:v>
                </c:pt>
              </c:numCache>
            </c:numRef>
          </c:val>
          <c:extLst>
            <c:ext xmlns:c16="http://schemas.microsoft.com/office/drawing/2014/chart" uri="{C3380CC4-5D6E-409C-BE32-E72D297353CC}">
              <c16:uniqueId val="{00000006-DF8D-4075-86C0-E964E8FB474F}"/>
            </c:ext>
          </c:extLst>
        </c:ser>
        <c:dLbls>
          <c:dLblPos val="ctr"/>
          <c:showLegendKey val="0"/>
          <c:showVal val="1"/>
          <c:showCatName val="0"/>
          <c:showSerName val="0"/>
          <c:showPercent val="0"/>
          <c:showBubbleSize val="0"/>
        </c:dLbls>
        <c:gapWidth val="79"/>
        <c:axId val="642109896"/>
        <c:axId val="546311312"/>
      </c:barChart>
      <c:catAx>
        <c:axId val="64210989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46311312"/>
        <c:crosses val="autoZero"/>
        <c:auto val="1"/>
        <c:lblAlgn val="ctr"/>
        <c:lblOffset val="100"/>
        <c:noMultiLvlLbl val="0"/>
      </c:catAx>
      <c:valAx>
        <c:axId val="546311312"/>
        <c:scaling>
          <c:orientation val="minMax"/>
        </c:scaling>
        <c:delete val="1"/>
        <c:axPos val="l"/>
        <c:numFmt formatCode="0%" sourceLinked="1"/>
        <c:majorTickMark val="none"/>
        <c:minorTickMark val="none"/>
        <c:tickLblPos val="nextTo"/>
        <c:crossAx val="642109896"/>
        <c:crosses val="autoZero"/>
        <c:crossBetween val="between"/>
      </c:valAx>
      <c:spPr>
        <a:noFill/>
        <a:ln>
          <a:noFill/>
        </a:ln>
        <a:effectLst/>
      </c:spPr>
    </c:plotArea>
    <c:legend>
      <c:legendPos val="t"/>
      <c:layout>
        <c:manualLayout>
          <c:xMode val="edge"/>
          <c:yMode val="edge"/>
          <c:x val="6.2395113197214726E-2"/>
          <c:y val="0.25988571879506145"/>
          <c:w val="0.62776784257653429"/>
          <c:h val="0.3477416369545098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1B19-4EA1-AA92-3E8B65678BE3}"/>
              </c:ext>
            </c:extLst>
          </c:dPt>
          <c:dPt>
            <c:idx val="5"/>
            <c:invertIfNegative val="0"/>
            <c:bubble3D val="0"/>
            <c:spPr>
              <a:solidFill>
                <a:srgbClr val="00B050"/>
              </a:solidFill>
              <a:ln>
                <a:noFill/>
              </a:ln>
              <a:effectLst/>
            </c:spPr>
            <c:extLst>
              <c:ext xmlns:c16="http://schemas.microsoft.com/office/drawing/2014/chart" uri="{C3380CC4-5D6E-409C-BE32-E72D297353CC}">
                <c16:uniqueId val="{00000003-1B19-4EA1-AA92-3E8B65678BE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1B19-4EA1-AA92-3E8B65678BE3}"/>
            </c:ext>
          </c:extLst>
        </c:ser>
        <c:dLbls>
          <c:showLegendKey val="0"/>
          <c:showVal val="0"/>
          <c:showCatName val="0"/>
          <c:showSerName val="0"/>
          <c:showPercent val="0"/>
          <c:showBubbleSize val="0"/>
        </c:dLbls>
        <c:gapWidth val="219"/>
        <c:overlap val="-27"/>
        <c:axId val="546312096"/>
        <c:axId val="546312488"/>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1B19-4EA1-AA92-3E8B65678BE3}"/>
            </c:ext>
          </c:extLst>
        </c:ser>
        <c:dLbls>
          <c:showLegendKey val="0"/>
          <c:showVal val="0"/>
          <c:showCatName val="0"/>
          <c:showSerName val="0"/>
          <c:showPercent val="0"/>
          <c:showBubbleSize val="0"/>
        </c:dLbls>
        <c:marker val="1"/>
        <c:smooth val="0"/>
        <c:axId val="546312096"/>
        <c:axId val="546312488"/>
      </c:lineChart>
      <c:catAx>
        <c:axId val="54631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312488"/>
        <c:crosses val="autoZero"/>
        <c:auto val="1"/>
        <c:lblAlgn val="ctr"/>
        <c:lblOffset val="100"/>
        <c:noMultiLvlLbl val="0"/>
      </c:catAx>
      <c:valAx>
        <c:axId val="546312488"/>
        <c:scaling>
          <c:orientation val="minMax"/>
        </c:scaling>
        <c:delete val="1"/>
        <c:axPos val="l"/>
        <c:numFmt formatCode="0%" sourceLinked="1"/>
        <c:majorTickMark val="none"/>
        <c:minorTickMark val="none"/>
        <c:tickLblPos val="nextTo"/>
        <c:crossAx val="546312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980251366390592E-4"/>
          <c:y val="3.4832289989937336E-2"/>
          <c:w val="0.63437704106703796"/>
          <c:h val="0.44936335838129504"/>
        </c:manualLayout>
      </c:layout>
      <c:barChart>
        <c:barDir val="col"/>
        <c:grouping val="stacked"/>
        <c:varyColors val="0"/>
        <c:ser>
          <c:idx val="0"/>
          <c:order val="0"/>
          <c:tx>
            <c:strRef>
              <c:f>'Affinity to incentives'!$A$2</c:f>
              <c:strCache>
                <c:ptCount val="1"/>
                <c:pt idx="0">
                  <c:v>Average guaranteed fare with target fare</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incentives'!$E$2</c:f>
              <c:numCache>
                <c:formatCode>0%</c:formatCode>
                <c:ptCount val="1"/>
                <c:pt idx="0">
                  <c:v>0.3299140910035418</c:v>
                </c:pt>
              </c:numCache>
            </c:numRef>
          </c:val>
          <c:extLst>
            <c:ext xmlns:c16="http://schemas.microsoft.com/office/drawing/2014/chart" uri="{C3380CC4-5D6E-409C-BE32-E72D297353CC}">
              <c16:uniqueId val="{00000000-CC02-4004-82DC-5008785A482C}"/>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incentives'!$E$3</c:f>
              <c:numCache>
                <c:formatCode>0%</c:formatCode>
                <c:ptCount val="1"/>
                <c:pt idx="0">
                  <c:v>0.13606187653659585</c:v>
                </c:pt>
              </c:numCache>
            </c:numRef>
          </c:val>
          <c:extLst>
            <c:ext xmlns:c16="http://schemas.microsoft.com/office/drawing/2014/chart" uri="{C3380CC4-5D6E-409C-BE32-E72D297353CC}">
              <c16:uniqueId val="{00000001-CC02-4004-82DC-5008785A482C}"/>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incentives'!$E$4</c:f>
              <c:numCache>
                <c:formatCode>0%</c:formatCode>
                <c:ptCount val="1"/>
                <c:pt idx="0">
                  <c:v>1.7147661597818806E-2</c:v>
                </c:pt>
              </c:numCache>
            </c:numRef>
          </c:val>
          <c:extLst>
            <c:ext xmlns:c16="http://schemas.microsoft.com/office/drawing/2014/chart" uri="{C3380CC4-5D6E-409C-BE32-E72D297353CC}">
              <c16:uniqueId val="{00000002-CC02-4004-82DC-5008785A482C}"/>
            </c:ext>
          </c:extLst>
        </c:ser>
        <c:ser>
          <c:idx val="3"/>
          <c:order val="3"/>
          <c:tx>
            <c:strRef>
              <c:f>'Affinity to incentives'!$A$5</c:f>
              <c:strCache>
                <c:ptCount val="1"/>
                <c:pt idx="0">
                  <c:v>Loyalty/Platinum Program</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incentives'!$E$5</c:f>
              <c:numCache>
                <c:formatCode>0%</c:formatCode>
                <c:ptCount val="1"/>
                <c:pt idx="0">
                  <c:v>0.13464676543321927</c:v>
                </c:pt>
              </c:numCache>
            </c:numRef>
          </c:val>
          <c:extLst>
            <c:ext xmlns:c16="http://schemas.microsoft.com/office/drawing/2014/chart" uri="{C3380CC4-5D6E-409C-BE32-E72D297353CC}">
              <c16:uniqueId val="{00000003-CC02-4004-82DC-5008785A482C}"/>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incentives'!$E$6</c:f>
              <c:numCache>
                <c:formatCode>0%</c:formatCode>
                <c:ptCount val="1"/>
                <c:pt idx="0">
                  <c:v>0.28553034669809146</c:v>
                </c:pt>
              </c:numCache>
            </c:numRef>
          </c:val>
          <c:extLst>
            <c:ext xmlns:c16="http://schemas.microsoft.com/office/drawing/2014/chart" uri="{C3380CC4-5D6E-409C-BE32-E72D297353CC}">
              <c16:uniqueId val="{00000004-CC02-4004-82DC-5008785A482C}"/>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incentives'!$E$1</c:f>
              <c:strCache>
                <c:ptCount val="1"/>
                <c:pt idx="0">
                  <c:v>Cluster 4</c:v>
                </c:pt>
              </c:strCache>
            </c:strRef>
          </c:cat>
          <c:val>
            <c:numRef>
              <c:f>'Affinity to incentives'!$E$7</c:f>
              <c:numCache>
                <c:formatCode>0%</c:formatCode>
                <c:ptCount val="1"/>
                <c:pt idx="0">
                  <c:v>9.6699258730732901E-2</c:v>
                </c:pt>
              </c:numCache>
            </c:numRef>
          </c:val>
          <c:extLst>
            <c:ext xmlns:c16="http://schemas.microsoft.com/office/drawing/2014/chart" uri="{C3380CC4-5D6E-409C-BE32-E72D297353CC}">
              <c16:uniqueId val="{00000005-CC02-4004-82DC-5008785A482C}"/>
            </c:ext>
          </c:extLst>
        </c:ser>
        <c:dLbls>
          <c:showLegendKey val="0"/>
          <c:showVal val="0"/>
          <c:showCatName val="0"/>
          <c:showSerName val="0"/>
          <c:showPercent val="0"/>
          <c:showBubbleSize val="0"/>
        </c:dLbls>
        <c:gapWidth val="150"/>
        <c:overlap val="100"/>
        <c:axId val="943116232"/>
        <c:axId val="943116624"/>
      </c:barChart>
      <c:catAx>
        <c:axId val="943116232"/>
        <c:scaling>
          <c:orientation val="minMax"/>
        </c:scaling>
        <c:delete val="1"/>
        <c:axPos val="b"/>
        <c:numFmt formatCode="General" sourceLinked="1"/>
        <c:majorTickMark val="none"/>
        <c:minorTickMark val="none"/>
        <c:tickLblPos val="nextTo"/>
        <c:crossAx val="943116624"/>
        <c:crosses val="autoZero"/>
        <c:auto val="1"/>
        <c:lblAlgn val="ctr"/>
        <c:lblOffset val="100"/>
        <c:noMultiLvlLbl val="0"/>
      </c:catAx>
      <c:valAx>
        <c:axId val="943116624"/>
        <c:scaling>
          <c:orientation val="minMax"/>
          <c:max val="1"/>
        </c:scaling>
        <c:delete val="1"/>
        <c:axPos val="l"/>
        <c:numFmt formatCode="0%" sourceLinked="1"/>
        <c:majorTickMark val="none"/>
        <c:minorTickMark val="none"/>
        <c:tickLblPos val="nextTo"/>
        <c:crossAx val="943116232"/>
        <c:crosses val="autoZero"/>
        <c:crossBetween val="between"/>
      </c:valAx>
      <c:spPr>
        <a:noFill/>
        <a:ln>
          <a:noFill/>
        </a:ln>
        <a:effectLst/>
      </c:spPr>
    </c:plotArea>
    <c:legend>
      <c:legendPos val="b"/>
      <c:layout>
        <c:manualLayout>
          <c:xMode val="edge"/>
          <c:yMode val="edge"/>
          <c:x val="0.44638130626532307"/>
          <c:y val="5.6622736739197932E-2"/>
          <c:w val="0.48123317149841899"/>
          <c:h val="0.3860606234218046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Sheet1!$G$1</c:f>
              <c:strCache>
                <c:ptCount val="1"/>
                <c:pt idx="0">
                  <c:v>C6</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Sheet1!$G$2:$G$13</c:f>
              <c:numCache>
                <c:formatCode>0%</c:formatCode>
                <c:ptCount val="12"/>
                <c:pt idx="0">
                  <c:v>2.64E-2</c:v>
                </c:pt>
                <c:pt idx="1">
                  <c:v>6.2E-2</c:v>
                </c:pt>
                <c:pt idx="2">
                  <c:v>0.12759999999999999</c:v>
                </c:pt>
                <c:pt idx="3">
                  <c:v>0.16539999999999999</c:v>
                </c:pt>
                <c:pt idx="4">
                  <c:v>0.13400000000000001</c:v>
                </c:pt>
                <c:pt idx="5">
                  <c:v>0.1012</c:v>
                </c:pt>
                <c:pt idx="6">
                  <c:v>6.8400000000000002E-2</c:v>
                </c:pt>
                <c:pt idx="7">
                  <c:v>6.5600000000000006E-2</c:v>
                </c:pt>
                <c:pt idx="8">
                  <c:v>4.0599999999999997E-2</c:v>
                </c:pt>
                <c:pt idx="9">
                  <c:v>0.1903</c:v>
                </c:pt>
                <c:pt idx="10">
                  <c:v>0.01</c:v>
                </c:pt>
                <c:pt idx="11">
                  <c:v>7.7999999999999996E-3</c:v>
                </c:pt>
              </c:numCache>
            </c:numRef>
          </c:val>
          <c:extLst>
            <c:ext xmlns:c16="http://schemas.microsoft.com/office/drawing/2014/chart" uri="{C3380CC4-5D6E-409C-BE32-E72D297353CC}">
              <c16:uniqueId val="{00000000-65DD-445C-8D32-939D329B90CD}"/>
            </c:ext>
          </c:extLst>
        </c:ser>
        <c:dLbls>
          <c:showLegendKey val="0"/>
          <c:showVal val="0"/>
          <c:showCatName val="0"/>
          <c:showSerName val="0"/>
          <c:showPercent val="0"/>
          <c:showBubbleSize val="0"/>
        </c:dLbls>
        <c:gapWidth val="219"/>
        <c:overlap val="-27"/>
        <c:axId val="546313272"/>
        <c:axId val="546313664"/>
      </c:barChart>
      <c:catAx>
        <c:axId val="546313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313664"/>
        <c:crosses val="autoZero"/>
        <c:auto val="1"/>
        <c:lblAlgn val="ctr"/>
        <c:lblOffset val="100"/>
        <c:noMultiLvlLbl val="0"/>
      </c:catAx>
      <c:valAx>
        <c:axId val="546313664"/>
        <c:scaling>
          <c:orientation val="minMax"/>
        </c:scaling>
        <c:delete val="1"/>
        <c:axPos val="l"/>
        <c:numFmt formatCode="0%" sourceLinked="1"/>
        <c:majorTickMark val="none"/>
        <c:minorTickMark val="none"/>
        <c:tickLblPos val="nextTo"/>
        <c:crossAx val="546313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77209215295188E-2"/>
          <c:y val="0.11783871339742663"/>
          <c:w val="0.92423184404885061"/>
          <c:h val="0.60272977554972618"/>
        </c:manualLayout>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2874-4AB5-A92F-6334D03F74F9}"/>
            </c:ext>
          </c:extLst>
        </c:ser>
        <c:ser>
          <c:idx val="1"/>
          <c:order val="1"/>
          <c:spPr>
            <a:solidFill>
              <a:schemeClr val="bg2">
                <a:lumMod val="75000"/>
              </a:schemeClr>
            </a:solidFill>
            <a:ln>
              <a:noFill/>
            </a:ln>
            <a:effectLst/>
          </c:spPr>
          <c:invertIfNegative val="0"/>
          <c:dPt>
            <c:idx val="7"/>
            <c:invertIfNegative val="0"/>
            <c:bubble3D val="0"/>
            <c:spPr>
              <a:solidFill>
                <a:srgbClr val="00B050"/>
              </a:solidFill>
              <a:ln>
                <a:noFill/>
              </a:ln>
              <a:effectLst/>
            </c:spPr>
            <c:extLst>
              <c:ext xmlns:c16="http://schemas.microsoft.com/office/drawing/2014/chart" uri="{C3380CC4-5D6E-409C-BE32-E72D297353CC}">
                <c16:uniqueId val="{00000002-2874-4AB5-A92F-6334D03F74F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2874-4AB5-A92F-6334D03F74F9}"/>
            </c:ext>
          </c:extLst>
        </c:ser>
        <c:dLbls>
          <c:showLegendKey val="0"/>
          <c:showVal val="0"/>
          <c:showCatName val="0"/>
          <c:showSerName val="0"/>
          <c:showPercent val="0"/>
          <c:showBubbleSize val="0"/>
        </c:dLbls>
        <c:gapWidth val="219"/>
        <c:axId val="490912208"/>
        <c:axId val="490912600"/>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2874-4AB5-A92F-6334D03F74F9}"/>
            </c:ext>
          </c:extLst>
        </c:ser>
        <c:dLbls>
          <c:showLegendKey val="0"/>
          <c:showVal val="0"/>
          <c:showCatName val="0"/>
          <c:showSerName val="0"/>
          <c:showPercent val="0"/>
          <c:showBubbleSize val="0"/>
        </c:dLbls>
        <c:marker val="1"/>
        <c:smooth val="0"/>
        <c:axId val="490912208"/>
        <c:axId val="490912600"/>
      </c:lineChart>
      <c:catAx>
        <c:axId val="49091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12600"/>
        <c:crosses val="autoZero"/>
        <c:auto val="1"/>
        <c:lblAlgn val="ctr"/>
        <c:lblOffset val="100"/>
        <c:noMultiLvlLbl val="0"/>
      </c:catAx>
      <c:valAx>
        <c:axId val="490912600"/>
        <c:scaling>
          <c:orientation val="minMax"/>
        </c:scaling>
        <c:delete val="1"/>
        <c:axPos val="l"/>
        <c:numFmt formatCode="General" sourceLinked="1"/>
        <c:majorTickMark val="none"/>
        <c:minorTickMark val="none"/>
        <c:tickLblPos val="nextTo"/>
        <c:crossAx val="49091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9E93-46FA-95F6-32B22BA39430}"/>
              </c:ext>
            </c:extLst>
          </c:dPt>
          <c:dPt>
            <c:idx val="7"/>
            <c:invertIfNegative val="0"/>
            <c:bubble3D val="0"/>
            <c:spPr>
              <a:solidFill>
                <a:srgbClr val="00B050"/>
              </a:solidFill>
              <a:ln>
                <a:noFill/>
              </a:ln>
              <a:effectLst/>
            </c:spPr>
            <c:extLst>
              <c:ext xmlns:c16="http://schemas.microsoft.com/office/drawing/2014/chart" uri="{C3380CC4-5D6E-409C-BE32-E72D297353CC}">
                <c16:uniqueId val="{00000003-9E93-46FA-95F6-32B22BA3943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9E93-46FA-95F6-32B22BA39430}"/>
            </c:ext>
          </c:extLst>
        </c:ser>
        <c:dLbls>
          <c:showLegendKey val="0"/>
          <c:showVal val="0"/>
          <c:showCatName val="0"/>
          <c:showSerName val="0"/>
          <c:showPercent val="0"/>
          <c:showBubbleSize val="0"/>
        </c:dLbls>
        <c:gapWidth val="219"/>
        <c:overlap val="-27"/>
        <c:axId val="1018555920"/>
        <c:axId val="490906720"/>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9E93-46FA-95F6-32B22BA39430}"/>
            </c:ext>
          </c:extLst>
        </c:ser>
        <c:dLbls>
          <c:showLegendKey val="0"/>
          <c:showVal val="0"/>
          <c:showCatName val="0"/>
          <c:showSerName val="0"/>
          <c:showPercent val="0"/>
          <c:showBubbleSize val="0"/>
        </c:dLbls>
        <c:marker val="1"/>
        <c:smooth val="0"/>
        <c:axId val="1018555920"/>
        <c:axId val="490906720"/>
      </c:lineChart>
      <c:catAx>
        <c:axId val="101855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06720"/>
        <c:crosses val="autoZero"/>
        <c:auto val="1"/>
        <c:lblAlgn val="ctr"/>
        <c:lblOffset val="100"/>
        <c:noMultiLvlLbl val="0"/>
      </c:catAx>
      <c:valAx>
        <c:axId val="490906720"/>
        <c:scaling>
          <c:orientation val="minMax"/>
        </c:scaling>
        <c:delete val="1"/>
        <c:axPos val="l"/>
        <c:numFmt formatCode="0%" sourceLinked="1"/>
        <c:majorTickMark val="none"/>
        <c:minorTickMark val="none"/>
        <c:tickLblPos val="nextTo"/>
        <c:crossAx val="1018555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10961045200984E-2"/>
          <c:y val="0.13633920586765666"/>
          <c:w val="0.96315192442217912"/>
          <c:h val="0.83943992756972641"/>
        </c:manualLayout>
      </c:layout>
      <c:barChart>
        <c:barDir val="col"/>
        <c:grouping val="clustered"/>
        <c:varyColors val="0"/>
        <c:ser>
          <c:idx val="0"/>
          <c:order val="0"/>
          <c:tx>
            <c:strRef>
              <c:f>Age!$B$3</c:f>
              <c:strCache>
                <c:ptCount val="1"/>
                <c:pt idx="0">
                  <c:v>20-25</c:v>
                </c:pt>
              </c:strCache>
            </c:strRef>
          </c:tx>
          <c:spPr>
            <a:solidFill>
              <a:schemeClr val="bg2">
                <a:lumMod val="75000"/>
              </a:schemeClr>
            </a:solidFill>
            <a:ln>
              <a:noFill/>
            </a:ln>
            <a:effectLst/>
          </c:spPr>
          <c:invertIfNegative val="0"/>
          <c:dLbls>
            <c:dLbl>
              <c:idx val="0"/>
              <c:layout>
                <c:manualLayout>
                  <c:x val="-3.9058427409297564E-3"/>
                  <c:y val="3.241830107943711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9B-42F5-95B4-B39345BAEBF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Age!$J$3</c:f>
              <c:numCache>
                <c:formatCode>0%</c:formatCode>
                <c:ptCount val="1"/>
                <c:pt idx="0">
                  <c:v>3.5000000000000003E-2</c:v>
                </c:pt>
              </c:numCache>
            </c:numRef>
          </c:val>
          <c:extLst>
            <c:ext xmlns:c16="http://schemas.microsoft.com/office/drawing/2014/chart" uri="{C3380CC4-5D6E-409C-BE32-E72D297353CC}">
              <c16:uniqueId val="{00000001-249B-42F5-95B4-B39345BAEBFD}"/>
            </c:ext>
          </c:extLst>
        </c:ser>
        <c:ser>
          <c:idx val="1"/>
          <c:order val="1"/>
          <c:tx>
            <c:strRef>
              <c:f>Age!$B$4</c:f>
              <c:strCache>
                <c:ptCount val="1"/>
                <c:pt idx="0">
                  <c:v>25-30</c:v>
                </c:pt>
              </c:strCache>
            </c:strRef>
          </c:tx>
          <c:spPr>
            <a:solidFill>
              <a:schemeClr val="bg2">
                <a:lumMod val="75000"/>
              </a:schemeClr>
            </a:solidFill>
            <a:ln>
              <a:noFill/>
            </a:ln>
            <a:effectLst/>
          </c:spPr>
          <c:invertIfNegative val="0"/>
          <c:dLbls>
            <c:dLbl>
              <c:idx val="0"/>
              <c:layout>
                <c:manualLayout>
                  <c:x val="3.9058427409297209E-3"/>
                  <c:y val="3.85538439987554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9B-42F5-95B4-B39345BAEBF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Age!$J$4</c:f>
              <c:numCache>
                <c:formatCode>0%</c:formatCode>
                <c:ptCount val="1"/>
                <c:pt idx="0">
                  <c:v>6.6000000000000003E-2</c:v>
                </c:pt>
              </c:numCache>
            </c:numRef>
          </c:val>
          <c:extLst>
            <c:ext xmlns:c16="http://schemas.microsoft.com/office/drawing/2014/chart" uri="{C3380CC4-5D6E-409C-BE32-E72D297353CC}">
              <c16:uniqueId val="{00000003-249B-42F5-95B4-B39345BAEBFD}"/>
            </c:ext>
          </c:extLst>
        </c:ser>
        <c:ser>
          <c:idx val="2"/>
          <c:order val="2"/>
          <c:tx>
            <c:strRef>
              <c:f>Age!$B$5</c:f>
              <c:strCache>
                <c:ptCount val="1"/>
                <c:pt idx="0">
                  <c:v>30-35</c:v>
                </c:pt>
              </c:strCache>
            </c:strRef>
          </c:tx>
          <c:spPr>
            <a:solidFill>
              <a:schemeClr val="accent3"/>
            </a:solidFill>
            <a:ln>
              <a:noFill/>
            </a:ln>
            <a:effectLst/>
          </c:spPr>
          <c:invertIfNegative val="0"/>
          <c:dLbls>
            <c:dLbl>
              <c:idx val="0"/>
              <c:layout>
                <c:manualLayout>
                  <c:x val="-3.9058427409297564E-3"/>
                  <c:y val="2.87068090713775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9B-42F5-95B4-B39345BAEBF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Age!$J$5</c:f>
              <c:numCache>
                <c:formatCode>0%</c:formatCode>
                <c:ptCount val="1"/>
                <c:pt idx="0">
                  <c:v>9.4E-2</c:v>
                </c:pt>
              </c:numCache>
            </c:numRef>
          </c:val>
          <c:extLst>
            <c:ext xmlns:c16="http://schemas.microsoft.com/office/drawing/2014/chart" uri="{C3380CC4-5D6E-409C-BE32-E72D297353CC}">
              <c16:uniqueId val="{00000005-249B-42F5-95B4-B39345BAEBFD}"/>
            </c:ext>
          </c:extLst>
        </c:ser>
        <c:ser>
          <c:idx val="3"/>
          <c:order val="3"/>
          <c:tx>
            <c:strRef>
              <c:f>Age!$B$6</c:f>
              <c:strCache>
                <c:ptCount val="1"/>
                <c:pt idx="0">
                  <c:v>35-40</c:v>
                </c:pt>
              </c:strCache>
            </c:strRef>
          </c:tx>
          <c:spPr>
            <a:solidFill>
              <a:schemeClr val="bg2">
                <a:lumMod val="75000"/>
              </a:schemeClr>
            </a:solidFill>
            <a:ln>
              <a:noFill/>
            </a:ln>
            <a:effectLst/>
          </c:spPr>
          <c:invertIfNegative val="0"/>
          <c:dLbls>
            <c:dLbl>
              <c:idx val="0"/>
              <c:layout>
                <c:manualLayout>
                  <c:x val="-7.8116854818595129E-3"/>
                  <c:y val="2.772722015992025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9B-42F5-95B4-B39345BAEBF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Age!$J$6</c:f>
              <c:numCache>
                <c:formatCode>0%</c:formatCode>
                <c:ptCount val="1"/>
                <c:pt idx="0">
                  <c:v>0.13400000000000001</c:v>
                </c:pt>
              </c:numCache>
            </c:numRef>
          </c:val>
          <c:extLst>
            <c:ext xmlns:c16="http://schemas.microsoft.com/office/drawing/2014/chart" uri="{C3380CC4-5D6E-409C-BE32-E72D297353CC}">
              <c16:uniqueId val="{00000007-249B-42F5-95B4-B39345BAEBFD}"/>
            </c:ext>
          </c:extLst>
        </c:ser>
        <c:ser>
          <c:idx val="4"/>
          <c:order val="4"/>
          <c:tx>
            <c:strRef>
              <c:f>Age!$B$7</c:f>
              <c:strCache>
                <c:ptCount val="1"/>
                <c:pt idx="0">
                  <c:v>40-45</c:v>
                </c:pt>
              </c:strCache>
            </c:strRef>
          </c:tx>
          <c:spPr>
            <a:solidFill>
              <a:srgbClr val="00B050"/>
            </a:solidFill>
            <a:ln>
              <a:noFill/>
            </a:ln>
            <a:effectLst/>
          </c:spPr>
          <c:invertIfNegative val="0"/>
          <c:dLbls>
            <c:dLbl>
              <c:idx val="0"/>
              <c:layout>
                <c:manualLayout>
                  <c:x val="0"/>
                  <c:y val="3.14644479591354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9B-42F5-95B4-B39345BAEBF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Age!$J$7</c:f>
              <c:numCache>
                <c:formatCode>0%</c:formatCode>
                <c:ptCount val="1"/>
                <c:pt idx="0">
                  <c:v>0.16300000000000001</c:v>
                </c:pt>
              </c:numCache>
            </c:numRef>
          </c:val>
          <c:extLst>
            <c:ext xmlns:c16="http://schemas.microsoft.com/office/drawing/2014/chart" uri="{C3380CC4-5D6E-409C-BE32-E72D297353CC}">
              <c16:uniqueId val="{00000009-249B-42F5-95B4-B39345BAEBFD}"/>
            </c:ext>
          </c:extLst>
        </c:ser>
        <c:ser>
          <c:idx val="5"/>
          <c:order val="5"/>
          <c:tx>
            <c:strRef>
              <c:f>Age!$B$8</c:f>
              <c:strCache>
                <c:ptCount val="1"/>
                <c:pt idx="0">
                  <c:v>45-50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Age!$J$2</c:f>
              <c:strCache>
                <c:ptCount val="1"/>
                <c:pt idx="0">
                  <c:v>Cluster 8</c:v>
                </c:pt>
              </c:strCache>
            </c:strRef>
          </c:cat>
          <c:val>
            <c:numRef>
              <c:f>Age!$J$8</c:f>
              <c:numCache>
                <c:formatCode>0%</c:formatCode>
                <c:ptCount val="1"/>
                <c:pt idx="0">
                  <c:v>0.51</c:v>
                </c:pt>
              </c:numCache>
            </c:numRef>
          </c:val>
          <c:extLst>
            <c:ext xmlns:c16="http://schemas.microsoft.com/office/drawing/2014/chart" uri="{C3380CC4-5D6E-409C-BE32-E72D297353CC}">
              <c16:uniqueId val="{0000000A-249B-42F5-95B4-B39345BAEBFD}"/>
            </c:ext>
          </c:extLst>
        </c:ser>
        <c:dLbls>
          <c:dLblPos val="ctr"/>
          <c:showLegendKey val="0"/>
          <c:showVal val="1"/>
          <c:showCatName val="0"/>
          <c:showSerName val="0"/>
          <c:showPercent val="0"/>
          <c:showBubbleSize val="0"/>
        </c:dLbls>
        <c:gapWidth val="79"/>
        <c:axId val="490907504"/>
        <c:axId val="490907896"/>
      </c:barChart>
      <c:catAx>
        <c:axId val="49090750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907896"/>
        <c:crosses val="autoZero"/>
        <c:auto val="1"/>
        <c:lblAlgn val="ctr"/>
        <c:lblOffset val="100"/>
        <c:noMultiLvlLbl val="0"/>
      </c:catAx>
      <c:valAx>
        <c:axId val="490907896"/>
        <c:scaling>
          <c:orientation val="minMax"/>
        </c:scaling>
        <c:delete val="1"/>
        <c:axPos val="l"/>
        <c:numFmt formatCode="0%" sourceLinked="1"/>
        <c:majorTickMark val="none"/>
        <c:minorTickMark val="none"/>
        <c:tickLblPos val="nextTo"/>
        <c:crossAx val="490907504"/>
        <c:crosses val="autoZero"/>
        <c:crossBetween val="between"/>
      </c:valAx>
      <c:spPr>
        <a:noFill/>
        <a:ln>
          <a:noFill/>
        </a:ln>
        <a:effectLst/>
      </c:spPr>
    </c:plotArea>
    <c:legend>
      <c:legendPos val="t"/>
      <c:layout>
        <c:manualLayout>
          <c:xMode val="edge"/>
          <c:yMode val="edge"/>
          <c:x val="7.6863909674772468E-2"/>
          <c:y val="0.24706131470800469"/>
          <c:w val="0.38974528677035708"/>
          <c:h val="0.2873623890015829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67974763459599E-2"/>
          <c:y val="0.15953448793853139"/>
          <c:w val="0.90463977152286412"/>
          <c:h val="0.75934157402793634"/>
        </c:manualLayout>
      </c:layout>
      <c:barChart>
        <c:barDir val="col"/>
        <c:grouping val="clustered"/>
        <c:varyColors val="0"/>
        <c:ser>
          <c:idx val="0"/>
          <c:order val="0"/>
          <c:tx>
            <c:strRef>
              <c:f>'Lifetime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trips'!$J$3</c:f>
              <c:numCache>
                <c:formatCode>0%</c:formatCode>
                <c:ptCount val="1"/>
                <c:pt idx="0">
                  <c:v>0.18440000000000001</c:v>
                </c:pt>
              </c:numCache>
            </c:numRef>
          </c:val>
          <c:extLst>
            <c:ext xmlns:c16="http://schemas.microsoft.com/office/drawing/2014/chart" uri="{C3380CC4-5D6E-409C-BE32-E72D297353CC}">
              <c16:uniqueId val="{00000000-CBD5-4F38-AF66-8F58FA1CFD23}"/>
            </c:ext>
          </c:extLst>
        </c:ser>
        <c:ser>
          <c:idx val="1"/>
          <c:order val="1"/>
          <c:tx>
            <c:strRef>
              <c:f>'Lifetime trips'!$B$4</c:f>
              <c:strCache>
                <c:ptCount val="1"/>
                <c:pt idx="0">
                  <c:v>25-50 trips</c:v>
                </c:pt>
              </c:strCache>
            </c:strRef>
          </c:tx>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2-CBD5-4F38-AF66-8F58FA1CFD23}"/>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trips'!$J$4</c:f>
              <c:numCache>
                <c:formatCode>0%</c:formatCode>
                <c:ptCount val="1"/>
                <c:pt idx="0">
                  <c:v>5.0000000000000001E-4</c:v>
                </c:pt>
              </c:numCache>
            </c:numRef>
          </c:val>
          <c:extLst>
            <c:ext xmlns:c16="http://schemas.microsoft.com/office/drawing/2014/chart" uri="{C3380CC4-5D6E-409C-BE32-E72D297353CC}">
              <c16:uniqueId val="{00000003-CBD5-4F38-AF66-8F58FA1CFD23}"/>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trips'!$J$5</c:f>
              <c:numCache>
                <c:formatCode>0%</c:formatCode>
                <c:ptCount val="1"/>
                <c:pt idx="0">
                  <c:v>0</c:v>
                </c:pt>
              </c:numCache>
            </c:numRef>
          </c:val>
          <c:extLst>
            <c:ext xmlns:c16="http://schemas.microsoft.com/office/drawing/2014/chart" uri="{C3380CC4-5D6E-409C-BE32-E72D297353CC}">
              <c16:uniqueId val="{00000004-CBD5-4F38-AF66-8F58FA1CFD23}"/>
            </c:ext>
          </c:extLst>
        </c:ser>
        <c:ser>
          <c:idx val="3"/>
          <c:order val="3"/>
          <c:tx>
            <c:strRef>
              <c:f>'Lifetime trips'!$B$6</c:f>
              <c:strCache>
                <c:ptCount val="1"/>
                <c:pt idx="0">
                  <c:v>100-300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trips'!$J$6</c:f>
              <c:numCache>
                <c:formatCode>0%</c:formatCode>
                <c:ptCount val="1"/>
                <c:pt idx="0">
                  <c:v>8.09E-3</c:v>
                </c:pt>
              </c:numCache>
            </c:numRef>
          </c:val>
          <c:extLst>
            <c:ext xmlns:c16="http://schemas.microsoft.com/office/drawing/2014/chart" uri="{C3380CC4-5D6E-409C-BE32-E72D297353CC}">
              <c16:uniqueId val="{00000005-CBD5-4F38-AF66-8F58FA1CFD23}"/>
            </c:ext>
          </c:extLst>
        </c:ser>
        <c:ser>
          <c:idx val="4"/>
          <c:order val="4"/>
          <c:tx>
            <c:strRef>
              <c:f>'Lifetime trips'!$B$7</c:f>
              <c:strCache>
                <c:ptCount val="1"/>
                <c:pt idx="0">
                  <c:v>300-500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trips'!$J$7</c:f>
              <c:numCache>
                <c:formatCode>0%</c:formatCode>
                <c:ptCount val="1"/>
                <c:pt idx="0">
                  <c:v>7.0000000000000001E-3</c:v>
                </c:pt>
              </c:numCache>
            </c:numRef>
          </c:val>
          <c:extLst>
            <c:ext xmlns:c16="http://schemas.microsoft.com/office/drawing/2014/chart" uri="{C3380CC4-5D6E-409C-BE32-E72D297353CC}">
              <c16:uniqueId val="{00000006-CBD5-4F38-AF66-8F58FA1CFD23}"/>
            </c:ext>
          </c:extLst>
        </c:ser>
        <c:ser>
          <c:idx val="5"/>
          <c:order val="5"/>
          <c:tx>
            <c:strRef>
              <c:f>'Lifetime trips'!$B$8</c:f>
              <c:strCache>
                <c:ptCount val="1"/>
                <c:pt idx="0">
                  <c:v>500-1000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trips'!$J$8</c:f>
              <c:numCache>
                <c:formatCode>0%</c:formatCode>
                <c:ptCount val="1"/>
                <c:pt idx="0">
                  <c:v>1.24E-2</c:v>
                </c:pt>
              </c:numCache>
            </c:numRef>
          </c:val>
          <c:extLst>
            <c:ext xmlns:c16="http://schemas.microsoft.com/office/drawing/2014/chart" uri="{C3380CC4-5D6E-409C-BE32-E72D297353CC}">
              <c16:uniqueId val="{00000007-CBD5-4F38-AF66-8F58FA1CFD23}"/>
            </c:ext>
          </c:extLst>
        </c:ser>
        <c:ser>
          <c:idx val="6"/>
          <c:order val="6"/>
          <c:tx>
            <c:strRef>
              <c:f>'Lifetime trips'!$B$9</c:f>
              <c:strCache>
                <c:ptCount val="1"/>
                <c:pt idx="0">
                  <c:v>&gt; 1000 trips</c:v>
                </c:pt>
              </c:strCache>
            </c:strRef>
          </c:tx>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9-CBD5-4F38-AF66-8F58FA1CFD23}"/>
              </c:ext>
            </c:extLst>
          </c:dPt>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trips'!$J$2</c:f>
              <c:strCache>
                <c:ptCount val="1"/>
                <c:pt idx="0">
                  <c:v>Cluster 8</c:v>
                </c:pt>
              </c:strCache>
            </c:strRef>
          </c:cat>
          <c:val>
            <c:numRef>
              <c:f>'Lifetime trips'!$J$9</c:f>
              <c:numCache>
                <c:formatCode>0%</c:formatCode>
                <c:ptCount val="1"/>
                <c:pt idx="0">
                  <c:v>0.78700000000000003</c:v>
                </c:pt>
              </c:numCache>
            </c:numRef>
          </c:val>
          <c:extLst>
            <c:ext xmlns:c16="http://schemas.microsoft.com/office/drawing/2014/chart" uri="{C3380CC4-5D6E-409C-BE32-E72D297353CC}">
              <c16:uniqueId val="{0000000A-CBD5-4F38-AF66-8F58FA1CFD23}"/>
            </c:ext>
          </c:extLst>
        </c:ser>
        <c:dLbls>
          <c:dLblPos val="ctr"/>
          <c:showLegendKey val="0"/>
          <c:showVal val="1"/>
          <c:showCatName val="0"/>
          <c:showSerName val="0"/>
          <c:showPercent val="0"/>
          <c:showBubbleSize val="0"/>
        </c:dLbls>
        <c:gapWidth val="79"/>
        <c:axId val="490908680"/>
        <c:axId val="490909072"/>
      </c:barChart>
      <c:catAx>
        <c:axId val="49090868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909072"/>
        <c:crosses val="autoZero"/>
        <c:auto val="1"/>
        <c:lblAlgn val="ctr"/>
        <c:lblOffset val="100"/>
        <c:noMultiLvlLbl val="0"/>
      </c:catAx>
      <c:valAx>
        <c:axId val="490909072"/>
        <c:scaling>
          <c:orientation val="minMax"/>
        </c:scaling>
        <c:delete val="1"/>
        <c:axPos val="l"/>
        <c:numFmt formatCode="0%" sourceLinked="1"/>
        <c:majorTickMark val="none"/>
        <c:minorTickMark val="none"/>
        <c:tickLblPos val="nextTo"/>
        <c:crossAx val="490908680"/>
        <c:crosses val="autoZero"/>
        <c:crossBetween val="between"/>
      </c:valAx>
      <c:spPr>
        <a:noFill/>
        <a:ln>
          <a:noFill/>
        </a:ln>
        <a:effectLst/>
      </c:spPr>
    </c:plotArea>
    <c:legend>
      <c:legendPos val="t"/>
      <c:layout>
        <c:manualLayout>
          <c:xMode val="edge"/>
          <c:yMode val="edge"/>
          <c:x val="0.11837506096569664"/>
          <c:y val="0.11023600685336021"/>
          <c:w val="0.57563061996776776"/>
          <c:h val="0.5302958068476196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98861413007243E-2"/>
          <c:y val="8.9916703148618618E-2"/>
          <c:w val="0.51140571902234544"/>
          <c:h val="0.46855727745124298"/>
        </c:manualLayout>
      </c:layout>
      <c:barChart>
        <c:barDir val="col"/>
        <c:grouping val="stacked"/>
        <c:varyColors val="0"/>
        <c:ser>
          <c:idx val="0"/>
          <c:order val="0"/>
          <c:tx>
            <c:strRef>
              <c:f>'Affinity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incentives'!$I$2</c:f>
              <c:numCache>
                <c:formatCode>0%</c:formatCode>
                <c:ptCount val="1"/>
                <c:pt idx="0">
                  <c:v>9.0394766047947467E-2</c:v>
                </c:pt>
              </c:numCache>
            </c:numRef>
          </c:val>
          <c:extLst>
            <c:ext xmlns:c16="http://schemas.microsoft.com/office/drawing/2014/chart" uri="{C3380CC4-5D6E-409C-BE32-E72D297353CC}">
              <c16:uniqueId val="{00000000-D223-425D-9AA8-50BEED1F5B17}"/>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incentives'!$I$3</c:f>
              <c:numCache>
                <c:formatCode>0%</c:formatCode>
                <c:ptCount val="1"/>
                <c:pt idx="0">
                  <c:v>2.4625297329972911E-2</c:v>
                </c:pt>
              </c:numCache>
            </c:numRef>
          </c:val>
          <c:extLst>
            <c:ext xmlns:c16="http://schemas.microsoft.com/office/drawing/2014/chart" uri="{C3380CC4-5D6E-409C-BE32-E72D297353CC}">
              <c16:uniqueId val="{00000001-D223-425D-9AA8-50BEED1F5B17}"/>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23-425D-9AA8-50BEED1F5B17}"/>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incentives'!$I$4</c:f>
              <c:numCache>
                <c:formatCode>0%</c:formatCode>
                <c:ptCount val="1"/>
                <c:pt idx="0">
                  <c:v>4.6015109321402882E-3</c:v>
                </c:pt>
              </c:numCache>
            </c:numRef>
          </c:val>
          <c:extLst>
            <c:ext xmlns:c16="http://schemas.microsoft.com/office/drawing/2014/chart" uri="{C3380CC4-5D6E-409C-BE32-E72D297353CC}">
              <c16:uniqueId val="{00000003-D223-425D-9AA8-50BEED1F5B17}"/>
            </c:ext>
          </c:extLst>
        </c:ser>
        <c:ser>
          <c:idx val="3"/>
          <c:order val="3"/>
          <c:tx>
            <c:strRef>
              <c:f>'Affinity to incentives'!$A$5</c:f>
              <c:strCache>
                <c:ptCount val="1"/>
                <c:pt idx="0">
                  <c:v>Loyalty/Platinum Program</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incentives'!$I$5</c:f>
              <c:numCache>
                <c:formatCode>0%</c:formatCode>
                <c:ptCount val="1"/>
                <c:pt idx="0">
                  <c:v>0.76696351125642881</c:v>
                </c:pt>
              </c:numCache>
            </c:numRef>
          </c:val>
          <c:extLst>
            <c:ext xmlns:c16="http://schemas.microsoft.com/office/drawing/2014/chart" uri="{C3380CC4-5D6E-409C-BE32-E72D297353CC}">
              <c16:uniqueId val="{00000004-D223-425D-9AA8-50BEED1F5B17}"/>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incentives'!$I$6</c:f>
              <c:numCache>
                <c:formatCode>0%</c:formatCode>
                <c:ptCount val="1"/>
                <c:pt idx="0">
                  <c:v>9.1947336191059409E-2</c:v>
                </c:pt>
              </c:numCache>
            </c:numRef>
          </c:val>
          <c:extLst>
            <c:ext xmlns:c16="http://schemas.microsoft.com/office/drawing/2014/chart" uri="{C3380CC4-5D6E-409C-BE32-E72D297353CC}">
              <c16:uniqueId val="{00000005-D223-425D-9AA8-50BEED1F5B17}"/>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incentives'!$I$1</c:f>
              <c:strCache>
                <c:ptCount val="1"/>
                <c:pt idx="0">
                  <c:v>Cluster 8</c:v>
                </c:pt>
              </c:strCache>
            </c:strRef>
          </c:cat>
          <c:val>
            <c:numRef>
              <c:f>'Affinity to incentives'!$I$7</c:f>
              <c:numCache>
                <c:formatCode>0%</c:formatCode>
                <c:ptCount val="1"/>
                <c:pt idx="0">
                  <c:v>2.1467578242451244E-2</c:v>
                </c:pt>
              </c:numCache>
            </c:numRef>
          </c:val>
          <c:extLst>
            <c:ext xmlns:c16="http://schemas.microsoft.com/office/drawing/2014/chart" uri="{C3380CC4-5D6E-409C-BE32-E72D297353CC}">
              <c16:uniqueId val="{00000006-D223-425D-9AA8-50BEED1F5B17}"/>
            </c:ext>
          </c:extLst>
        </c:ser>
        <c:dLbls>
          <c:showLegendKey val="0"/>
          <c:showVal val="0"/>
          <c:showCatName val="0"/>
          <c:showSerName val="0"/>
          <c:showPercent val="0"/>
          <c:showBubbleSize val="0"/>
        </c:dLbls>
        <c:gapWidth val="150"/>
        <c:overlap val="100"/>
        <c:axId val="490909856"/>
        <c:axId val="490910248"/>
      </c:barChart>
      <c:catAx>
        <c:axId val="490909856"/>
        <c:scaling>
          <c:orientation val="minMax"/>
        </c:scaling>
        <c:delete val="1"/>
        <c:axPos val="b"/>
        <c:numFmt formatCode="General" sourceLinked="1"/>
        <c:majorTickMark val="none"/>
        <c:minorTickMark val="none"/>
        <c:tickLblPos val="nextTo"/>
        <c:crossAx val="490910248"/>
        <c:crosses val="autoZero"/>
        <c:auto val="1"/>
        <c:lblAlgn val="ctr"/>
        <c:lblOffset val="100"/>
        <c:noMultiLvlLbl val="0"/>
      </c:catAx>
      <c:valAx>
        <c:axId val="490910248"/>
        <c:scaling>
          <c:orientation val="minMax"/>
          <c:max val="1"/>
        </c:scaling>
        <c:delete val="1"/>
        <c:axPos val="l"/>
        <c:numFmt formatCode="0%" sourceLinked="1"/>
        <c:majorTickMark val="none"/>
        <c:minorTickMark val="none"/>
        <c:tickLblPos val="nextTo"/>
        <c:crossAx val="490909856"/>
        <c:crosses val="autoZero"/>
        <c:crossBetween val="between"/>
      </c:valAx>
      <c:spPr>
        <a:noFill/>
        <a:ln>
          <a:noFill/>
        </a:ln>
        <a:effectLst/>
      </c:spPr>
    </c:plotArea>
    <c:legend>
      <c:legendPos val="b"/>
      <c:layout>
        <c:manualLayout>
          <c:xMode val="edge"/>
          <c:yMode val="edge"/>
          <c:x val="0.40513657786585294"/>
          <c:y val="8.8908975268186599E-2"/>
          <c:w val="0.24617782305857844"/>
          <c:h val="0.491479743371593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900"/>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212013834243802E-2"/>
          <c:y val="0.20758612331211682"/>
          <c:w val="0.951310271279173"/>
          <c:h val="0.79241417476564913"/>
        </c:manualLayout>
      </c:layout>
      <c:barChart>
        <c:barDir val="col"/>
        <c:grouping val="clustered"/>
        <c:varyColors val="0"/>
        <c:ser>
          <c:idx val="0"/>
          <c:order val="0"/>
          <c:tx>
            <c:strRef>
              <c:f>'Average weekly trips'!$B$3</c:f>
              <c:strCache>
                <c:ptCount val="1"/>
                <c:pt idx="0">
                  <c:v>&lt; 25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trips'!$J$3</c:f>
              <c:numCache>
                <c:formatCode>0%</c:formatCode>
                <c:ptCount val="1"/>
                <c:pt idx="0">
                  <c:v>0.13200000000000001</c:v>
                </c:pt>
              </c:numCache>
            </c:numRef>
          </c:val>
          <c:extLst>
            <c:ext xmlns:c16="http://schemas.microsoft.com/office/drawing/2014/chart" uri="{C3380CC4-5D6E-409C-BE32-E72D297353CC}">
              <c16:uniqueId val="{00000000-9487-4BC7-9D03-43FED396505D}"/>
            </c:ext>
          </c:extLst>
        </c:ser>
        <c:ser>
          <c:idx val="1"/>
          <c:order val="1"/>
          <c:tx>
            <c:strRef>
              <c:f>'Average weekly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trips'!$J$4</c:f>
              <c:numCache>
                <c:formatCode>0%</c:formatCode>
                <c:ptCount val="1"/>
                <c:pt idx="0">
                  <c:v>0.151</c:v>
                </c:pt>
              </c:numCache>
            </c:numRef>
          </c:val>
          <c:extLst>
            <c:ext xmlns:c16="http://schemas.microsoft.com/office/drawing/2014/chart" uri="{C3380CC4-5D6E-409C-BE32-E72D297353CC}">
              <c16:uniqueId val="{00000001-9487-4BC7-9D03-43FED396505D}"/>
            </c:ext>
          </c:extLst>
        </c:ser>
        <c:ser>
          <c:idx val="2"/>
          <c:order val="2"/>
          <c:tx>
            <c:strRef>
              <c:f>'Average weekly trips'!$B$5</c:f>
              <c:strCache>
                <c:ptCount val="1"/>
                <c:pt idx="0">
                  <c:v>50-75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trips'!$J$5</c:f>
              <c:numCache>
                <c:formatCode>0%</c:formatCode>
                <c:ptCount val="1"/>
                <c:pt idx="0">
                  <c:v>0.29499999999999998</c:v>
                </c:pt>
              </c:numCache>
            </c:numRef>
          </c:val>
          <c:extLst>
            <c:ext xmlns:c16="http://schemas.microsoft.com/office/drawing/2014/chart" uri="{C3380CC4-5D6E-409C-BE32-E72D297353CC}">
              <c16:uniqueId val="{00000002-9487-4BC7-9D03-43FED396505D}"/>
            </c:ext>
          </c:extLst>
        </c:ser>
        <c:ser>
          <c:idx val="3"/>
          <c:order val="3"/>
          <c:tx>
            <c:strRef>
              <c:f>'Average weekly trips'!$B$6</c:f>
              <c:strCache>
                <c:ptCount val="1"/>
                <c:pt idx="0">
                  <c:v>75-100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trips'!$J$6</c:f>
              <c:numCache>
                <c:formatCode>0%</c:formatCode>
                <c:ptCount val="1"/>
                <c:pt idx="0">
                  <c:v>0.28699999999999998</c:v>
                </c:pt>
              </c:numCache>
            </c:numRef>
          </c:val>
          <c:extLst>
            <c:ext xmlns:c16="http://schemas.microsoft.com/office/drawing/2014/chart" uri="{C3380CC4-5D6E-409C-BE32-E72D297353CC}">
              <c16:uniqueId val="{00000003-9487-4BC7-9D03-43FED396505D}"/>
            </c:ext>
          </c:extLst>
        </c:ser>
        <c:ser>
          <c:idx val="4"/>
          <c:order val="4"/>
          <c:tx>
            <c:strRef>
              <c:f>'Average weekly trips'!$B$7</c:f>
              <c:strCache>
                <c:ptCount val="1"/>
                <c:pt idx="0">
                  <c:v>100-150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trips'!$J$7</c:f>
              <c:numCache>
                <c:formatCode>0%</c:formatCode>
                <c:ptCount val="1"/>
                <c:pt idx="0">
                  <c:v>0.13100000000000001</c:v>
                </c:pt>
              </c:numCache>
            </c:numRef>
          </c:val>
          <c:extLst>
            <c:ext xmlns:c16="http://schemas.microsoft.com/office/drawing/2014/chart" uri="{C3380CC4-5D6E-409C-BE32-E72D297353CC}">
              <c16:uniqueId val="{00000004-9487-4BC7-9D03-43FED396505D}"/>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trips'!$J$2</c:f>
              <c:strCache>
                <c:ptCount val="1"/>
                <c:pt idx="0">
                  <c:v>Cluster 8</c:v>
                </c:pt>
              </c:strCache>
            </c:strRef>
          </c:cat>
          <c:val>
            <c:numRef>
              <c:f>'Average weekly trips'!$J$8</c:f>
              <c:numCache>
                <c:formatCode>0%</c:formatCode>
                <c:ptCount val="1"/>
                <c:pt idx="0">
                  <c:v>2.0999999999999999E-3</c:v>
                </c:pt>
              </c:numCache>
            </c:numRef>
          </c:val>
          <c:extLst>
            <c:ext xmlns:c16="http://schemas.microsoft.com/office/drawing/2014/chart" uri="{C3380CC4-5D6E-409C-BE32-E72D297353CC}">
              <c16:uniqueId val="{00000005-9487-4BC7-9D03-43FED396505D}"/>
            </c:ext>
          </c:extLst>
        </c:ser>
        <c:dLbls>
          <c:dLblPos val="ctr"/>
          <c:showLegendKey val="0"/>
          <c:showVal val="1"/>
          <c:showCatName val="0"/>
          <c:showSerName val="0"/>
          <c:showPercent val="0"/>
          <c:showBubbleSize val="0"/>
        </c:dLbls>
        <c:gapWidth val="79"/>
        <c:axId val="490913384"/>
        <c:axId val="490913776"/>
      </c:barChart>
      <c:catAx>
        <c:axId val="49091338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913776"/>
        <c:crosses val="autoZero"/>
        <c:auto val="1"/>
        <c:lblAlgn val="ctr"/>
        <c:lblOffset val="100"/>
        <c:noMultiLvlLbl val="0"/>
      </c:catAx>
      <c:valAx>
        <c:axId val="490913776"/>
        <c:scaling>
          <c:orientation val="minMax"/>
        </c:scaling>
        <c:delete val="1"/>
        <c:axPos val="l"/>
        <c:numFmt formatCode="0%" sourceLinked="1"/>
        <c:majorTickMark val="none"/>
        <c:minorTickMark val="none"/>
        <c:tickLblPos val="nextTo"/>
        <c:crossAx val="490913384"/>
        <c:crosses val="autoZero"/>
        <c:crossBetween val="between"/>
      </c:valAx>
      <c:spPr>
        <a:noFill/>
        <a:ln>
          <a:solidFill>
            <a:schemeClr val="bg1">
              <a:alpha val="0"/>
            </a:schemeClr>
          </a:solidFill>
        </a:ln>
        <a:effectLst/>
      </c:spPr>
    </c:plotArea>
    <c:legend>
      <c:legendPos val="t"/>
      <c:layout>
        <c:manualLayout>
          <c:xMode val="edge"/>
          <c:yMode val="edge"/>
          <c:x val="0.21341671155702918"/>
          <c:y val="6.7781774708324888E-2"/>
          <c:w val="0.57316657688594164"/>
          <c:h val="0.3756266700824412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357273084172468E-2"/>
          <c:y val="0.12019537904367668"/>
          <c:w val="0.94387611430732576"/>
          <c:h val="0.85545370703009316"/>
        </c:manualLayout>
      </c:layout>
      <c:barChart>
        <c:barDir val="col"/>
        <c:grouping val="clustered"/>
        <c:varyColors val="0"/>
        <c:ser>
          <c:idx val="0"/>
          <c:order val="0"/>
          <c:tx>
            <c:strRef>
              <c:f>Tenure!$B$3</c:f>
              <c:strCache>
                <c:ptCount val="1"/>
                <c:pt idx="0">
                  <c:v>&lt; 3 months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Tenure!$J$3</c:f>
              <c:numCache>
                <c:formatCode>0%</c:formatCode>
                <c:ptCount val="1"/>
                <c:pt idx="0">
                  <c:v>0.255</c:v>
                </c:pt>
              </c:numCache>
            </c:numRef>
          </c:val>
          <c:extLst>
            <c:ext xmlns:c16="http://schemas.microsoft.com/office/drawing/2014/chart" uri="{C3380CC4-5D6E-409C-BE32-E72D297353CC}">
              <c16:uniqueId val="{00000000-F5DE-4082-9831-BF0C272D07C1}"/>
            </c:ext>
          </c:extLst>
        </c:ser>
        <c:ser>
          <c:idx val="1"/>
          <c:order val="1"/>
          <c:tx>
            <c:strRef>
              <c:f>Tenure!$B$4</c:f>
              <c:strCache>
                <c:ptCount val="1"/>
                <c:pt idx="0">
                  <c:v>3-6 months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Tenure!$J$4</c:f>
              <c:numCache>
                <c:formatCode>0%</c:formatCode>
                <c:ptCount val="1"/>
                <c:pt idx="0">
                  <c:v>0.20899999999999999</c:v>
                </c:pt>
              </c:numCache>
            </c:numRef>
          </c:val>
          <c:extLst>
            <c:ext xmlns:c16="http://schemas.microsoft.com/office/drawing/2014/chart" uri="{C3380CC4-5D6E-409C-BE32-E72D297353CC}">
              <c16:uniqueId val="{00000001-F5DE-4082-9831-BF0C272D07C1}"/>
            </c:ext>
          </c:extLst>
        </c:ser>
        <c:ser>
          <c:idx val="2"/>
          <c:order val="2"/>
          <c:tx>
            <c:strRef>
              <c:f>Tenure!$B$5</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Tenure!$J$5</c:f>
              <c:numCache>
                <c:formatCode>0%</c:formatCode>
                <c:ptCount val="1"/>
                <c:pt idx="0">
                  <c:v>0.17044000000000001</c:v>
                </c:pt>
              </c:numCache>
            </c:numRef>
          </c:val>
          <c:extLst>
            <c:ext xmlns:c16="http://schemas.microsoft.com/office/drawing/2014/chart" uri="{C3380CC4-5D6E-409C-BE32-E72D297353CC}">
              <c16:uniqueId val="{00000002-F5DE-4082-9831-BF0C272D07C1}"/>
            </c:ext>
          </c:extLst>
        </c:ser>
        <c:ser>
          <c:idx val="3"/>
          <c:order val="3"/>
          <c:tx>
            <c:strRef>
              <c:f>Tenure!$B$6</c:f>
              <c:strCache>
                <c:ptCount val="1"/>
                <c:pt idx="0">
                  <c:v>9-12 months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Tenure!$J$6</c:f>
              <c:numCache>
                <c:formatCode>0%</c:formatCode>
                <c:ptCount val="1"/>
                <c:pt idx="0">
                  <c:v>0.13500000000000001</c:v>
                </c:pt>
              </c:numCache>
            </c:numRef>
          </c:val>
          <c:extLst>
            <c:ext xmlns:c16="http://schemas.microsoft.com/office/drawing/2014/chart" uri="{C3380CC4-5D6E-409C-BE32-E72D297353CC}">
              <c16:uniqueId val="{00000003-F5DE-4082-9831-BF0C272D07C1}"/>
            </c:ext>
          </c:extLst>
        </c:ser>
        <c:ser>
          <c:idx val="4"/>
          <c:order val="4"/>
          <c:tx>
            <c:strRef>
              <c:f>Tenure!$B$7</c:f>
              <c:strCache>
                <c:ptCount val="1"/>
                <c:pt idx="0">
                  <c:v>1-1.5 years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Tenure!$J$7</c:f>
              <c:numCache>
                <c:formatCode>0%</c:formatCode>
                <c:ptCount val="1"/>
                <c:pt idx="0">
                  <c:v>0.14599999999999999</c:v>
                </c:pt>
              </c:numCache>
            </c:numRef>
          </c:val>
          <c:extLst>
            <c:ext xmlns:c16="http://schemas.microsoft.com/office/drawing/2014/chart" uri="{C3380CC4-5D6E-409C-BE32-E72D297353CC}">
              <c16:uniqueId val="{00000004-F5DE-4082-9831-BF0C272D07C1}"/>
            </c:ext>
          </c:extLst>
        </c:ser>
        <c:ser>
          <c:idx val="5"/>
          <c:order val="5"/>
          <c:tx>
            <c:strRef>
              <c:f>Tenure!$B$8</c:f>
              <c:strCache>
                <c:ptCount val="1"/>
                <c:pt idx="0">
                  <c:v>&gt; 1.5 years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Tenure!$J$2</c:f>
              <c:strCache>
                <c:ptCount val="1"/>
                <c:pt idx="0">
                  <c:v>Cluster 8</c:v>
                </c:pt>
              </c:strCache>
            </c:strRef>
          </c:cat>
          <c:val>
            <c:numRef>
              <c:f>Tenure!$J$8</c:f>
              <c:numCache>
                <c:formatCode>0%</c:formatCode>
                <c:ptCount val="1"/>
                <c:pt idx="0">
                  <c:v>8.4000000000000005E-2</c:v>
                </c:pt>
              </c:numCache>
            </c:numRef>
          </c:val>
          <c:extLst>
            <c:ext xmlns:c16="http://schemas.microsoft.com/office/drawing/2014/chart" uri="{C3380CC4-5D6E-409C-BE32-E72D297353CC}">
              <c16:uniqueId val="{00000005-F5DE-4082-9831-BF0C272D07C1}"/>
            </c:ext>
          </c:extLst>
        </c:ser>
        <c:dLbls>
          <c:dLblPos val="ctr"/>
          <c:showLegendKey val="0"/>
          <c:showVal val="1"/>
          <c:showCatName val="0"/>
          <c:showSerName val="0"/>
          <c:showPercent val="0"/>
          <c:showBubbleSize val="0"/>
        </c:dLbls>
        <c:gapWidth val="79"/>
        <c:axId val="548206232"/>
        <c:axId val="548206624"/>
      </c:barChart>
      <c:catAx>
        <c:axId val="54820623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48206624"/>
        <c:crosses val="autoZero"/>
        <c:auto val="1"/>
        <c:lblAlgn val="ctr"/>
        <c:lblOffset val="100"/>
        <c:noMultiLvlLbl val="0"/>
      </c:catAx>
      <c:valAx>
        <c:axId val="548206624"/>
        <c:scaling>
          <c:orientation val="minMax"/>
        </c:scaling>
        <c:delete val="1"/>
        <c:axPos val="l"/>
        <c:numFmt formatCode="0%" sourceLinked="1"/>
        <c:majorTickMark val="none"/>
        <c:minorTickMark val="none"/>
        <c:tickLblPos val="nextTo"/>
        <c:crossAx val="548206232"/>
        <c:crosses val="autoZero"/>
        <c:crossBetween val="between"/>
      </c:valAx>
      <c:spPr>
        <a:noFill/>
        <a:ln>
          <a:noFill/>
        </a:ln>
        <a:effectLst/>
      </c:spPr>
    </c:plotArea>
    <c:legend>
      <c:legendPos val="t"/>
      <c:layout>
        <c:manualLayout>
          <c:xMode val="edge"/>
          <c:yMode val="edge"/>
          <c:x val="0.35938393174930167"/>
          <c:y val="0.17537320582311788"/>
          <c:w val="0.62823789955815368"/>
          <c:h val="0.2299819677505886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888888888888888E-2"/>
          <c:y val="0.15851386277582233"/>
          <c:w val="0.96085858585858586"/>
          <c:h val="0.82003785460674417"/>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Final_Data!$N$28</c:f>
              <c:numCache>
                <c:formatCode>0%</c:formatCode>
                <c:ptCount val="1"/>
                <c:pt idx="0">
                  <c:v>0.18608414239482202</c:v>
                </c:pt>
              </c:numCache>
            </c:numRef>
          </c:val>
          <c:extLst>
            <c:ext xmlns:c16="http://schemas.microsoft.com/office/drawing/2014/chart" uri="{C3380CC4-5D6E-409C-BE32-E72D297353CC}">
              <c16:uniqueId val="{00000000-764E-4949-98C0-DA6C030D2191}"/>
            </c:ext>
          </c:extLst>
        </c:ser>
        <c:ser>
          <c:idx val="1"/>
          <c:order val="1"/>
          <c:tx>
            <c:strRef>
              <c:f>Final_Data!$F$29</c:f>
              <c:strCache>
                <c:ptCount val="1"/>
                <c:pt idx="0">
                  <c:v>Drive 1 week</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Final_Data!$N$29</c:f>
              <c:numCache>
                <c:formatCode>0%</c:formatCode>
                <c:ptCount val="1"/>
                <c:pt idx="0">
                  <c:v>1.0787486515641856E-2</c:v>
                </c:pt>
              </c:numCache>
            </c:numRef>
          </c:val>
          <c:extLst>
            <c:ext xmlns:c16="http://schemas.microsoft.com/office/drawing/2014/chart" uri="{C3380CC4-5D6E-409C-BE32-E72D297353CC}">
              <c16:uniqueId val="{00000001-764E-4949-98C0-DA6C030D2191}"/>
            </c:ext>
          </c:extLst>
        </c:ser>
        <c:ser>
          <c:idx val="2"/>
          <c:order val="2"/>
          <c:tx>
            <c:strRef>
              <c:f>Final_Data!$F$30</c:f>
              <c:strCache>
                <c:ptCount val="1"/>
                <c:pt idx="0">
                  <c:v>Drive 2 weeks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Final_Data!$N$30</c:f>
              <c:numCache>
                <c:formatCode>0%</c:formatCode>
                <c:ptCount val="1"/>
                <c:pt idx="0">
                  <c:v>1.4563106796116505E-2</c:v>
                </c:pt>
              </c:numCache>
            </c:numRef>
          </c:val>
          <c:extLst>
            <c:ext xmlns:c16="http://schemas.microsoft.com/office/drawing/2014/chart" uri="{C3380CC4-5D6E-409C-BE32-E72D297353CC}">
              <c16:uniqueId val="{00000002-764E-4949-98C0-DA6C030D2191}"/>
            </c:ext>
          </c:extLst>
        </c:ser>
        <c:ser>
          <c:idx val="3"/>
          <c:order val="3"/>
          <c:tx>
            <c:strRef>
              <c:f>Final_Data!$F$31</c:f>
              <c:strCache>
                <c:ptCount val="1"/>
                <c:pt idx="0">
                  <c:v>Drive 3 weeks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Final_Data!$N$31</c:f>
              <c:numCache>
                <c:formatCode>0%</c:formatCode>
                <c:ptCount val="1"/>
                <c:pt idx="0">
                  <c:v>1.4563106796116505E-2</c:v>
                </c:pt>
              </c:numCache>
            </c:numRef>
          </c:val>
          <c:extLst>
            <c:ext xmlns:c16="http://schemas.microsoft.com/office/drawing/2014/chart" uri="{C3380CC4-5D6E-409C-BE32-E72D297353CC}">
              <c16:uniqueId val="{00000003-764E-4949-98C0-DA6C030D2191}"/>
            </c:ext>
          </c:extLst>
        </c:ser>
        <c:ser>
          <c:idx val="4"/>
          <c:order val="4"/>
          <c:tx>
            <c:strRef>
              <c:f>Final_Data!$F$32</c:f>
              <c:strCache>
                <c:ptCount val="1"/>
                <c:pt idx="0">
                  <c:v>Drive 4 weeks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Final_Data!$N$32</c:f>
              <c:numCache>
                <c:formatCode>0%</c:formatCode>
                <c:ptCount val="1"/>
                <c:pt idx="0">
                  <c:v>1.9956850053937433E-2</c:v>
                </c:pt>
              </c:numCache>
            </c:numRef>
          </c:val>
          <c:extLst>
            <c:ext xmlns:c16="http://schemas.microsoft.com/office/drawing/2014/chart" uri="{C3380CC4-5D6E-409C-BE32-E72D297353CC}">
              <c16:uniqueId val="{00000004-764E-4949-98C0-DA6C030D2191}"/>
            </c:ext>
          </c:extLst>
        </c:ser>
        <c:ser>
          <c:idx val="5"/>
          <c:order val="5"/>
          <c:tx>
            <c:strRef>
              <c:f>Final_Data!$F$33</c:f>
              <c:strCache>
                <c:ptCount val="1"/>
                <c:pt idx="0">
                  <c:v>Drive 5 weeks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Final_Data!$N$33</c:f>
              <c:numCache>
                <c:formatCode>0%</c:formatCode>
                <c:ptCount val="1"/>
                <c:pt idx="0">
                  <c:v>2.0496224379719527E-2</c:v>
                </c:pt>
              </c:numCache>
            </c:numRef>
          </c:val>
          <c:extLst>
            <c:ext xmlns:c16="http://schemas.microsoft.com/office/drawing/2014/chart" uri="{C3380CC4-5D6E-409C-BE32-E72D297353CC}">
              <c16:uniqueId val="{00000005-764E-4949-98C0-DA6C030D2191}"/>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Final_Data!$N$34</c:f>
              <c:numCache>
                <c:formatCode>0%</c:formatCode>
                <c:ptCount val="1"/>
                <c:pt idx="0">
                  <c:v>3.5059331175836032E-2</c:v>
                </c:pt>
              </c:numCache>
            </c:numRef>
          </c:val>
          <c:extLst>
            <c:ext xmlns:c16="http://schemas.microsoft.com/office/drawing/2014/chart" uri="{C3380CC4-5D6E-409C-BE32-E72D297353CC}">
              <c16:uniqueId val="{00000006-764E-4949-98C0-DA6C030D2191}"/>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3.3281611437973864E-3"/>
                  <c:y val="2.908317004683023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64E-4949-98C0-DA6C030D2191}"/>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Final_Data!$N$35</c:f>
              <c:numCache>
                <c:formatCode>0%</c:formatCode>
                <c:ptCount val="1"/>
                <c:pt idx="0">
                  <c:v>5.6634304207119741E-2</c:v>
                </c:pt>
              </c:numCache>
            </c:numRef>
          </c:val>
          <c:extLst>
            <c:ext xmlns:c16="http://schemas.microsoft.com/office/drawing/2014/chart" uri="{C3380CC4-5D6E-409C-BE32-E72D297353CC}">
              <c16:uniqueId val="{00000007-764E-4949-98C0-DA6C030D2191}"/>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Final_Data!$N$27</c:f>
              <c:strCache>
                <c:ptCount val="1"/>
                <c:pt idx="0">
                  <c:v>Cluster 8</c:v>
                </c:pt>
              </c:strCache>
            </c:strRef>
          </c:cat>
          <c:val>
            <c:numRef>
              <c:f>Final_Data!$N$36</c:f>
              <c:numCache>
                <c:formatCode>0%</c:formatCode>
                <c:ptCount val="1"/>
                <c:pt idx="0">
                  <c:v>0.64185544768069036</c:v>
                </c:pt>
              </c:numCache>
            </c:numRef>
          </c:val>
          <c:extLst>
            <c:ext xmlns:c16="http://schemas.microsoft.com/office/drawing/2014/chart" uri="{C3380CC4-5D6E-409C-BE32-E72D297353CC}">
              <c16:uniqueId val="{00000008-764E-4949-98C0-DA6C030D2191}"/>
            </c:ext>
          </c:extLst>
        </c:ser>
        <c:dLbls>
          <c:dLblPos val="ctr"/>
          <c:showLegendKey val="0"/>
          <c:showVal val="1"/>
          <c:showCatName val="0"/>
          <c:showSerName val="0"/>
          <c:showPercent val="0"/>
          <c:showBubbleSize val="0"/>
        </c:dLbls>
        <c:gapWidth val="79"/>
        <c:axId val="548207408"/>
        <c:axId val="548207800"/>
      </c:barChart>
      <c:catAx>
        <c:axId val="54820740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48207800"/>
        <c:crosses val="autoZero"/>
        <c:auto val="1"/>
        <c:lblAlgn val="ctr"/>
        <c:lblOffset val="100"/>
        <c:noMultiLvlLbl val="0"/>
      </c:catAx>
      <c:valAx>
        <c:axId val="548207800"/>
        <c:scaling>
          <c:orientation val="minMax"/>
        </c:scaling>
        <c:delete val="1"/>
        <c:axPos val="l"/>
        <c:numFmt formatCode="0%" sourceLinked="1"/>
        <c:majorTickMark val="none"/>
        <c:minorTickMark val="none"/>
        <c:tickLblPos val="nextTo"/>
        <c:crossAx val="548207408"/>
        <c:crosses val="autoZero"/>
        <c:crossBetween val="between"/>
      </c:valAx>
      <c:spPr>
        <a:noFill/>
        <a:ln>
          <a:noFill/>
        </a:ln>
        <a:effectLst/>
      </c:spPr>
    </c:plotArea>
    <c:legend>
      <c:legendPos val="t"/>
      <c:layout>
        <c:manualLayout>
          <c:xMode val="edge"/>
          <c:yMode val="edge"/>
          <c:x val="2.2346374571171678E-2"/>
          <c:y val="0.16683554178803853"/>
          <c:w val="0.7979328223581772"/>
          <c:h val="0.2875290352837319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64C6-43EA-A82B-B265C465DDA7}"/>
              </c:ext>
            </c:extLst>
          </c:dPt>
          <c:dPt>
            <c:idx val="7"/>
            <c:invertIfNegative val="0"/>
            <c:bubble3D val="0"/>
            <c:spPr>
              <a:solidFill>
                <a:srgbClr val="00B050"/>
              </a:solidFill>
              <a:ln>
                <a:noFill/>
              </a:ln>
              <a:effectLst/>
            </c:spPr>
            <c:extLst>
              <c:ext xmlns:c16="http://schemas.microsoft.com/office/drawing/2014/chart" uri="{C3380CC4-5D6E-409C-BE32-E72D297353CC}">
                <c16:uniqueId val="{00000003-64C6-43EA-A82B-B265C465DDA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64C6-43EA-A82B-B265C465DDA7}"/>
            </c:ext>
          </c:extLst>
        </c:ser>
        <c:dLbls>
          <c:showLegendKey val="0"/>
          <c:showVal val="0"/>
          <c:showCatName val="0"/>
          <c:showSerName val="0"/>
          <c:showPercent val="0"/>
          <c:showBubbleSize val="0"/>
        </c:dLbls>
        <c:gapWidth val="219"/>
        <c:overlap val="-27"/>
        <c:axId val="548208584"/>
        <c:axId val="548208976"/>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64C6-43EA-A82B-B265C465DDA7}"/>
            </c:ext>
          </c:extLst>
        </c:ser>
        <c:dLbls>
          <c:showLegendKey val="0"/>
          <c:showVal val="0"/>
          <c:showCatName val="0"/>
          <c:showSerName val="0"/>
          <c:showPercent val="0"/>
          <c:showBubbleSize val="0"/>
        </c:dLbls>
        <c:marker val="1"/>
        <c:smooth val="0"/>
        <c:axId val="548208584"/>
        <c:axId val="548208976"/>
      </c:lineChart>
      <c:catAx>
        <c:axId val="548208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8208976"/>
        <c:crosses val="autoZero"/>
        <c:auto val="1"/>
        <c:lblAlgn val="ctr"/>
        <c:lblOffset val="100"/>
        <c:noMultiLvlLbl val="0"/>
      </c:catAx>
      <c:valAx>
        <c:axId val="548208976"/>
        <c:scaling>
          <c:orientation val="minMax"/>
        </c:scaling>
        <c:delete val="1"/>
        <c:axPos val="l"/>
        <c:numFmt formatCode="0%" sourceLinked="1"/>
        <c:majorTickMark val="none"/>
        <c:minorTickMark val="none"/>
        <c:tickLblPos val="nextTo"/>
        <c:crossAx val="548208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5592-4425-BD7A-DE76450EE5C1}"/>
              </c:ext>
            </c:extLst>
          </c:dPt>
          <c:dPt>
            <c:idx val="7"/>
            <c:invertIfNegative val="0"/>
            <c:bubble3D val="0"/>
            <c:spPr>
              <a:solidFill>
                <a:srgbClr val="00B050"/>
              </a:solidFill>
              <a:ln>
                <a:noFill/>
              </a:ln>
              <a:effectLst/>
            </c:spPr>
            <c:extLst>
              <c:ext xmlns:c16="http://schemas.microsoft.com/office/drawing/2014/chart" uri="{C3380CC4-5D6E-409C-BE32-E72D297353CC}">
                <c16:uniqueId val="{00000003-5592-4425-BD7A-DE76450EE5C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5592-4425-BD7A-DE76450EE5C1}"/>
            </c:ext>
          </c:extLst>
        </c:ser>
        <c:dLbls>
          <c:showLegendKey val="0"/>
          <c:showVal val="0"/>
          <c:showCatName val="0"/>
          <c:showSerName val="0"/>
          <c:showPercent val="0"/>
          <c:showBubbleSize val="0"/>
        </c:dLbls>
        <c:gapWidth val="219"/>
        <c:overlap val="-27"/>
        <c:axId val="1018555920"/>
        <c:axId val="490906720"/>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5592-4425-BD7A-DE76450EE5C1}"/>
            </c:ext>
          </c:extLst>
        </c:ser>
        <c:dLbls>
          <c:showLegendKey val="0"/>
          <c:showVal val="0"/>
          <c:showCatName val="0"/>
          <c:showSerName val="0"/>
          <c:showPercent val="0"/>
          <c:showBubbleSize val="0"/>
        </c:dLbls>
        <c:marker val="1"/>
        <c:smooth val="0"/>
        <c:axId val="1018555920"/>
        <c:axId val="490906720"/>
      </c:lineChart>
      <c:catAx>
        <c:axId val="101855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06720"/>
        <c:crosses val="autoZero"/>
        <c:auto val="1"/>
        <c:lblAlgn val="ctr"/>
        <c:lblOffset val="100"/>
        <c:noMultiLvlLbl val="0"/>
      </c:catAx>
      <c:valAx>
        <c:axId val="490906720"/>
        <c:scaling>
          <c:orientation val="minMax"/>
        </c:scaling>
        <c:delete val="1"/>
        <c:axPos val="l"/>
        <c:numFmt formatCode="0%" sourceLinked="1"/>
        <c:majorTickMark val="none"/>
        <c:minorTickMark val="none"/>
        <c:tickLblPos val="nextTo"/>
        <c:crossAx val="1018555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9D3B-40D1-BDEA-3D1855B3624B}"/>
              </c:ext>
            </c:extLst>
          </c:dPt>
          <c:dPt>
            <c:idx val="7"/>
            <c:invertIfNegative val="0"/>
            <c:bubble3D val="0"/>
            <c:spPr>
              <a:solidFill>
                <a:srgbClr val="00B050"/>
              </a:solidFill>
              <a:ln>
                <a:noFill/>
              </a:ln>
              <a:effectLst/>
            </c:spPr>
            <c:extLst>
              <c:ext xmlns:c16="http://schemas.microsoft.com/office/drawing/2014/chart" uri="{C3380CC4-5D6E-409C-BE32-E72D297353CC}">
                <c16:uniqueId val="{00000003-9D3B-40D1-BDEA-3D1855B3624B}"/>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4-9D3B-40D1-BDEA-3D1855B3624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5-9D3B-40D1-BDEA-3D1855B3624B}"/>
            </c:ext>
          </c:extLst>
        </c:ser>
        <c:dLbls>
          <c:showLegendKey val="0"/>
          <c:showVal val="0"/>
          <c:showCatName val="0"/>
          <c:showSerName val="0"/>
          <c:showPercent val="0"/>
          <c:showBubbleSize val="0"/>
        </c:dLbls>
        <c:gapWidth val="219"/>
        <c:axId val="892894080"/>
        <c:axId val="892894472"/>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6-9D3B-40D1-BDEA-3D1855B3624B}"/>
            </c:ext>
          </c:extLst>
        </c:ser>
        <c:dLbls>
          <c:showLegendKey val="0"/>
          <c:showVal val="0"/>
          <c:showCatName val="0"/>
          <c:showSerName val="0"/>
          <c:showPercent val="0"/>
          <c:showBubbleSize val="0"/>
        </c:dLbls>
        <c:marker val="1"/>
        <c:smooth val="0"/>
        <c:axId val="892894080"/>
        <c:axId val="892894472"/>
      </c:lineChart>
      <c:catAx>
        <c:axId val="89289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894472"/>
        <c:crosses val="autoZero"/>
        <c:auto val="1"/>
        <c:lblAlgn val="ctr"/>
        <c:lblOffset val="100"/>
        <c:noMultiLvlLbl val="0"/>
      </c:catAx>
      <c:valAx>
        <c:axId val="892894472"/>
        <c:scaling>
          <c:orientation val="minMax"/>
        </c:scaling>
        <c:delete val="1"/>
        <c:axPos val="l"/>
        <c:numFmt formatCode="0%" sourceLinked="1"/>
        <c:majorTickMark val="none"/>
        <c:minorTickMark val="none"/>
        <c:tickLblPos val="nextTo"/>
        <c:crossAx val="892894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Sheet1!$I$1</c:f>
              <c:strCache>
                <c:ptCount val="1"/>
                <c:pt idx="0">
                  <c:v>C8</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Sheet1!$I$2:$I$13</c:f>
              <c:numCache>
                <c:formatCode>0%</c:formatCode>
                <c:ptCount val="12"/>
                <c:pt idx="0">
                  <c:v>5.1900000000000002E-2</c:v>
                </c:pt>
                <c:pt idx="1">
                  <c:v>3.39E-2</c:v>
                </c:pt>
                <c:pt idx="2">
                  <c:v>4.48E-2</c:v>
                </c:pt>
                <c:pt idx="3">
                  <c:v>9.5100000000000004E-2</c:v>
                </c:pt>
                <c:pt idx="4">
                  <c:v>9.4600000000000004E-2</c:v>
                </c:pt>
                <c:pt idx="5">
                  <c:v>9.5100000000000004E-2</c:v>
                </c:pt>
                <c:pt idx="6">
                  <c:v>6.4500000000000002E-2</c:v>
                </c:pt>
                <c:pt idx="7">
                  <c:v>6.6199999999999995E-2</c:v>
                </c:pt>
                <c:pt idx="8">
                  <c:v>6.2899999999999998E-2</c:v>
                </c:pt>
                <c:pt idx="9">
                  <c:v>0.37830000000000003</c:v>
                </c:pt>
                <c:pt idx="10">
                  <c:v>0</c:v>
                </c:pt>
                <c:pt idx="11">
                  <c:v>5.4999999999999997E-3</c:v>
                </c:pt>
              </c:numCache>
            </c:numRef>
          </c:val>
          <c:extLst>
            <c:ext xmlns:c16="http://schemas.microsoft.com/office/drawing/2014/chart" uri="{C3380CC4-5D6E-409C-BE32-E72D297353CC}">
              <c16:uniqueId val="{00000000-66CC-4386-9D20-31BE82C3A867}"/>
            </c:ext>
          </c:extLst>
        </c:ser>
        <c:dLbls>
          <c:showLegendKey val="0"/>
          <c:showVal val="0"/>
          <c:showCatName val="0"/>
          <c:showSerName val="0"/>
          <c:showPercent val="0"/>
          <c:showBubbleSize val="0"/>
        </c:dLbls>
        <c:gapWidth val="219"/>
        <c:overlap val="-27"/>
        <c:axId val="892895256"/>
        <c:axId val="892895648"/>
      </c:barChart>
      <c:catAx>
        <c:axId val="892895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895648"/>
        <c:crosses val="autoZero"/>
        <c:auto val="1"/>
        <c:lblAlgn val="ctr"/>
        <c:lblOffset val="100"/>
        <c:noMultiLvlLbl val="0"/>
      </c:catAx>
      <c:valAx>
        <c:axId val="892895648"/>
        <c:scaling>
          <c:orientation val="minMax"/>
        </c:scaling>
        <c:delete val="1"/>
        <c:axPos val="l"/>
        <c:numFmt formatCode="0%" sourceLinked="1"/>
        <c:majorTickMark val="none"/>
        <c:minorTickMark val="none"/>
        <c:tickLblPos val="nextTo"/>
        <c:crossAx val="892895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811620763542384E-2"/>
          <c:y val="9.6443208730293647E-2"/>
          <c:w val="0.95228712827139905"/>
          <c:h val="0.88013567148870131"/>
        </c:manualLayout>
      </c:layout>
      <c:barChart>
        <c:barDir val="col"/>
        <c:grouping val="clustered"/>
        <c:varyColors val="0"/>
        <c:ser>
          <c:idx val="0"/>
          <c:order val="0"/>
          <c:tx>
            <c:strRef>
              <c:f>Tenure!$B$3</c:f>
              <c:strCache>
                <c:ptCount val="1"/>
                <c:pt idx="0">
                  <c:v>&lt; 3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Tenure!$D$3</c:f>
              <c:numCache>
                <c:formatCode>0%</c:formatCode>
                <c:ptCount val="1"/>
                <c:pt idx="0">
                  <c:v>0.33700000000000002</c:v>
                </c:pt>
              </c:numCache>
            </c:numRef>
          </c:val>
          <c:extLst>
            <c:ext xmlns:c16="http://schemas.microsoft.com/office/drawing/2014/chart" uri="{C3380CC4-5D6E-409C-BE32-E72D297353CC}">
              <c16:uniqueId val="{00000000-E50F-4625-96CC-E8005530B4B4}"/>
            </c:ext>
          </c:extLst>
        </c:ser>
        <c:ser>
          <c:idx val="1"/>
          <c:order val="1"/>
          <c:tx>
            <c:strRef>
              <c:f>Tenure!$B$4</c:f>
              <c:strCache>
                <c:ptCount val="1"/>
                <c:pt idx="0">
                  <c:v>3-6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Tenure!$D$4</c:f>
              <c:numCache>
                <c:formatCode>0%</c:formatCode>
                <c:ptCount val="1"/>
                <c:pt idx="0">
                  <c:v>0.2177</c:v>
                </c:pt>
              </c:numCache>
            </c:numRef>
          </c:val>
          <c:extLst>
            <c:ext xmlns:c16="http://schemas.microsoft.com/office/drawing/2014/chart" uri="{C3380CC4-5D6E-409C-BE32-E72D297353CC}">
              <c16:uniqueId val="{00000001-E50F-4625-96CC-E8005530B4B4}"/>
            </c:ext>
          </c:extLst>
        </c:ser>
        <c:ser>
          <c:idx val="2"/>
          <c:order val="2"/>
          <c:tx>
            <c:strRef>
              <c:f>Tenure!$B$5</c:f>
              <c:strCache>
                <c:ptCount val="1"/>
                <c:pt idx="0">
                  <c:v>6-9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Tenure!$D$5</c:f>
              <c:numCache>
                <c:formatCode>0%</c:formatCode>
                <c:ptCount val="1"/>
                <c:pt idx="0">
                  <c:v>0.1522</c:v>
                </c:pt>
              </c:numCache>
            </c:numRef>
          </c:val>
          <c:extLst>
            <c:ext xmlns:c16="http://schemas.microsoft.com/office/drawing/2014/chart" uri="{C3380CC4-5D6E-409C-BE32-E72D297353CC}">
              <c16:uniqueId val="{00000002-E50F-4625-96CC-E8005530B4B4}"/>
            </c:ext>
          </c:extLst>
        </c:ser>
        <c:ser>
          <c:idx val="3"/>
          <c:order val="3"/>
          <c:tx>
            <c:strRef>
              <c:f>Tenure!$B$6</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Tenure!$D$6</c:f>
              <c:numCache>
                <c:formatCode>0%</c:formatCode>
                <c:ptCount val="1"/>
                <c:pt idx="0">
                  <c:v>0.114</c:v>
                </c:pt>
              </c:numCache>
            </c:numRef>
          </c:val>
          <c:extLst>
            <c:ext xmlns:c16="http://schemas.microsoft.com/office/drawing/2014/chart" uri="{C3380CC4-5D6E-409C-BE32-E72D297353CC}">
              <c16:uniqueId val="{00000003-E50F-4625-96CC-E8005530B4B4}"/>
            </c:ext>
          </c:extLst>
        </c:ser>
        <c:ser>
          <c:idx val="4"/>
          <c:order val="4"/>
          <c:tx>
            <c:strRef>
              <c:f>Tenure!$B$7</c:f>
              <c:strCache>
                <c:ptCount val="1"/>
                <c:pt idx="0">
                  <c:v>1-1.5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Tenure!$D$7</c:f>
              <c:numCache>
                <c:formatCode>0%</c:formatCode>
                <c:ptCount val="1"/>
                <c:pt idx="0">
                  <c:v>0.1348</c:v>
                </c:pt>
              </c:numCache>
            </c:numRef>
          </c:val>
          <c:extLst>
            <c:ext xmlns:c16="http://schemas.microsoft.com/office/drawing/2014/chart" uri="{C3380CC4-5D6E-409C-BE32-E72D297353CC}">
              <c16:uniqueId val="{00000004-E50F-4625-96CC-E8005530B4B4}"/>
            </c:ext>
          </c:extLst>
        </c:ser>
        <c:ser>
          <c:idx val="5"/>
          <c:order val="5"/>
          <c:tx>
            <c:strRef>
              <c:f>Tenure!$B$8</c:f>
              <c:strCache>
                <c:ptCount val="1"/>
                <c:pt idx="0">
                  <c:v>&gt; 1.5 years</c:v>
                </c:pt>
              </c:strCache>
            </c:strRef>
          </c:tx>
          <c:spPr>
            <a:solidFill>
              <a:schemeClr val="bg2">
                <a:lumMod val="75000"/>
              </a:schemeClr>
            </a:solidFill>
            <a:ln>
              <a:noFill/>
            </a:ln>
            <a:effectLst/>
          </c:spPr>
          <c:invertIfNegative val="0"/>
          <c:dLbls>
            <c:dLbl>
              <c:idx val="0"/>
              <c:layout>
                <c:manualLayout>
                  <c:x val="4.6183336363317421E-3"/>
                  <c:y val="4.709171100287080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50F-4625-96CC-E8005530B4B4}"/>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Tenure!$D$2</c:f>
              <c:strCache>
                <c:ptCount val="1"/>
                <c:pt idx="0">
                  <c:v>Cluster 2</c:v>
                </c:pt>
              </c:strCache>
            </c:strRef>
          </c:cat>
          <c:val>
            <c:numRef>
              <c:f>Tenure!$D$8</c:f>
              <c:numCache>
                <c:formatCode>0%</c:formatCode>
                <c:ptCount val="1"/>
                <c:pt idx="0">
                  <c:v>4.3299999999999998E-2</c:v>
                </c:pt>
              </c:numCache>
            </c:numRef>
          </c:val>
          <c:extLst>
            <c:ext xmlns:c16="http://schemas.microsoft.com/office/drawing/2014/chart" uri="{C3380CC4-5D6E-409C-BE32-E72D297353CC}">
              <c16:uniqueId val="{00000006-E50F-4625-96CC-E8005530B4B4}"/>
            </c:ext>
          </c:extLst>
        </c:ser>
        <c:dLbls>
          <c:dLblPos val="ctr"/>
          <c:showLegendKey val="0"/>
          <c:showVal val="1"/>
          <c:showCatName val="0"/>
          <c:showSerName val="0"/>
          <c:showPercent val="0"/>
          <c:showBubbleSize val="0"/>
        </c:dLbls>
        <c:gapWidth val="79"/>
        <c:axId val="1047854672"/>
        <c:axId val="1047855064"/>
      </c:barChart>
      <c:catAx>
        <c:axId val="104785467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47855064"/>
        <c:crosses val="autoZero"/>
        <c:auto val="1"/>
        <c:lblAlgn val="ctr"/>
        <c:lblOffset val="100"/>
        <c:noMultiLvlLbl val="0"/>
      </c:catAx>
      <c:valAx>
        <c:axId val="1047855064"/>
        <c:scaling>
          <c:orientation val="minMax"/>
        </c:scaling>
        <c:delete val="1"/>
        <c:axPos val="l"/>
        <c:numFmt formatCode="0%" sourceLinked="1"/>
        <c:majorTickMark val="none"/>
        <c:minorTickMark val="none"/>
        <c:tickLblPos val="nextTo"/>
        <c:crossAx val="1047854672"/>
        <c:crosses val="autoZero"/>
        <c:crossBetween val="between"/>
      </c:valAx>
      <c:spPr>
        <a:noFill/>
        <a:ln>
          <a:noFill/>
        </a:ln>
        <a:effectLst/>
      </c:spPr>
    </c:plotArea>
    <c:legend>
      <c:legendPos val="t"/>
      <c:layout>
        <c:manualLayout>
          <c:xMode val="edge"/>
          <c:yMode val="edge"/>
          <c:x val="0.363115950580428"/>
          <c:y val="0.24200074653372461"/>
          <c:w val="0.59860550899538278"/>
          <c:h val="0.252528853509569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390986498361919E-2"/>
          <c:y val="0.36107152083917915"/>
          <c:w val="0.34040396227739284"/>
          <c:h val="0.29234061121336602"/>
        </c:manualLayout>
      </c:layout>
      <c:barChart>
        <c:barDir val="col"/>
        <c:grouping val="stacked"/>
        <c:varyColors val="0"/>
        <c:ser>
          <c:idx val="0"/>
          <c:order val="0"/>
          <c:tx>
            <c:strRef>
              <c:f>'Affinity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incentives'!$C$2</c:f>
              <c:numCache>
                <c:formatCode>0%</c:formatCode>
                <c:ptCount val="1"/>
                <c:pt idx="0">
                  <c:v>0.13127890883066273</c:v>
                </c:pt>
              </c:numCache>
            </c:numRef>
          </c:val>
          <c:extLst>
            <c:ext xmlns:c16="http://schemas.microsoft.com/office/drawing/2014/chart" uri="{C3380CC4-5D6E-409C-BE32-E72D297353CC}">
              <c16:uniqueId val="{00000000-EA13-41C1-9674-49B52DD90B3D}"/>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incentives'!$C$3</c:f>
              <c:numCache>
                <c:formatCode>0%</c:formatCode>
                <c:ptCount val="1"/>
                <c:pt idx="0">
                  <c:v>0.12096002473689776</c:v>
                </c:pt>
              </c:numCache>
            </c:numRef>
          </c:val>
          <c:extLst>
            <c:ext xmlns:c16="http://schemas.microsoft.com/office/drawing/2014/chart" uri="{C3380CC4-5D6E-409C-BE32-E72D297353CC}">
              <c16:uniqueId val="{00000001-EA13-41C1-9674-49B52DD90B3D}"/>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incentives'!$C$4</c:f>
              <c:numCache>
                <c:formatCode>0%</c:formatCode>
                <c:ptCount val="1"/>
                <c:pt idx="0">
                  <c:v>5.1297773539519089E-3</c:v>
                </c:pt>
              </c:numCache>
            </c:numRef>
          </c:val>
          <c:extLst>
            <c:ext xmlns:c16="http://schemas.microsoft.com/office/drawing/2014/chart" uri="{C3380CC4-5D6E-409C-BE32-E72D297353CC}">
              <c16:uniqueId val="{00000002-EA13-41C1-9674-49B52DD90B3D}"/>
            </c:ext>
          </c:extLst>
        </c:ser>
        <c:ser>
          <c:idx val="3"/>
          <c:order val="3"/>
          <c:tx>
            <c:strRef>
              <c:f>'Affinity to incentives'!$A$5</c:f>
              <c:strCache>
                <c:ptCount val="1"/>
                <c:pt idx="0">
                  <c:v>Loyalty/Platinum Program</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incentives'!$C$5</c:f>
              <c:numCache>
                <c:formatCode>0%</c:formatCode>
                <c:ptCount val="1"/>
                <c:pt idx="0">
                  <c:v>0.12009512199887414</c:v>
                </c:pt>
              </c:numCache>
            </c:numRef>
          </c:val>
          <c:extLst>
            <c:ext xmlns:c16="http://schemas.microsoft.com/office/drawing/2014/chart" uri="{C3380CC4-5D6E-409C-BE32-E72D297353CC}">
              <c16:uniqueId val="{00000003-EA13-41C1-9674-49B52DD90B3D}"/>
            </c:ext>
          </c:extLst>
        </c:ser>
        <c:ser>
          <c:idx val="4"/>
          <c:order val="4"/>
          <c:tx>
            <c:strRef>
              <c:f>'Affinity to incentives'!$A$6</c:f>
              <c:strCache>
                <c:ptCount val="1"/>
                <c:pt idx="0">
                  <c:v>Extra cash top-up without any target</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incentives'!$C$6</c:f>
              <c:numCache>
                <c:formatCode>0%</c:formatCode>
                <c:ptCount val="1"/>
                <c:pt idx="0">
                  <c:v>0.49108692727301517</c:v>
                </c:pt>
              </c:numCache>
            </c:numRef>
          </c:val>
          <c:extLst>
            <c:ext xmlns:c16="http://schemas.microsoft.com/office/drawing/2014/chart" uri="{C3380CC4-5D6E-409C-BE32-E72D297353CC}">
              <c16:uniqueId val="{00000004-EA13-41C1-9674-49B52DD90B3D}"/>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incentives'!$C$1</c:f>
              <c:strCache>
                <c:ptCount val="1"/>
                <c:pt idx="0">
                  <c:v>Cluster 2</c:v>
                </c:pt>
              </c:strCache>
            </c:strRef>
          </c:cat>
          <c:val>
            <c:numRef>
              <c:f>'Affinity to incentives'!$C$7</c:f>
              <c:numCache>
                <c:formatCode>0%</c:formatCode>
                <c:ptCount val="1"/>
                <c:pt idx="0">
                  <c:v>0.13144923980659837</c:v>
                </c:pt>
              </c:numCache>
            </c:numRef>
          </c:val>
          <c:extLst>
            <c:ext xmlns:c16="http://schemas.microsoft.com/office/drawing/2014/chart" uri="{C3380CC4-5D6E-409C-BE32-E72D297353CC}">
              <c16:uniqueId val="{00000005-EA13-41C1-9674-49B52DD90B3D}"/>
            </c:ext>
          </c:extLst>
        </c:ser>
        <c:dLbls>
          <c:showLegendKey val="0"/>
          <c:showVal val="0"/>
          <c:showCatName val="0"/>
          <c:showSerName val="0"/>
          <c:showPercent val="0"/>
          <c:showBubbleSize val="0"/>
        </c:dLbls>
        <c:gapWidth val="150"/>
        <c:overlap val="100"/>
        <c:axId val="1047855848"/>
        <c:axId val="1047856240"/>
      </c:barChart>
      <c:catAx>
        <c:axId val="1047855848"/>
        <c:scaling>
          <c:orientation val="minMax"/>
        </c:scaling>
        <c:delete val="1"/>
        <c:axPos val="b"/>
        <c:numFmt formatCode="General" sourceLinked="1"/>
        <c:majorTickMark val="none"/>
        <c:minorTickMark val="none"/>
        <c:tickLblPos val="nextTo"/>
        <c:crossAx val="1047856240"/>
        <c:crosses val="autoZero"/>
        <c:auto val="1"/>
        <c:lblAlgn val="ctr"/>
        <c:lblOffset val="100"/>
        <c:noMultiLvlLbl val="0"/>
      </c:catAx>
      <c:valAx>
        <c:axId val="1047856240"/>
        <c:scaling>
          <c:orientation val="minMax"/>
          <c:max val="1"/>
        </c:scaling>
        <c:delete val="1"/>
        <c:axPos val="l"/>
        <c:numFmt formatCode="0%" sourceLinked="1"/>
        <c:majorTickMark val="none"/>
        <c:minorTickMark val="none"/>
        <c:tickLblPos val="nextTo"/>
        <c:crossAx val="1047855848"/>
        <c:crosses val="autoZero"/>
        <c:crossBetween val="between"/>
      </c:valAx>
      <c:spPr>
        <a:noFill/>
        <a:ln>
          <a:noFill/>
        </a:ln>
        <a:effectLst/>
      </c:spPr>
    </c:plotArea>
    <c:legend>
      <c:legendPos val="b"/>
      <c:layout>
        <c:manualLayout>
          <c:xMode val="edge"/>
          <c:yMode val="edge"/>
          <c:x val="0.31572048789600748"/>
          <c:y val="0.38696261098839152"/>
          <c:w val="0.28468797630791209"/>
          <c:h val="0.186031068714840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787412016369603E-3"/>
          <c:y val="9.2511942655735716E-2"/>
          <c:w val="0.96366253770727017"/>
          <c:h val="0.88398382733997904"/>
        </c:manualLayout>
      </c:layout>
      <c:barChart>
        <c:barDir val="col"/>
        <c:grouping val="clustered"/>
        <c:varyColors val="0"/>
        <c:ser>
          <c:idx val="0"/>
          <c:order val="0"/>
          <c:tx>
            <c:strRef>
              <c:f>'Lifetime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trips'!$D$3</c:f>
              <c:numCache>
                <c:formatCode>0%</c:formatCode>
                <c:ptCount val="1"/>
                <c:pt idx="0">
                  <c:v>0.32800000000000001</c:v>
                </c:pt>
              </c:numCache>
            </c:numRef>
          </c:val>
          <c:extLst>
            <c:ext xmlns:c16="http://schemas.microsoft.com/office/drawing/2014/chart" uri="{C3380CC4-5D6E-409C-BE32-E72D297353CC}">
              <c16:uniqueId val="{00000000-89B1-46DD-AA10-5D44B74D067D}"/>
            </c:ext>
          </c:extLst>
        </c:ser>
        <c:ser>
          <c:idx val="1"/>
          <c:order val="1"/>
          <c:tx>
            <c:strRef>
              <c:f>'Lifetime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trips'!$D$4</c:f>
              <c:numCache>
                <c:formatCode>0%</c:formatCode>
                <c:ptCount val="1"/>
                <c:pt idx="0">
                  <c:v>2.0899999999999998E-2</c:v>
                </c:pt>
              </c:numCache>
            </c:numRef>
          </c:val>
          <c:extLst>
            <c:ext xmlns:c16="http://schemas.microsoft.com/office/drawing/2014/chart" uri="{C3380CC4-5D6E-409C-BE32-E72D297353CC}">
              <c16:uniqueId val="{00000001-89B1-46DD-AA10-5D44B74D067D}"/>
            </c:ext>
          </c:extLst>
        </c:ser>
        <c:ser>
          <c:idx val="2"/>
          <c:order val="2"/>
          <c:tx>
            <c:strRef>
              <c:f>'Lifetime trips'!$B$5</c:f>
              <c:strCache>
                <c:ptCount val="1"/>
                <c:pt idx="0">
                  <c:v>50-100 trips</c:v>
                </c:pt>
              </c:strCache>
            </c:strRef>
          </c:tx>
          <c:spPr>
            <a:solidFill>
              <a:schemeClr val="accent3"/>
            </a:solidFill>
            <a:ln>
              <a:noFill/>
            </a:ln>
            <a:effectLst/>
          </c:spPr>
          <c:invertIfNegative val="0"/>
          <c:dLbls>
            <c:dLbl>
              <c:idx val="0"/>
              <c:layout>
                <c:manualLayout>
                  <c:x val="-3.4345284230214005E-3"/>
                  <c:y val="2.097339283498475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B1-46DD-AA10-5D44B74D067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trips'!$D$5</c:f>
              <c:numCache>
                <c:formatCode>0%</c:formatCode>
                <c:ptCount val="1"/>
                <c:pt idx="0">
                  <c:v>3.7900000000000003E-2</c:v>
                </c:pt>
              </c:numCache>
            </c:numRef>
          </c:val>
          <c:extLst>
            <c:ext xmlns:c16="http://schemas.microsoft.com/office/drawing/2014/chart" uri="{C3380CC4-5D6E-409C-BE32-E72D297353CC}">
              <c16:uniqueId val="{00000003-89B1-46DD-AA10-5D44B74D067D}"/>
            </c:ext>
          </c:extLst>
        </c:ser>
        <c:ser>
          <c:idx val="3"/>
          <c:order val="3"/>
          <c:tx>
            <c:strRef>
              <c:f>'Lifetime trips'!$B$6</c:f>
              <c:strCache>
                <c:ptCount val="1"/>
                <c:pt idx="0">
                  <c:v>100-300 trips</c:v>
                </c:pt>
              </c:strCache>
            </c:strRef>
          </c:tx>
          <c:spPr>
            <a:solidFill>
              <a:schemeClr val="bg2">
                <a:lumMod val="75000"/>
              </a:schemeClr>
            </a:solidFill>
            <a:ln>
              <a:noFill/>
            </a:ln>
            <a:effectLst/>
          </c:spPr>
          <c:invertIfNegative val="0"/>
          <c:dLbls>
            <c:dLbl>
              <c:idx val="0"/>
              <c:layout>
                <c:manualLayout>
                  <c:x val="-6.2965627037762406E-17"/>
                  <c:y val="4.62808748858638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9B1-46DD-AA10-5D44B74D067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trips'!$D$6</c:f>
              <c:numCache>
                <c:formatCode>0%</c:formatCode>
                <c:ptCount val="1"/>
                <c:pt idx="0">
                  <c:v>9.1800000000000007E-2</c:v>
                </c:pt>
              </c:numCache>
            </c:numRef>
          </c:val>
          <c:extLst>
            <c:ext xmlns:c16="http://schemas.microsoft.com/office/drawing/2014/chart" uri="{C3380CC4-5D6E-409C-BE32-E72D297353CC}">
              <c16:uniqueId val="{00000005-89B1-46DD-AA10-5D44B74D067D}"/>
            </c:ext>
          </c:extLst>
        </c:ser>
        <c:ser>
          <c:idx val="4"/>
          <c:order val="4"/>
          <c:tx>
            <c:strRef>
              <c:f>'Lifetime trips'!$B$7</c:f>
              <c:strCache>
                <c:ptCount val="1"/>
                <c:pt idx="0">
                  <c:v>300-500 trips</c:v>
                </c:pt>
              </c:strCache>
            </c:strRef>
          </c:tx>
          <c:spPr>
            <a:solidFill>
              <a:schemeClr val="bg2">
                <a:lumMod val="75000"/>
              </a:schemeClr>
            </a:solidFill>
            <a:ln>
              <a:noFill/>
            </a:ln>
            <a:effectLst/>
          </c:spPr>
          <c:invertIfNegative val="0"/>
          <c:dLbls>
            <c:dLbl>
              <c:idx val="0"/>
              <c:layout>
                <c:manualLayout>
                  <c:x val="-3.4345284230214005E-3"/>
                  <c:y val="3.35994494762460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9B1-46DD-AA10-5D44B74D067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trips'!$D$7</c:f>
              <c:numCache>
                <c:formatCode>0%</c:formatCode>
                <c:ptCount val="1"/>
                <c:pt idx="0">
                  <c:v>6.3500000000000001E-2</c:v>
                </c:pt>
              </c:numCache>
            </c:numRef>
          </c:val>
          <c:extLst>
            <c:ext xmlns:c16="http://schemas.microsoft.com/office/drawing/2014/chart" uri="{C3380CC4-5D6E-409C-BE32-E72D297353CC}">
              <c16:uniqueId val="{00000007-89B1-46DD-AA10-5D44B74D067D}"/>
            </c:ext>
          </c:extLst>
        </c:ser>
        <c:ser>
          <c:idx val="5"/>
          <c:order val="5"/>
          <c:tx>
            <c:strRef>
              <c:f>'Lifetime trips'!$B$8</c:f>
              <c:strCache>
                <c:ptCount val="1"/>
                <c:pt idx="0">
                  <c:v>500-1000 trips</c:v>
                </c:pt>
              </c:strCache>
            </c:strRef>
          </c:tx>
          <c:spPr>
            <a:solidFill>
              <a:schemeClr val="bg2">
                <a:lumMod val="75000"/>
              </a:schemeClr>
            </a:solidFill>
            <a:ln>
              <a:noFill/>
            </a:ln>
            <a:effectLst/>
          </c:spPr>
          <c:invertIfNegative val="0"/>
          <c:dLbls>
            <c:dLbl>
              <c:idx val="0"/>
              <c:layout>
                <c:manualLayout>
                  <c:x val="-1.2593125407552481E-16"/>
                  <c:y val="7.856927102567067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9B1-46DD-AA10-5D44B74D067D}"/>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trips'!$D$8</c:f>
              <c:numCache>
                <c:formatCode>0%</c:formatCode>
                <c:ptCount val="1"/>
                <c:pt idx="0">
                  <c:v>9.6799999999999997E-2</c:v>
                </c:pt>
              </c:numCache>
            </c:numRef>
          </c:val>
          <c:extLst>
            <c:ext xmlns:c16="http://schemas.microsoft.com/office/drawing/2014/chart" uri="{C3380CC4-5D6E-409C-BE32-E72D297353CC}">
              <c16:uniqueId val="{00000009-89B1-46DD-AA10-5D44B74D067D}"/>
            </c:ext>
          </c:extLst>
        </c:ser>
        <c:ser>
          <c:idx val="6"/>
          <c:order val="6"/>
          <c:tx>
            <c:strRef>
              <c:f>'Lifetime trips'!$B$9</c:f>
              <c:strCache>
                <c:ptCount val="1"/>
                <c:pt idx="0">
                  <c:v>&gt; 1000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trips'!$D$2</c:f>
              <c:strCache>
                <c:ptCount val="1"/>
                <c:pt idx="0">
                  <c:v>Cluster 2</c:v>
                </c:pt>
              </c:strCache>
            </c:strRef>
          </c:cat>
          <c:val>
            <c:numRef>
              <c:f>'Lifetime trips'!$D$9</c:f>
              <c:numCache>
                <c:formatCode>0%</c:formatCode>
                <c:ptCount val="1"/>
                <c:pt idx="0">
                  <c:v>0.36</c:v>
                </c:pt>
              </c:numCache>
            </c:numRef>
          </c:val>
          <c:extLst>
            <c:ext xmlns:c16="http://schemas.microsoft.com/office/drawing/2014/chart" uri="{C3380CC4-5D6E-409C-BE32-E72D297353CC}">
              <c16:uniqueId val="{0000000A-89B1-46DD-AA10-5D44B74D067D}"/>
            </c:ext>
          </c:extLst>
        </c:ser>
        <c:dLbls>
          <c:dLblPos val="ctr"/>
          <c:showLegendKey val="0"/>
          <c:showVal val="1"/>
          <c:showCatName val="0"/>
          <c:showSerName val="0"/>
          <c:showPercent val="0"/>
          <c:showBubbleSize val="0"/>
        </c:dLbls>
        <c:gapWidth val="79"/>
        <c:axId val="1047857024"/>
        <c:axId val="1047857416"/>
      </c:barChart>
      <c:catAx>
        <c:axId val="104785702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47857416"/>
        <c:crosses val="autoZero"/>
        <c:auto val="1"/>
        <c:lblAlgn val="ctr"/>
        <c:lblOffset val="100"/>
        <c:noMultiLvlLbl val="0"/>
      </c:catAx>
      <c:valAx>
        <c:axId val="1047857416"/>
        <c:scaling>
          <c:orientation val="minMax"/>
        </c:scaling>
        <c:delete val="1"/>
        <c:axPos val="l"/>
        <c:numFmt formatCode="0%" sourceLinked="1"/>
        <c:majorTickMark val="none"/>
        <c:minorTickMark val="none"/>
        <c:tickLblPos val="nextTo"/>
        <c:crossAx val="1047857024"/>
        <c:crosses val="autoZero"/>
        <c:crossBetween val="between"/>
      </c:valAx>
      <c:spPr>
        <a:noFill/>
        <a:ln>
          <a:noFill/>
        </a:ln>
        <a:effectLst/>
      </c:spPr>
    </c:plotArea>
    <c:legend>
      <c:legendPos val="t"/>
      <c:layout>
        <c:manualLayout>
          <c:xMode val="edge"/>
          <c:yMode val="edge"/>
          <c:x val="0.21527197558388711"/>
          <c:y val="0.22638479262014954"/>
          <c:w val="0.4770833784281045"/>
          <c:h val="0.449268424889488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824564992903598E-2"/>
          <c:y val="0.15752637850631065"/>
          <c:w val="0.95777509234990021"/>
          <c:h val="0.78968164369327953"/>
        </c:manualLayout>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trips'!$D$3</c:f>
              <c:numCache>
                <c:formatCode>0%</c:formatCode>
                <c:ptCount val="1"/>
                <c:pt idx="0">
                  <c:v>0.98699999999999999</c:v>
                </c:pt>
              </c:numCache>
            </c:numRef>
          </c:val>
          <c:extLst>
            <c:ext xmlns:c16="http://schemas.microsoft.com/office/drawing/2014/chart" uri="{C3380CC4-5D6E-409C-BE32-E72D297353CC}">
              <c16:uniqueId val="{00000000-8CD9-4FEB-945F-F9F6F97E265B}"/>
            </c:ext>
          </c:extLst>
        </c:ser>
        <c:ser>
          <c:idx val="1"/>
          <c:order val="1"/>
          <c:tx>
            <c:strRef>
              <c:f>'Average weekly trips'!$B$4</c:f>
              <c:strCache>
                <c:ptCount val="1"/>
                <c:pt idx="0">
                  <c:v>25-50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trips'!$D$4</c:f>
              <c:numCache>
                <c:formatCode>0%</c:formatCode>
                <c:ptCount val="1"/>
                <c:pt idx="0">
                  <c:v>1.2699999999999999E-2</c:v>
                </c:pt>
              </c:numCache>
            </c:numRef>
          </c:val>
          <c:extLst>
            <c:ext xmlns:c16="http://schemas.microsoft.com/office/drawing/2014/chart" uri="{C3380CC4-5D6E-409C-BE32-E72D297353CC}">
              <c16:uniqueId val="{00000001-8CD9-4FEB-945F-F9F6F97E265B}"/>
            </c:ext>
          </c:extLst>
        </c:ser>
        <c:ser>
          <c:idx val="2"/>
          <c:order val="2"/>
          <c:tx>
            <c:strRef>
              <c:f>'Average weekly trips'!$B$5</c:f>
              <c:strCache>
                <c:ptCount val="1"/>
                <c:pt idx="0">
                  <c:v>50-75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trips'!$D$5</c:f>
              <c:numCache>
                <c:formatCode>0%</c:formatCode>
                <c:ptCount val="1"/>
                <c:pt idx="0">
                  <c:v>0</c:v>
                </c:pt>
              </c:numCache>
            </c:numRef>
          </c:val>
          <c:extLst>
            <c:ext xmlns:c16="http://schemas.microsoft.com/office/drawing/2014/chart" uri="{C3380CC4-5D6E-409C-BE32-E72D297353CC}">
              <c16:uniqueId val="{00000002-8CD9-4FEB-945F-F9F6F97E265B}"/>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trips'!$D$6</c:f>
              <c:numCache>
                <c:formatCode>0%</c:formatCode>
                <c:ptCount val="1"/>
                <c:pt idx="0">
                  <c:v>0</c:v>
                </c:pt>
              </c:numCache>
            </c:numRef>
          </c:val>
          <c:extLst>
            <c:ext xmlns:c16="http://schemas.microsoft.com/office/drawing/2014/chart" uri="{C3380CC4-5D6E-409C-BE32-E72D297353CC}">
              <c16:uniqueId val="{00000003-8CD9-4FEB-945F-F9F6F97E265B}"/>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trips'!$D$7</c:f>
              <c:numCache>
                <c:formatCode>0%</c:formatCode>
                <c:ptCount val="1"/>
                <c:pt idx="0">
                  <c:v>0</c:v>
                </c:pt>
              </c:numCache>
            </c:numRef>
          </c:val>
          <c:extLst>
            <c:ext xmlns:c16="http://schemas.microsoft.com/office/drawing/2014/chart" uri="{C3380CC4-5D6E-409C-BE32-E72D297353CC}">
              <c16:uniqueId val="{00000004-8CD9-4FEB-945F-F9F6F97E265B}"/>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trips'!$D$2</c:f>
              <c:strCache>
                <c:ptCount val="1"/>
                <c:pt idx="0">
                  <c:v>Cluster 2</c:v>
                </c:pt>
              </c:strCache>
            </c:strRef>
          </c:cat>
          <c:val>
            <c:numRef>
              <c:f>'Average weekly trips'!$D$8</c:f>
              <c:numCache>
                <c:formatCode>0%</c:formatCode>
                <c:ptCount val="1"/>
                <c:pt idx="0">
                  <c:v>0</c:v>
                </c:pt>
              </c:numCache>
            </c:numRef>
          </c:val>
          <c:extLst>
            <c:ext xmlns:c16="http://schemas.microsoft.com/office/drawing/2014/chart" uri="{C3380CC4-5D6E-409C-BE32-E72D297353CC}">
              <c16:uniqueId val="{00000005-8CD9-4FEB-945F-F9F6F97E265B}"/>
            </c:ext>
          </c:extLst>
        </c:ser>
        <c:dLbls>
          <c:dLblPos val="ctr"/>
          <c:showLegendKey val="0"/>
          <c:showVal val="1"/>
          <c:showCatName val="0"/>
          <c:showSerName val="0"/>
          <c:showPercent val="0"/>
          <c:showBubbleSize val="0"/>
        </c:dLbls>
        <c:gapWidth val="79"/>
        <c:axId val="1047858200"/>
        <c:axId val="1047858592"/>
      </c:barChart>
      <c:catAx>
        <c:axId val="104785820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1047858592"/>
        <c:crosses val="autoZero"/>
        <c:auto val="1"/>
        <c:lblAlgn val="ctr"/>
        <c:lblOffset val="100"/>
        <c:noMultiLvlLbl val="0"/>
      </c:catAx>
      <c:valAx>
        <c:axId val="1047858592"/>
        <c:scaling>
          <c:orientation val="minMax"/>
        </c:scaling>
        <c:delete val="1"/>
        <c:axPos val="l"/>
        <c:numFmt formatCode="0%" sourceLinked="1"/>
        <c:majorTickMark val="none"/>
        <c:minorTickMark val="none"/>
        <c:tickLblPos val="nextTo"/>
        <c:crossAx val="1047858200"/>
        <c:crosses val="autoZero"/>
        <c:crossBetween val="between"/>
      </c:valAx>
      <c:spPr>
        <a:noFill/>
        <a:ln>
          <a:solidFill>
            <a:schemeClr val="bg1">
              <a:alpha val="0"/>
            </a:schemeClr>
          </a:solidFill>
        </a:ln>
        <a:effectLst/>
      </c:spPr>
    </c:plotArea>
    <c:legend>
      <c:legendPos val="t"/>
      <c:layout>
        <c:manualLayout>
          <c:xMode val="edge"/>
          <c:yMode val="edge"/>
          <c:x val="0.48924306808700546"/>
          <c:y val="0.36415042757777355"/>
          <c:w val="0.44271002710027096"/>
          <c:h val="0.2787298719945125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684700904145266E-2"/>
          <c:y val="0.13390294803946184"/>
          <c:w val="0.92663059819170945"/>
          <c:h val="0.71379694593207188"/>
        </c:manualLayout>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DCAE-437F-92DB-9152C8A39042}"/>
              </c:ext>
            </c:extLst>
          </c:dPt>
          <c:dPt>
            <c:idx val="1"/>
            <c:invertIfNegative val="0"/>
            <c:bubble3D val="0"/>
            <c:spPr>
              <a:solidFill>
                <a:srgbClr val="00B050"/>
              </a:solidFill>
              <a:ln>
                <a:noFill/>
              </a:ln>
              <a:effectLst/>
            </c:spPr>
            <c:extLst>
              <c:ext xmlns:c16="http://schemas.microsoft.com/office/drawing/2014/chart" uri="{C3380CC4-5D6E-409C-BE32-E72D297353CC}">
                <c16:uniqueId val="{00000003-DCAE-437F-92DB-9152C8A3904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DCAE-437F-92DB-9152C8A39042}"/>
            </c:ext>
          </c:extLst>
        </c:ser>
        <c:dLbls>
          <c:showLegendKey val="0"/>
          <c:showVal val="0"/>
          <c:showCatName val="0"/>
          <c:showSerName val="0"/>
          <c:showPercent val="0"/>
          <c:showBubbleSize val="0"/>
        </c:dLbls>
        <c:gapWidth val="219"/>
        <c:overlap val="-27"/>
        <c:axId val="726334456"/>
        <c:axId val="726334848"/>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DCAE-437F-92DB-9152C8A39042}"/>
            </c:ext>
          </c:extLst>
        </c:ser>
        <c:dLbls>
          <c:showLegendKey val="0"/>
          <c:showVal val="0"/>
          <c:showCatName val="0"/>
          <c:showSerName val="0"/>
          <c:showPercent val="0"/>
          <c:showBubbleSize val="0"/>
        </c:dLbls>
        <c:marker val="1"/>
        <c:smooth val="0"/>
        <c:axId val="726334456"/>
        <c:axId val="726334848"/>
      </c:lineChart>
      <c:catAx>
        <c:axId val="726334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34848"/>
        <c:crosses val="autoZero"/>
        <c:auto val="1"/>
        <c:lblAlgn val="ctr"/>
        <c:lblOffset val="100"/>
        <c:noMultiLvlLbl val="0"/>
      </c:catAx>
      <c:valAx>
        <c:axId val="726334848"/>
        <c:scaling>
          <c:orientation val="minMax"/>
        </c:scaling>
        <c:delete val="1"/>
        <c:axPos val="l"/>
        <c:numFmt formatCode="0%" sourceLinked="1"/>
        <c:majorTickMark val="none"/>
        <c:minorTickMark val="none"/>
        <c:tickLblPos val="nextTo"/>
        <c:crossAx val="726334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03523301248807E-2"/>
          <c:y val="9.4481080381898522E-2"/>
          <c:w val="0.95852425859662882"/>
          <c:h val="0.88238188560699271"/>
        </c:manualLayout>
      </c:layout>
      <c:barChart>
        <c:barDir val="col"/>
        <c:grouping val="clustered"/>
        <c:varyColors val="0"/>
        <c:ser>
          <c:idx val="0"/>
          <c:order val="0"/>
          <c:tx>
            <c:strRef>
              <c:f>AR!$B$3</c:f>
              <c:strCache>
                <c:ptCount val="1"/>
                <c:pt idx="0">
                  <c:v>&lt; 85%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AR!$D$2</c:f>
              <c:strCache>
                <c:ptCount val="1"/>
                <c:pt idx="0">
                  <c:v>Cluster 2</c:v>
                </c:pt>
              </c:strCache>
            </c:strRef>
          </c:cat>
          <c:val>
            <c:numRef>
              <c:f>AR!$D$3</c:f>
              <c:numCache>
                <c:formatCode>0%</c:formatCode>
                <c:ptCount val="1"/>
                <c:pt idx="0">
                  <c:v>0.433</c:v>
                </c:pt>
              </c:numCache>
            </c:numRef>
          </c:val>
          <c:extLst>
            <c:ext xmlns:c16="http://schemas.microsoft.com/office/drawing/2014/chart" uri="{C3380CC4-5D6E-409C-BE32-E72D297353CC}">
              <c16:uniqueId val="{00000000-C4F2-4C73-B95A-93ED127C1DD9}"/>
            </c:ext>
          </c:extLst>
        </c:ser>
        <c:ser>
          <c:idx val="1"/>
          <c:order val="1"/>
          <c:tx>
            <c:strRef>
              <c:f>AR!$B$4</c:f>
              <c:strCache>
                <c:ptCount val="1"/>
                <c:pt idx="0">
                  <c:v>85-90%</c:v>
                </c:pt>
              </c:strCache>
            </c:strRef>
          </c:tx>
          <c:spPr>
            <a:solidFill>
              <a:schemeClr val="bg2">
                <a:lumMod val="75000"/>
              </a:schemeClr>
            </a:solidFill>
            <a:ln>
              <a:noFill/>
            </a:ln>
            <a:effectLst/>
          </c:spPr>
          <c:invertIfNegative val="0"/>
          <c:dLbls>
            <c:dLbl>
              <c:idx val="0"/>
              <c:layout>
                <c:manualLayout>
                  <c:x val="0"/>
                  <c:y val="3.437250958747738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4F2-4C73-B95A-93ED127C1DD9}"/>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AR!$D$2</c:f>
              <c:strCache>
                <c:ptCount val="1"/>
                <c:pt idx="0">
                  <c:v>Cluster 2</c:v>
                </c:pt>
              </c:strCache>
            </c:strRef>
          </c:cat>
          <c:val>
            <c:numRef>
              <c:f>AR!$D$4</c:f>
              <c:numCache>
                <c:formatCode>0%</c:formatCode>
                <c:ptCount val="1"/>
                <c:pt idx="0">
                  <c:v>7.1599999999999997E-2</c:v>
                </c:pt>
              </c:numCache>
            </c:numRef>
          </c:val>
          <c:extLst>
            <c:ext xmlns:c16="http://schemas.microsoft.com/office/drawing/2014/chart" uri="{C3380CC4-5D6E-409C-BE32-E72D297353CC}">
              <c16:uniqueId val="{00000001-C4F2-4C73-B95A-93ED127C1DD9}"/>
            </c:ext>
          </c:extLst>
        </c:ser>
        <c:ser>
          <c:idx val="2"/>
          <c:order val="2"/>
          <c:tx>
            <c:strRef>
              <c:f>AR!$B$5</c:f>
              <c:strCache>
                <c:ptCount val="1"/>
                <c:pt idx="0">
                  <c:v>90-95%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AR!$D$2</c:f>
              <c:strCache>
                <c:ptCount val="1"/>
                <c:pt idx="0">
                  <c:v>Cluster 2</c:v>
                </c:pt>
              </c:strCache>
            </c:strRef>
          </c:cat>
          <c:val>
            <c:numRef>
              <c:f>AR!$D$5</c:f>
              <c:numCache>
                <c:formatCode>0%</c:formatCode>
                <c:ptCount val="1"/>
                <c:pt idx="0">
                  <c:v>0.12659999999999999</c:v>
                </c:pt>
              </c:numCache>
            </c:numRef>
          </c:val>
          <c:extLst>
            <c:ext xmlns:c16="http://schemas.microsoft.com/office/drawing/2014/chart" uri="{C3380CC4-5D6E-409C-BE32-E72D297353CC}">
              <c16:uniqueId val="{00000002-C4F2-4C73-B95A-93ED127C1DD9}"/>
            </c:ext>
          </c:extLst>
        </c:ser>
        <c:ser>
          <c:idx val="3"/>
          <c:order val="3"/>
          <c:tx>
            <c:strRef>
              <c:f>AR!$B$6</c:f>
              <c:strCache>
                <c:ptCount val="1"/>
                <c:pt idx="0">
                  <c:v>&gt; 95%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AR!$D$2</c:f>
              <c:strCache>
                <c:ptCount val="1"/>
                <c:pt idx="0">
                  <c:v>Cluster 2</c:v>
                </c:pt>
              </c:strCache>
            </c:strRef>
          </c:cat>
          <c:val>
            <c:numRef>
              <c:f>AR!$D$6</c:f>
              <c:numCache>
                <c:formatCode>0%</c:formatCode>
                <c:ptCount val="1"/>
                <c:pt idx="0">
                  <c:v>0.36799999999999999</c:v>
                </c:pt>
              </c:numCache>
            </c:numRef>
          </c:val>
          <c:extLst>
            <c:ext xmlns:c16="http://schemas.microsoft.com/office/drawing/2014/chart" uri="{C3380CC4-5D6E-409C-BE32-E72D297353CC}">
              <c16:uniqueId val="{00000003-C4F2-4C73-B95A-93ED127C1DD9}"/>
            </c:ext>
          </c:extLst>
        </c:ser>
        <c:dLbls>
          <c:dLblPos val="ctr"/>
          <c:showLegendKey val="0"/>
          <c:showVal val="1"/>
          <c:showCatName val="0"/>
          <c:showSerName val="0"/>
          <c:showPercent val="0"/>
          <c:showBubbleSize val="0"/>
        </c:dLbls>
        <c:gapWidth val="79"/>
        <c:axId val="726335632"/>
        <c:axId val="726336024"/>
      </c:barChart>
      <c:catAx>
        <c:axId val="72633563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726336024"/>
        <c:crosses val="autoZero"/>
        <c:auto val="1"/>
        <c:lblAlgn val="ctr"/>
        <c:lblOffset val="100"/>
        <c:noMultiLvlLbl val="0"/>
      </c:catAx>
      <c:valAx>
        <c:axId val="726336024"/>
        <c:scaling>
          <c:orientation val="minMax"/>
        </c:scaling>
        <c:delete val="1"/>
        <c:axPos val="l"/>
        <c:numFmt formatCode="0%" sourceLinked="1"/>
        <c:majorTickMark val="none"/>
        <c:minorTickMark val="none"/>
        <c:tickLblPos val="nextTo"/>
        <c:crossAx val="726335632"/>
        <c:crosses val="autoZero"/>
        <c:crossBetween val="between"/>
      </c:valAx>
      <c:spPr>
        <a:noFill/>
        <a:ln>
          <a:noFill/>
        </a:ln>
        <a:effectLst/>
      </c:spPr>
    </c:plotArea>
    <c:legend>
      <c:legendPos val="t"/>
      <c:layout>
        <c:manualLayout>
          <c:xMode val="edge"/>
          <c:yMode val="edge"/>
          <c:x val="0.30394431554524359"/>
          <c:y val="0.24318489101801227"/>
          <c:w val="0.67076505714152079"/>
          <c:h val="0.1856739883515012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7258-4E07-9FFB-F437A3233CB6}"/>
            </c:ext>
          </c:extLst>
        </c:ser>
        <c:ser>
          <c:idx val="1"/>
          <c:order val="1"/>
          <c:spPr>
            <a:solidFill>
              <a:schemeClr val="bg2">
                <a:lumMod val="75000"/>
              </a:schemeClr>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2-7258-4E07-9FFB-F437A3233CB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7258-4E07-9FFB-F437A3233CB6}"/>
            </c:ext>
          </c:extLst>
        </c:ser>
        <c:dLbls>
          <c:showLegendKey val="0"/>
          <c:showVal val="0"/>
          <c:showCatName val="0"/>
          <c:showSerName val="0"/>
          <c:showPercent val="0"/>
          <c:showBubbleSize val="0"/>
        </c:dLbls>
        <c:gapWidth val="219"/>
        <c:axId val="726336808"/>
        <c:axId val="726337200"/>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7258-4E07-9FFB-F437A3233CB6}"/>
            </c:ext>
          </c:extLst>
        </c:ser>
        <c:dLbls>
          <c:showLegendKey val="0"/>
          <c:showVal val="0"/>
          <c:showCatName val="0"/>
          <c:showSerName val="0"/>
          <c:showPercent val="0"/>
          <c:showBubbleSize val="0"/>
        </c:dLbls>
        <c:marker val="1"/>
        <c:smooth val="0"/>
        <c:axId val="726336808"/>
        <c:axId val="726337200"/>
      </c:lineChart>
      <c:catAx>
        <c:axId val="726336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37200"/>
        <c:crosses val="autoZero"/>
        <c:auto val="1"/>
        <c:lblAlgn val="ctr"/>
        <c:lblOffset val="100"/>
        <c:noMultiLvlLbl val="0"/>
      </c:catAx>
      <c:valAx>
        <c:axId val="726337200"/>
        <c:scaling>
          <c:orientation val="minMax"/>
        </c:scaling>
        <c:delete val="1"/>
        <c:axPos val="l"/>
        <c:numFmt formatCode="General" sourceLinked="1"/>
        <c:majorTickMark val="none"/>
        <c:minorTickMark val="none"/>
        <c:tickLblPos val="nextTo"/>
        <c:crossAx val="726336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47222508922221E-2"/>
          <c:y val="1.9796778264591714E-2"/>
          <c:w val="0.95928500876504719"/>
          <c:h val="0.97753366808163755"/>
        </c:manualLayout>
      </c:layout>
      <c:barChart>
        <c:barDir val="col"/>
        <c:grouping val="clustered"/>
        <c:varyColors val="0"/>
        <c:ser>
          <c:idx val="0"/>
          <c:order val="0"/>
          <c:tx>
            <c:strRef>
              <c:f>CR!$B$3</c:f>
              <c:strCache>
                <c:ptCount val="1"/>
                <c:pt idx="0">
                  <c:v>&lt; 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CR!$D$2</c:f>
              <c:strCache>
                <c:ptCount val="1"/>
                <c:pt idx="0">
                  <c:v>Cluster 2</c:v>
                </c:pt>
              </c:strCache>
            </c:strRef>
          </c:cat>
          <c:val>
            <c:numRef>
              <c:f>CR!$D$3</c:f>
              <c:numCache>
                <c:formatCode>0%</c:formatCode>
                <c:ptCount val="1"/>
                <c:pt idx="0">
                  <c:v>0.81100000000000005</c:v>
                </c:pt>
              </c:numCache>
            </c:numRef>
          </c:val>
          <c:extLst>
            <c:ext xmlns:c16="http://schemas.microsoft.com/office/drawing/2014/chart" uri="{C3380CC4-5D6E-409C-BE32-E72D297353CC}">
              <c16:uniqueId val="{00000000-408D-42CB-B3AF-62192AFC3463}"/>
            </c:ext>
          </c:extLst>
        </c:ser>
        <c:ser>
          <c:idx val="1"/>
          <c:order val="1"/>
          <c:tx>
            <c:strRef>
              <c:f>CR!$B$4</c:f>
              <c:strCache>
                <c:ptCount val="1"/>
                <c:pt idx="0">
                  <c:v>5-10%</c:v>
                </c:pt>
              </c:strCache>
            </c:strRef>
          </c:tx>
          <c:spPr>
            <a:solidFill>
              <a:schemeClr val="bg2">
                <a:lumMod val="75000"/>
              </a:schemeClr>
            </a:solidFill>
            <a:ln>
              <a:noFill/>
            </a:ln>
            <a:effectLst/>
          </c:spPr>
          <c:invertIfNegative val="0"/>
          <c:dLbls>
            <c:dLbl>
              <c:idx val="0"/>
              <c:layout>
                <c:manualLayout>
                  <c:x val="0"/>
                  <c:y val="3.34354062795193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8D-42CB-B3AF-62192AFC3463}"/>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CR!$D$2</c:f>
              <c:strCache>
                <c:ptCount val="1"/>
                <c:pt idx="0">
                  <c:v>Cluster 2</c:v>
                </c:pt>
              </c:strCache>
            </c:strRef>
          </c:cat>
          <c:val>
            <c:numRef>
              <c:f>CR!$D$4</c:f>
              <c:numCache>
                <c:formatCode>0%</c:formatCode>
                <c:ptCount val="1"/>
                <c:pt idx="0">
                  <c:v>8.5000000000000006E-2</c:v>
                </c:pt>
              </c:numCache>
            </c:numRef>
          </c:val>
          <c:extLst>
            <c:ext xmlns:c16="http://schemas.microsoft.com/office/drawing/2014/chart" uri="{C3380CC4-5D6E-409C-BE32-E72D297353CC}">
              <c16:uniqueId val="{00000002-408D-42CB-B3AF-62192AFC3463}"/>
            </c:ext>
          </c:extLst>
        </c:ser>
        <c:ser>
          <c:idx val="2"/>
          <c:order val="2"/>
          <c:tx>
            <c:strRef>
              <c:f>CR!$B$5</c:f>
              <c:strCache>
                <c:ptCount val="1"/>
                <c:pt idx="0">
                  <c:v>10-15%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CR!$D$2</c:f>
              <c:strCache>
                <c:ptCount val="1"/>
                <c:pt idx="0">
                  <c:v>Cluster 2</c:v>
                </c:pt>
              </c:strCache>
            </c:strRef>
          </c:cat>
          <c:val>
            <c:numRef>
              <c:f>CR!$D$5</c:f>
              <c:numCache>
                <c:formatCode>0%</c:formatCode>
                <c:ptCount val="1"/>
                <c:pt idx="0">
                  <c:v>4.41E-2</c:v>
                </c:pt>
              </c:numCache>
            </c:numRef>
          </c:val>
          <c:extLst>
            <c:ext xmlns:c16="http://schemas.microsoft.com/office/drawing/2014/chart" uri="{C3380CC4-5D6E-409C-BE32-E72D297353CC}">
              <c16:uniqueId val="{00000003-408D-42CB-B3AF-62192AFC3463}"/>
            </c:ext>
          </c:extLst>
        </c:ser>
        <c:ser>
          <c:idx val="3"/>
          <c:order val="3"/>
          <c:tx>
            <c:strRef>
              <c:f>CR!$B$6</c:f>
              <c:strCache>
                <c:ptCount val="1"/>
                <c:pt idx="0">
                  <c:v>&gt; 15%</c:v>
                </c:pt>
              </c:strCache>
            </c:strRef>
          </c:tx>
          <c:spPr>
            <a:solidFill>
              <a:schemeClr val="bg2">
                <a:lumMod val="75000"/>
              </a:schemeClr>
            </a:solidFill>
            <a:ln>
              <a:noFill/>
            </a:ln>
            <a:effectLst/>
          </c:spPr>
          <c:invertIfNegative val="0"/>
          <c:dLbls>
            <c:dLbl>
              <c:idx val="0"/>
              <c:layout>
                <c:manualLayout>
                  <c:x val="0"/>
                  <c:y val="3.284697503331185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08D-42CB-B3AF-62192AFC3463}"/>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CR!$D$2</c:f>
              <c:strCache>
                <c:ptCount val="1"/>
                <c:pt idx="0">
                  <c:v>Cluster 2</c:v>
                </c:pt>
              </c:strCache>
            </c:strRef>
          </c:cat>
          <c:val>
            <c:numRef>
              <c:f>CR!$D$6</c:f>
              <c:numCache>
                <c:formatCode>0%</c:formatCode>
                <c:ptCount val="1"/>
                <c:pt idx="0">
                  <c:v>5.8999999999999997E-2</c:v>
                </c:pt>
              </c:numCache>
            </c:numRef>
          </c:val>
          <c:extLst>
            <c:ext xmlns:c16="http://schemas.microsoft.com/office/drawing/2014/chart" uri="{C3380CC4-5D6E-409C-BE32-E72D297353CC}">
              <c16:uniqueId val="{00000005-408D-42CB-B3AF-62192AFC3463}"/>
            </c:ext>
          </c:extLst>
        </c:ser>
        <c:dLbls>
          <c:dLblPos val="ctr"/>
          <c:showLegendKey val="0"/>
          <c:showVal val="1"/>
          <c:showCatName val="0"/>
          <c:showSerName val="0"/>
          <c:showPercent val="0"/>
          <c:showBubbleSize val="0"/>
        </c:dLbls>
        <c:gapWidth val="79"/>
        <c:axId val="726337984"/>
        <c:axId val="726338376"/>
      </c:barChart>
      <c:catAx>
        <c:axId val="72633798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726338376"/>
        <c:crosses val="autoZero"/>
        <c:auto val="1"/>
        <c:lblAlgn val="ctr"/>
        <c:lblOffset val="100"/>
        <c:noMultiLvlLbl val="0"/>
      </c:catAx>
      <c:valAx>
        <c:axId val="726338376"/>
        <c:scaling>
          <c:orientation val="minMax"/>
        </c:scaling>
        <c:delete val="1"/>
        <c:axPos val="l"/>
        <c:numFmt formatCode="0%" sourceLinked="1"/>
        <c:majorTickMark val="none"/>
        <c:minorTickMark val="none"/>
        <c:tickLblPos val="nextTo"/>
        <c:crossAx val="726337984"/>
        <c:crosses val="autoZero"/>
        <c:crossBetween val="between"/>
      </c:valAx>
      <c:spPr>
        <a:noFill/>
        <a:ln>
          <a:noFill/>
        </a:ln>
        <a:effectLst/>
      </c:spPr>
    </c:plotArea>
    <c:legend>
      <c:legendPos val="t"/>
      <c:layout>
        <c:manualLayout>
          <c:xMode val="edge"/>
          <c:yMode val="edge"/>
          <c:x val="0.36816075567134743"/>
          <c:y val="0.18202870347201436"/>
          <c:w val="0.49779562289513857"/>
          <c:h val="0.2295282172931018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77209215295188E-2"/>
          <c:y val="0.11783871339742663"/>
          <c:w val="0.92423184404885061"/>
          <c:h val="0.60272977554972618"/>
        </c:manualLayout>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4C77-4445-BFB8-7BF9B7D215D9}"/>
            </c:ext>
          </c:extLst>
        </c:ser>
        <c:ser>
          <c:idx val="1"/>
          <c:order val="1"/>
          <c:spPr>
            <a:solidFill>
              <a:schemeClr val="bg2">
                <a:lumMod val="75000"/>
              </a:schemeClr>
            </a:solidFill>
            <a:ln>
              <a:noFill/>
            </a:ln>
            <a:effectLst/>
          </c:spPr>
          <c:invertIfNegative val="0"/>
          <c:dPt>
            <c:idx val="7"/>
            <c:invertIfNegative val="0"/>
            <c:bubble3D val="0"/>
            <c:spPr>
              <a:solidFill>
                <a:srgbClr val="00B050"/>
              </a:solidFill>
              <a:ln>
                <a:noFill/>
              </a:ln>
              <a:effectLst/>
            </c:spPr>
            <c:extLst>
              <c:ext xmlns:c16="http://schemas.microsoft.com/office/drawing/2014/chart" uri="{C3380CC4-5D6E-409C-BE32-E72D297353CC}">
                <c16:uniqueId val="{00000002-4C77-4445-BFB8-7BF9B7D215D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4C77-4445-BFB8-7BF9B7D215D9}"/>
            </c:ext>
          </c:extLst>
        </c:ser>
        <c:dLbls>
          <c:showLegendKey val="0"/>
          <c:showVal val="0"/>
          <c:showCatName val="0"/>
          <c:showSerName val="0"/>
          <c:showPercent val="0"/>
          <c:showBubbleSize val="0"/>
        </c:dLbls>
        <c:gapWidth val="219"/>
        <c:axId val="490912208"/>
        <c:axId val="490912600"/>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4C77-4445-BFB8-7BF9B7D215D9}"/>
            </c:ext>
          </c:extLst>
        </c:ser>
        <c:dLbls>
          <c:showLegendKey val="0"/>
          <c:showVal val="0"/>
          <c:showCatName val="0"/>
          <c:showSerName val="0"/>
          <c:showPercent val="0"/>
          <c:showBubbleSize val="0"/>
        </c:dLbls>
        <c:marker val="1"/>
        <c:smooth val="0"/>
        <c:axId val="490912208"/>
        <c:axId val="490912600"/>
      </c:lineChart>
      <c:catAx>
        <c:axId val="49091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912600"/>
        <c:crosses val="autoZero"/>
        <c:auto val="1"/>
        <c:lblAlgn val="ctr"/>
        <c:lblOffset val="100"/>
        <c:noMultiLvlLbl val="0"/>
      </c:catAx>
      <c:valAx>
        <c:axId val="490912600"/>
        <c:scaling>
          <c:orientation val="minMax"/>
        </c:scaling>
        <c:delete val="1"/>
        <c:axPos val="l"/>
        <c:numFmt formatCode="General" sourceLinked="1"/>
        <c:majorTickMark val="none"/>
        <c:minorTickMark val="none"/>
        <c:tickLblPos val="nextTo"/>
        <c:crossAx val="49091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276143596745834E-2"/>
          <c:y val="0.10885444344761569"/>
          <c:w val="0.95172311419365152"/>
          <c:h val="0.86715870896845393"/>
        </c:manualLayout>
      </c:layout>
      <c:barChart>
        <c:barDir val="col"/>
        <c:grouping val="clustered"/>
        <c:varyColors val="0"/>
        <c:ser>
          <c:idx val="0"/>
          <c:order val="0"/>
          <c:tx>
            <c:strRef>
              <c:f>Age!$B$3</c:f>
              <c:strCache>
                <c:ptCount val="1"/>
                <c:pt idx="0">
                  <c:v>20-25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Age!$G$3</c:f>
              <c:numCache>
                <c:formatCode>0%</c:formatCode>
                <c:ptCount val="1"/>
                <c:pt idx="0">
                  <c:v>6.2899999999999998E-2</c:v>
                </c:pt>
              </c:numCache>
            </c:numRef>
          </c:val>
          <c:extLst>
            <c:ext xmlns:c16="http://schemas.microsoft.com/office/drawing/2014/chart" uri="{C3380CC4-5D6E-409C-BE32-E72D297353CC}">
              <c16:uniqueId val="{00000000-3CE5-4A92-82B1-236C13CF5C4C}"/>
            </c:ext>
          </c:extLst>
        </c:ser>
        <c:ser>
          <c:idx val="1"/>
          <c:order val="1"/>
          <c:tx>
            <c:strRef>
              <c:f>Age!$B$4</c:f>
              <c:strCache>
                <c:ptCount val="1"/>
                <c:pt idx="0">
                  <c:v>25-30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Age!$G$4</c:f>
              <c:numCache>
                <c:formatCode>0%</c:formatCode>
                <c:ptCount val="1"/>
                <c:pt idx="0">
                  <c:v>0.16800000000000001</c:v>
                </c:pt>
              </c:numCache>
            </c:numRef>
          </c:val>
          <c:extLst>
            <c:ext xmlns:c16="http://schemas.microsoft.com/office/drawing/2014/chart" uri="{C3380CC4-5D6E-409C-BE32-E72D297353CC}">
              <c16:uniqueId val="{00000001-3CE5-4A92-82B1-236C13CF5C4C}"/>
            </c:ext>
          </c:extLst>
        </c:ser>
        <c:ser>
          <c:idx val="2"/>
          <c:order val="2"/>
          <c:tx>
            <c:strRef>
              <c:f>Age!$B$5</c:f>
              <c:strCache>
                <c:ptCount val="1"/>
                <c:pt idx="0">
                  <c:v>30-35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Age!$G$5</c:f>
              <c:numCache>
                <c:formatCode>0%</c:formatCode>
                <c:ptCount val="1"/>
                <c:pt idx="0">
                  <c:v>0.16700000000000001</c:v>
                </c:pt>
              </c:numCache>
            </c:numRef>
          </c:val>
          <c:extLst>
            <c:ext xmlns:c16="http://schemas.microsoft.com/office/drawing/2014/chart" uri="{C3380CC4-5D6E-409C-BE32-E72D297353CC}">
              <c16:uniqueId val="{00000002-3CE5-4A92-82B1-236C13CF5C4C}"/>
            </c:ext>
          </c:extLst>
        </c:ser>
        <c:ser>
          <c:idx val="3"/>
          <c:order val="3"/>
          <c:tx>
            <c:strRef>
              <c:f>Age!$B$6</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Age!$G$6</c:f>
              <c:numCache>
                <c:formatCode>0%</c:formatCode>
                <c:ptCount val="1"/>
                <c:pt idx="0">
                  <c:v>0.156</c:v>
                </c:pt>
              </c:numCache>
            </c:numRef>
          </c:val>
          <c:extLst>
            <c:ext xmlns:c16="http://schemas.microsoft.com/office/drawing/2014/chart" uri="{C3380CC4-5D6E-409C-BE32-E72D297353CC}">
              <c16:uniqueId val="{00000003-3CE5-4A92-82B1-236C13CF5C4C}"/>
            </c:ext>
          </c:extLst>
        </c:ser>
        <c:ser>
          <c:idx val="4"/>
          <c:order val="4"/>
          <c:tx>
            <c:strRef>
              <c:f>Age!$B$7</c:f>
              <c:strCache>
                <c:ptCount val="1"/>
                <c:pt idx="0">
                  <c:v>40-45</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Age!$G$7</c:f>
              <c:numCache>
                <c:formatCode>0%</c:formatCode>
                <c:ptCount val="1"/>
                <c:pt idx="0">
                  <c:v>0.14399999999999999</c:v>
                </c:pt>
              </c:numCache>
            </c:numRef>
          </c:val>
          <c:extLst>
            <c:ext xmlns:c16="http://schemas.microsoft.com/office/drawing/2014/chart" uri="{C3380CC4-5D6E-409C-BE32-E72D297353CC}">
              <c16:uniqueId val="{00000004-3CE5-4A92-82B1-236C13CF5C4C}"/>
            </c:ext>
          </c:extLst>
        </c:ser>
        <c:ser>
          <c:idx val="5"/>
          <c:order val="5"/>
          <c:tx>
            <c:strRef>
              <c:f>Age!$B$8</c:f>
              <c:strCache>
                <c:ptCount val="1"/>
                <c:pt idx="0">
                  <c:v>45-50</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Age!$G$2</c:f>
              <c:strCache>
                <c:ptCount val="1"/>
                <c:pt idx="0">
                  <c:v>Cluster 5</c:v>
                </c:pt>
              </c:strCache>
            </c:strRef>
          </c:cat>
          <c:val>
            <c:numRef>
              <c:f>Age!$G$8</c:f>
              <c:numCache>
                <c:formatCode>0%</c:formatCode>
                <c:ptCount val="1"/>
                <c:pt idx="0">
                  <c:v>0.29899999999999999</c:v>
                </c:pt>
              </c:numCache>
            </c:numRef>
          </c:val>
          <c:extLst>
            <c:ext xmlns:c16="http://schemas.microsoft.com/office/drawing/2014/chart" uri="{C3380CC4-5D6E-409C-BE32-E72D297353CC}">
              <c16:uniqueId val="{00000005-3CE5-4A92-82B1-236C13CF5C4C}"/>
            </c:ext>
          </c:extLst>
        </c:ser>
        <c:dLbls>
          <c:dLblPos val="ctr"/>
          <c:showLegendKey val="0"/>
          <c:showVal val="1"/>
          <c:showCatName val="0"/>
          <c:showSerName val="0"/>
          <c:showPercent val="0"/>
          <c:showBubbleSize val="0"/>
        </c:dLbls>
        <c:gapWidth val="79"/>
        <c:axId val="588330688"/>
        <c:axId val="588331080"/>
      </c:barChart>
      <c:catAx>
        <c:axId val="58833068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88331080"/>
        <c:crosses val="autoZero"/>
        <c:auto val="1"/>
        <c:lblAlgn val="ctr"/>
        <c:lblOffset val="100"/>
        <c:noMultiLvlLbl val="0"/>
      </c:catAx>
      <c:valAx>
        <c:axId val="588331080"/>
        <c:scaling>
          <c:orientation val="minMax"/>
        </c:scaling>
        <c:delete val="1"/>
        <c:axPos val="l"/>
        <c:numFmt formatCode="0%" sourceLinked="1"/>
        <c:majorTickMark val="none"/>
        <c:minorTickMark val="none"/>
        <c:tickLblPos val="nextTo"/>
        <c:crossAx val="588330688"/>
        <c:crosses val="autoZero"/>
        <c:crossBetween val="between"/>
      </c:valAx>
      <c:spPr>
        <a:noFill/>
        <a:ln>
          <a:noFill/>
        </a:ln>
        <a:effectLst/>
      </c:spPr>
    </c:plotArea>
    <c:legend>
      <c:legendPos val="t"/>
      <c:layout>
        <c:manualLayout>
          <c:xMode val="edge"/>
          <c:yMode val="edge"/>
          <c:x val="4.612123087279521E-2"/>
          <c:y val="0.30659730557369996"/>
          <c:w val="0.45766198431492089"/>
          <c:h val="0.2131051436003991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630965181616755E-2"/>
          <c:y val="8.1381092797457893E-2"/>
          <c:w val="0.95538956849652712"/>
          <c:h val="0.89694128249917404"/>
        </c:manualLayout>
      </c:layout>
      <c:barChart>
        <c:barDir val="col"/>
        <c:grouping val="clustered"/>
        <c:varyColors val="0"/>
        <c:ser>
          <c:idx val="0"/>
          <c:order val="0"/>
          <c:tx>
            <c:strRef>
              <c:f>Tenure!$B$3</c:f>
              <c:strCache>
                <c:ptCount val="1"/>
                <c:pt idx="0">
                  <c:v>&lt; 3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Tenure!$G$3</c:f>
              <c:numCache>
                <c:formatCode>0%</c:formatCode>
                <c:ptCount val="1"/>
                <c:pt idx="0">
                  <c:v>0.34100000000000003</c:v>
                </c:pt>
              </c:numCache>
            </c:numRef>
          </c:val>
          <c:extLst>
            <c:ext xmlns:c16="http://schemas.microsoft.com/office/drawing/2014/chart" uri="{C3380CC4-5D6E-409C-BE32-E72D297353CC}">
              <c16:uniqueId val="{00000000-70A9-4F9E-A7F6-2F86A2323BDC}"/>
            </c:ext>
          </c:extLst>
        </c:ser>
        <c:ser>
          <c:idx val="1"/>
          <c:order val="1"/>
          <c:tx>
            <c:strRef>
              <c:f>Tenure!$B$4</c:f>
              <c:strCache>
                <c:ptCount val="1"/>
                <c:pt idx="0">
                  <c:v>3-6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Tenure!$G$4</c:f>
              <c:numCache>
                <c:formatCode>0%</c:formatCode>
                <c:ptCount val="1"/>
                <c:pt idx="0">
                  <c:v>0.23300000000000001</c:v>
                </c:pt>
              </c:numCache>
            </c:numRef>
          </c:val>
          <c:extLst>
            <c:ext xmlns:c16="http://schemas.microsoft.com/office/drawing/2014/chart" uri="{C3380CC4-5D6E-409C-BE32-E72D297353CC}">
              <c16:uniqueId val="{00000001-70A9-4F9E-A7F6-2F86A2323BDC}"/>
            </c:ext>
          </c:extLst>
        </c:ser>
        <c:ser>
          <c:idx val="2"/>
          <c:order val="2"/>
          <c:tx>
            <c:strRef>
              <c:f>Tenure!$B$5</c:f>
              <c:strCache>
                <c:ptCount val="1"/>
                <c:pt idx="0">
                  <c:v>6-9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Tenure!$G$5</c:f>
              <c:numCache>
                <c:formatCode>0%</c:formatCode>
                <c:ptCount val="1"/>
                <c:pt idx="0">
                  <c:v>0.151</c:v>
                </c:pt>
              </c:numCache>
            </c:numRef>
          </c:val>
          <c:extLst>
            <c:ext xmlns:c16="http://schemas.microsoft.com/office/drawing/2014/chart" uri="{C3380CC4-5D6E-409C-BE32-E72D297353CC}">
              <c16:uniqueId val="{00000002-70A9-4F9E-A7F6-2F86A2323BDC}"/>
            </c:ext>
          </c:extLst>
        </c:ser>
        <c:ser>
          <c:idx val="3"/>
          <c:order val="3"/>
          <c:tx>
            <c:strRef>
              <c:f>Tenure!$B$6</c:f>
              <c:strCache>
                <c:ptCount val="1"/>
                <c:pt idx="0">
                  <c:v>9-12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Tenure!$G$6</c:f>
              <c:numCache>
                <c:formatCode>0%</c:formatCode>
                <c:ptCount val="1"/>
                <c:pt idx="0">
                  <c:v>9.5000000000000001E-2</c:v>
                </c:pt>
              </c:numCache>
            </c:numRef>
          </c:val>
          <c:extLst>
            <c:ext xmlns:c16="http://schemas.microsoft.com/office/drawing/2014/chart" uri="{C3380CC4-5D6E-409C-BE32-E72D297353CC}">
              <c16:uniqueId val="{00000003-70A9-4F9E-A7F6-2F86A2323BDC}"/>
            </c:ext>
          </c:extLst>
        </c:ser>
        <c:ser>
          <c:idx val="4"/>
          <c:order val="4"/>
          <c:tx>
            <c:strRef>
              <c:f>Tenure!$B$7</c:f>
              <c:strCache>
                <c:ptCount val="1"/>
                <c:pt idx="0">
                  <c:v>1-1.5 years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Tenure!$G$7</c:f>
              <c:numCache>
                <c:formatCode>0%</c:formatCode>
                <c:ptCount val="1"/>
                <c:pt idx="0">
                  <c:v>0.12089999999999999</c:v>
                </c:pt>
              </c:numCache>
            </c:numRef>
          </c:val>
          <c:extLst>
            <c:ext xmlns:c16="http://schemas.microsoft.com/office/drawing/2014/chart" uri="{C3380CC4-5D6E-409C-BE32-E72D297353CC}">
              <c16:uniqueId val="{00000004-70A9-4F9E-A7F6-2F86A2323BDC}"/>
            </c:ext>
          </c:extLst>
        </c:ser>
        <c:ser>
          <c:idx val="5"/>
          <c:order val="5"/>
          <c:tx>
            <c:strRef>
              <c:f>Tenure!$B$8</c:f>
              <c:strCache>
                <c:ptCount val="1"/>
                <c:pt idx="0">
                  <c:v>&gt; 1.5 years</c:v>
                </c:pt>
              </c:strCache>
            </c:strRef>
          </c:tx>
          <c:spPr>
            <a:solidFill>
              <a:schemeClr val="bg2">
                <a:lumMod val="75000"/>
              </a:schemeClr>
            </a:solidFill>
            <a:ln>
              <a:noFill/>
            </a:ln>
            <a:effectLst/>
          </c:spPr>
          <c:invertIfNegative val="0"/>
          <c:dLbls>
            <c:dLbl>
              <c:idx val="0"/>
              <c:layout>
                <c:manualLayout>
                  <c:x val="3.137088288039048E-3"/>
                  <c:y val="6.72727582273522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0A9-4F9E-A7F6-2F86A2323BD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Tenure!$G$2</c:f>
              <c:strCache>
                <c:ptCount val="1"/>
                <c:pt idx="0">
                  <c:v>Cluster 5</c:v>
                </c:pt>
              </c:strCache>
            </c:strRef>
          </c:cat>
          <c:val>
            <c:numRef>
              <c:f>Tenure!$G$8</c:f>
              <c:numCache>
                <c:formatCode>0%</c:formatCode>
                <c:ptCount val="1"/>
                <c:pt idx="0">
                  <c:v>5.7000000000000002E-2</c:v>
                </c:pt>
              </c:numCache>
            </c:numRef>
          </c:val>
          <c:extLst>
            <c:ext xmlns:c16="http://schemas.microsoft.com/office/drawing/2014/chart" uri="{C3380CC4-5D6E-409C-BE32-E72D297353CC}">
              <c16:uniqueId val="{00000005-70A9-4F9E-A7F6-2F86A2323BDC}"/>
            </c:ext>
          </c:extLst>
        </c:ser>
        <c:dLbls>
          <c:dLblPos val="ctr"/>
          <c:showLegendKey val="0"/>
          <c:showVal val="1"/>
          <c:showCatName val="0"/>
          <c:showSerName val="0"/>
          <c:showPercent val="0"/>
          <c:showBubbleSize val="0"/>
        </c:dLbls>
        <c:gapWidth val="79"/>
        <c:axId val="588331864"/>
        <c:axId val="588332256"/>
      </c:barChart>
      <c:catAx>
        <c:axId val="58833186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88332256"/>
        <c:crosses val="autoZero"/>
        <c:auto val="1"/>
        <c:lblAlgn val="ctr"/>
        <c:lblOffset val="100"/>
        <c:noMultiLvlLbl val="0"/>
      </c:catAx>
      <c:valAx>
        <c:axId val="588332256"/>
        <c:scaling>
          <c:orientation val="minMax"/>
        </c:scaling>
        <c:delete val="1"/>
        <c:axPos val="l"/>
        <c:numFmt formatCode="0%" sourceLinked="1"/>
        <c:majorTickMark val="none"/>
        <c:minorTickMark val="none"/>
        <c:tickLblPos val="nextTo"/>
        <c:crossAx val="588331864"/>
        <c:crosses val="autoZero"/>
        <c:crossBetween val="between"/>
      </c:valAx>
      <c:spPr>
        <a:noFill/>
        <a:ln>
          <a:noFill/>
        </a:ln>
        <a:effectLst/>
      </c:spPr>
    </c:plotArea>
    <c:legend>
      <c:legendPos val="t"/>
      <c:layout>
        <c:manualLayout>
          <c:xMode val="edge"/>
          <c:yMode val="edge"/>
          <c:x val="0.58674049116427973"/>
          <c:y val="0.22864293375555442"/>
          <c:w val="0.3698179994763286"/>
          <c:h val="0.4121769923557553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617704975886334E-2"/>
          <c:y val="0.18384466105396893"/>
          <c:w val="0.36751011275481416"/>
          <c:h val="0.34122074330919822"/>
        </c:manualLayout>
      </c:layout>
      <c:barChart>
        <c:barDir val="col"/>
        <c:grouping val="stacked"/>
        <c:varyColors val="0"/>
        <c:ser>
          <c:idx val="0"/>
          <c:order val="0"/>
          <c:tx>
            <c:strRef>
              <c:f>'Affinity to incentives'!$A$2</c:f>
              <c:strCache>
                <c:ptCount val="1"/>
                <c:pt idx="0">
                  <c:v>Average guaranteed fare with target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incentives'!$F$2</c:f>
              <c:numCache>
                <c:formatCode>0%</c:formatCode>
                <c:ptCount val="1"/>
                <c:pt idx="0">
                  <c:v>0.140315790451639</c:v>
                </c:pt>
              </c:numCache>
            </c:numRef>
          </c:val>
          <c:extLst>
            <c:ext xmlns:c16="http://schemas.microsoft.com/office/drawing/2014/chart" uri="{C3380CC4-5D6E-409C-BE32-E72D297353CC}">
              <c16:uniqueId val="{00000000-52D9-45DC-9AFD-AB79B31ED8E2}"/>
            </c:ext>
          </c:extLst>
        </c:ser>
        <c:ser>
          <c:idx val="1"/>
          <c:order val="1"/>
          <c:tx>
            <c:strRef>
              <c:f>'Affinity to incentives'!$A$3</c:f>
              <c:strCache>
                <c:ptCount val="1"/>
                <c:pt idx="0">
                  <c:v>Average guaranteed fare without target fare</c:v>
                </c:pt>
              </c:strCache>
            </c:strRef>
          </c:tx>
          <c:spPr>
            <a:solidFill>
              <a:schemeClr val="bg2">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D9-45DC-9AFD-AB79B31ED8E2}"/>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incentives'!$F$3</c:f>
              <c:numCache>
                <c:formatCode>0%</c:formatCode>
                <c:ptCount val="1"/>
                <c:pt idx="0">
                  <c:v>4.036803251750426E-2</c:v>
                </c:pt>
              </c:numCache>
            </c:numRef>
          </c:val>
          <c:extLst>
            <c:ext xmlns:c16="http://schemas.microsoft.com/office/drawing/2014/chart" uri="{C3380CC4-5D6E-409C-BE32-E72D297353CC}">
              <c16:uniqueId val="{00000002-52D9-45DC-9AFD-AB79B31ED8E2}"/>
            </c:ext>
          </c:extLst>
        </c:ser>
        <c:ser>
          <c:idx val="2"/>
          <c:order val="2"/>
          <c:tx>
            <c:strRef>
              <c:f>'Affinity to incentives'!$A$4</c:f>
              <c:strCache>
                <c:ptCount val="1"/>
                <c:pt idx="0">
                  <c:v>Extra cash top-up with targeted fare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incentives'!$F$4</c:f>
              <c:numCache>
                <c:formatCode>0%</c:formatCode>
                <c:ptCount val="1"/>
                <c:pt idx="0">
                  <c:v>1.4468554899340088E-2</c:v>
                </c:pt>
              </c:numCache>
            </c:numRef>
          </c:val>
          <c:extLst>
            <c:ext xmlns:c16="http://schemas.microsoft.com/office/drawing/2014/chart" uri="{C3380CC4-5D6E-409C-BE32-E72D297353CC}">
              <c16:uniqueId val="{00000003-52D9-45DC-9AFD-AB79B31ED8E2}"/>
            </c:ext>
          </c:extLst>
        </c:ser>
        <c:ser>
          <c:idx val="3"/>
          <c:order val="3"/>
          <c:tx>
            <c:strRef>
              <c:f>'Affinity to incentives'!$A$5</c:f>
              <c:strCache>
                <c:ptCount val="1"/>
                <c:pt idx="0">
                  <c:v>Loyalty/Platinum Program</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incentives'!$F$5</c:f>
              <c:numCache>
                <c:formatCode>0%</c:formatCode>
                <c:ptCount val="1"/>
                <c:pt idx="0">
                  <c:v>0.5998270247213856</c:v>
                </c:pt>
              </c:numCache>
            </c:numRef>
          </c:val>
          <c:extLst>
            <c:ext xmlns:c16="http://schemas.microsoft.com/office/drawing/2014/chart" uri="{C3380CC4-5D6E-409C-BE32-E72D297353CC}">
              <c16:uniqueId val="{00000004-52D9-45DC-9AFD-AB79B31ED8E2}"/>
            </c:ext>
          </c:extLst>
        </c:ser>
        <c:ser>
          <c:idx val="4"/>
          <c:order val="4"/>
          <c:tx>
            <c:strRef>
              <c:f>'Affinity to incentives'!$A$6</c:f>
              <c:strCache>
                <c:ptCount val="1"/>
                <c:pt idx="0">
                  <c:v>Extra cash top-up without any target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incentives'!$F$6</c:f>
              <c:numCache>
                <c:formatCode>0%</c:formatCode>
                <c:ptCount val="1"/>
                <c:pt idx="0">
                  <c:v>0.16721331827617703</c:v>
                </c:pt>
              </c:numCache>
            </c:numRef>
          </c:val>
          <c:extLst>
            <c:ext xmlns:c16="http://schemas.microsoft.com/office/drawing/2014/chart" uri="{C3380CC4-5D6E-409C-BE32-E72D297353CC}">
              <c16:uniqueId val="{00000005-52D9-45DC-9AFD-AB79B31ED8E2}"/>
            </c:ext>
          </c:extLst>
        </c:ser>
        <c:ser>
          <c:idx val="5"/>
          <c:order val="5"/>
          <c:tx>
            <c:strRef>
              <c:f>'Affinity to incentives'!$A$7</c:f>
              <c:strCache>
                <c:ptCount val="1"/>
                <c:pt idx="0">
                  <c:v>Extra cash top-up with targeted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'Affinity to incentives'!$F$1</c:f>
              <c:strCache>
                <c:ptCount val="1"/>
                <c:pt idx="0">
                  <c:v>Cluster 5</c:v>
                </c:pt>
              </c:strCache>
            </c:strRef>
          </c:cat>
          <c:val>
            <c:numRef>
              <c:f>'Affinity to incentives'!$F$7</c:f>
              <c:numCache>
                <c:formatCode>0%</c:formatCode>
                <c:ptCount val="1"/>
                <c:pt idx="0">
                  <c:v>3.7807279133954E-2</c:v>
                </c:pt>
              </c:numCache>
            </c:numRef>
          </c:val>
          <c:extLst>
            <c:ext xmlns:c16="http://schemas.microsoft.com/office/drawing/2014/chart" uri="{C3380CC4-5D6E-409C-BE32-E72D297353CC}">
              <c16:uniqueId val="{00000006-52D9-45DC-9AFD-AB79B31ED8E2}"/>
            </c:ext>
          </c:extLst>
        </c:ser>
        <c:dLbls>
          <c:showLegendKey val="0"/>
          <c:showVal val="0"/>
          <c:showCatName val="0"/>
          <c:showSerName val="0"/>
          <c:showPercent val="0"/>
          <c:showBubbleSize val="0"/>
        </c:dLbls>
        <c:gapWidth val="150"/>
        <c:overlap val="100"/>
        <c:axId val="588333040"/>
        <c:axId val="588333432"/>
      </c:barChart>
      <c:catAx>
        <c:axId val="588333040"/>
        <c:scaling>
          <c:orientation val="minMax"/>
        </c:scaling>
        <c:delete val="1"/>
        <c:axPos val="b"/>
        <c:numFmt formatCode="General" sourceLinked="1"/>
        <c:majorTickMark val="none"/>
        <c:minorTickMark val="none"/>
        <c:tickLblPos val="nextTo"/>
        <c:crossAx val="588333432"/>
        <c:crosses val="autoZero"/>
        <c:auto val="1"/>
        <c:lblAlgn val="ctr"/>
        <c:lblOffset val="100"/>
        <c:noMultiLvlLbl val="0"/>
      </c:catAx>
      <c:valAx>
        <c:axId val="588333432"/>
        <c:scaling>
          <c:orientation val="minMax"/>
          <c:max val="1"/>
        </c:scaling>
        <c:delete val="1"/>
        <c:axPos val="l"/>
        <c:numFmt formatCode="0%" sourceLinked="1"/>
        <c:majorTickMark val="none"/>
        <c:minorTickMark val="none"/>
        <c:tickLblPos val="nextTo"/>
        <c:crossAx val="588333040"/>
        <c:crosses val="autoZero"/>
        <c:crossBetween val="between"/>
      </c:valAx>
      <c:spPr>
        <a:noFill/>
        <a:ln>
          <a:noFill/>
        </a:ln>
        <a:effectLst/>
      </c:spPr>
    </c:plotArea>
    <c:legend>
      <c:legendPos val="b"/>
      <c:layout>
        <c:manualLayout>
          <c:xMode val="edge"/>
          <c:yMode val="edge"/>
          <c:x val="0.30864159953701331"/>
          <c:y val="0.2100975197007848"/>
          <c:w val="0.34352662362682335"/>
          <c:h val="0.227554105310604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94414605995456E-2"/>
          <c:y val="0.13861286278004911"/>
          <c:w val="0.94138288083105437"/>
          <c:h val="0.79999595684192426"/>
        </c:manualLayout>
      </c:layout>
      <c:barChart>
        <c:barDir val="col"/>
        <c:grouping val="clustered"/>
        <c:varyColors val="0"/>
        <c:ser>
          <c:idx val="0"/>
          <c:order val="0"/>
          <c:tx>
            <c:strRef>
              <c:f>'Average weekly trips'!$B$3</c:f>
              <c:strCache>
                <c:ptCount val="1"/>
                <c:pt idx="0">
                  <c:v>&lt; 25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trips'!$G$3</c:f>
              <c:numCache>
                <c:formatCode>0%</c:formatCode>
                <c:ptCount val="1"/>
                <c:pt idx="0">
                  <c:v>0.34100000000000003</c:v>
                </c:pt>
              </c:numCache>
            </c:numRef>
          </c:val>
          <c:extLst>
            <c:ext xmlns:c16="http://schemas.microsoft.com/office/drawing/2014/chart" uri="{C3380CC4-5D6E-409C-BE32-E72D297353CC}">
              <c16:uniqueId val="{00000000-E4EE-4B9C-8E00-A2675005DC7C}"/>
            </c:ext>
          </c:extLst>
        </c:ser>
        <c:ser>
          <c:idx val="1"/>
          <c:order val="1"/>
          <c:tx>
            <c:strRef>
              <c:f>'Average weekly trips'!$B$4</c:f>
              <c:strCache>
                <c:ptCount val="1"/>
                <c:pt idx="0">
                  <c:v>25-50 trips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trips'!$G$4</c:f>
              <c:numCache>
                <c:formatCode>0%</c:formatCode>
                <c:ptCount val="1"/>
                <c:pt idx="0">
                  <c:v>0.39100000000000001</c:v>
                </c:pt>
              </c:numCache>
            </c:numRef>
          </c:val>
          <c:extLst>
            <c:ext xmlns:c16="http://schemas.microsoft.com/office/drawing/2014/chart" uri="{C3380CC4-5D6E-409C-BE32-E72D297353CC}">
              <c16:uniqueId val="{00000001-E4EE-4B9C-8E00-A2675005DC7C}"/>
            </c:ext>
          </c:extLst>
        </c:ser>
        <c:ser>
          <c:idx val="2"/>
          <c:order val="2"/>
          <c:tx>
            <c:strRef>
              <c:f>'Average weekly trips'!$B$5</c:f>
              <c:strCache>
                <c:ptCount val="1"/>
                <c:pt idx="0">
                  <c:v>50-75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trips'!$G$5</c:f>
              <c:numCache>
                <c:formatCode>0%</c:formatCode>
                <c:ptCount val="1"/>
                <c:pt idx="0">
                  <c:v>0.214</c:v>
                </c:pt>
              </c:numCache>
            </c:numRef>
          </c:val>
          <c:extLst>
            <c:ext xmlns:c16="http://schemas.microsoft.com/office/drawing/2014/chart" uri="{C3380CC4-5D6E-409C-BE32-E72D297353CC}">
              <c16:uniqueId val="{00000002-E4EE-4B9C-8E00-A2675005DC7C}"/>
            </c:ext>
          </c:extLst>
        </c:ser>
        <c:ser>
          <c:idx val="3"/>
          <c:order val="3"/>
          <c:tx>
            <c:strRef>
              <c:f>'Average weekly trips'!$B$6</c:f>
              <c:strCache>
                <c:ptCount val="1"/>
                <c:pt idx="0">
                  <c:v>75-100 trips</c:v>
                </c:pt>
              </c:strCache>
            </c:strRef>
          </c:tx>
          <c:spPr>
            <a:solidFill>
              <a:schemeClr val="bg2">
                <a:lumMod val="75000"/>
              </a:schemeClr>
            </a:solidFill>
            <a:ln>
              <a:noFill/>
            </a:ln>
            <a:effectLst/>
          </c:spPr>
          <c:invertIfNegative val="0"/>
          <c:dLbls>
            <c:dLbl>
              <c:idx val="0"/>
              <c:layout>
                <c:manualLayout>
                  <c:x val="2.9842651681739165E-3"/>
                  <c:y val="2.18987735723705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4EE-4B9C-8E00-A2675005DC7C}"/>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trips'!$G$6</c:f>
              <c:numCache>
                <c:formatCode>0%</c:formatCode>
                <c:ptCount val="1"/>
                <c:pt idx="0">
                  <c:v>4.2000000000000003E-2</c:v>
                </c:pt>
              </c:numCache>
            </c:numRef>
          </c:val>
          <c:extLst>
            <c:ext xmlns:c16="http://schemas.microsoft.com/office/drawing/2014/chart" uri="{C3380CC4-5D6E-409C-BE32-E72D297353CC}">
              <c16:uniqueId val="{00000004-E4EE-4B9C-8E00-A2675005DC7C}"/>
            </c:ext>
          </c:extLst>
        </c:ser>
        <c:ser>
          <c:idx val="4"/>
          <c:order val="4"/>
          <c:tx>
            <c:strRef>
              <c:f>'Average weekly trips'!$B$7</c:f>
              <c:strCache>
                <c:ptCount val="1"/>
                <c:pt idx="0">
                  <c:v>100-150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trips'!$G$7</c:f>
              <c:numCache>
                <c:formatCode>0%</c:formatCode>
                <c:ptCount val="1"/>
                <c:pt idx="0">
                  <c:v>8.9999999999999993E-3</c:v>
                </c:pt>
              </c:numCache>
            </c:numRef>
          </c:val>
          <c:extLst>
            <c:ext xmlns:c16="http://schemas.microsoft.com/office/drawing/2014/chart" uri="{C3380CC4-5D6E-409C-BE32-E72D297353CC}">
              <c16:uniqueId val="{00000005-E4EE-4B9C-8E00-A2675005DC7C}"/>
            </c:ext>
          </c:extLst>
        </c:ser>
        <c:ser>
          <c:idx val="5"/>
          <c:order val="5"/>
          <c:tx>
            <c:strRef>
              <c:f>'Average weekly trips'!$B$8</c:f>
              <c:strCache>
                <c:ptCount val="1"/>
                <c:pt idx="0">
                  <c:v>&gt; 150 trips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'Average weekly trips'!$G$2</c:f>
              <c:strCache>
                <c:ptCount val="1"/>
                <c:pt idx="0">
                  <c:v>Cluster 5</c:v>
                </c:pt>
              </c:strCache>
            </c:strRef>
          </c:cat>
          <c:val>
            <c:numRef>
              <c:f>'Average weekly trips'!$G$8</c:f>
              <c:numCache>
                <c:formatCode>0%</c:formatCode>
                <c:ptCount val="1"/>
                <c:pt idx="0">
                  <c:v>0</c:v>
                </c:pt>
              </c:numCache>
            </c:numRef>
          </c:val>
          <c:extLst>
            <c:ext xmlns:c16="http://schemas.microsoft.com/office/drawing/2014/chart" uri="{C3380CC4-5D6E-409C-BE32-E72D297353CC}">
              <c16:uniqueId val="{00000006-E4EE-4B9C-8E00-A2675005DC7C}"/>
            </c:ext>
          </c:extLst>
        </c:ser>
        <c:dLbls>
          <c:dLblPos val="ctr"/>
          <c:showLegendKey val="0"/>
          <c:showVal val="1"/>
          <c:showCatName val="0"/>
          <c:showSerName val="0"/>
          <c:showPercent val="0"/>
          <c:showBubbleSize val="0"/>
        </c:dLbls>
        <c:gapWidth val="79"/>
        <c:axId val="588334216"/>
        <c:axId val="588334608"/>
      </c:barChart>
      <c:catAx>
        <c:axId val="58833421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588334608"/>
        <c:crosses val="autoZero"/>
        <c:auto val="1"/>
        <c:lblAlgn val="ctr"/>
        <c:lblOffset val="100"/>
        <c:noMultiLvlLbl val="0"/>
      </c:catAx>
      <c:valAx>
        <c:axId val="588334608"/>
        <c:scaling>
          <c:orientation val="minMax"/>
        </c:scaling>
        <c:delete val="1"/>
        <c:axPos val="l"/>
        <c:numFmt formatCode="0%" sourceLinked="1"/>
        <c:majorTickMark val="none"/>
        <c:minorTickMark val="none"/>
        <c:tickLblPos val="nextTo"/>
        <c:crossAx val="588334216"/>
        <c:crosses val="autoZero"/>
        <c:crossBetween val="between"/>
      </c:valAx>
      <c:spPr>
        <a:noFill/>
        <a:ln>
          <a:solidFill>
            <a:schemeClr val="bg1">
              <a:alpha val="0"/>
            </a:schemeClr>
          </a:solidFill>
        </a:ln>
        <a:effectLst/>
      </c:spPr>
    </c:plotArea>
    <c:legend>
      <c:legendPos val="t"/>
      <c:layout>
        <c:manualLayout>
          <c:xMode val="edge"/>
          <c:yMode val="edge"/>
          <c:x val="0.41804726597595881"/>
          <c:y val="0.26907826366565712"/>
          <c:w val="0.57761110278232208"/>
          <c:h val="0.2598458815362091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30E0-4ED8-8149-E5B25913950E}"/>
              </c:ext>
            </c:extLst>
          </c:dPt>
          <c:dPt>
            <c:idx val="4"/>
            <c:invertIfNegative val="0"/>
            <c:bubble3D val="0"/>
            <c:spPr>
              <a:solidFill>
                <a:srgbClr val="00B050"/>
              </a:solidFill>
              <a:ln>
                <a:noFill/>
              </a:ln>
              <a:effectLst/>
            </c:spPr>
            <c:extLst>
              <c:ext xmlns:c16="http://schemas.microsoft.com/office/drawing/2014/chart" uri="{C3380CC4-5D6E-409C-BE32-E72D297353CC}">
                <c16:uniqueId val="{00000003-30E0-4ED8-8149-E5B25913950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30E0-4ED8-8149-E5B25913950E}"/>
            </c:ext>
          </c:extLst>
        </c:ser>
        <c:dLbls>
          <c:showLegendKey val="0"/>
          <c:showVal val="0"/>
          <c:showCatName val="0"/>
          <c:showSerName val="0"/>
          <c:showPercent val="0"/>
          <c:showBubbleSize val="0"/>
        </c:dLbls>
        <c:gapWidth val="219"/>
        <c:overlap val="-27"/>
        <c:axId val="588338920"/>
        <c:axId val="588339312"/>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30E0-4ED8-8149-E5B25913950E}"/>
            </c:ext>
          </c:extLst>
        </c:ser>
        <c:dLbls>
          <c:showLegendKey val="0"/>
          <c:showVal val="0"/>
          <c:showCatName val="0"/>
          <c:showSerName val="0"/>
          <c:showPercent val="0"/>
          <c:showBubbleSize val="0"/>
        </c:dLbls>
        <c:marker val="1"/>
        <c:smooth val="0"/>
        <c:axId val="588338920"/>
        <c:axId val="588339312"/>
      </c:lineChart>
      <c:catAx>
        <c:axId val="588338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339312"/>
        <c:crosses val="autoZero"/>
        <c:auto val="1"/>
        <c:lblAlgn val="ctr"/>
        <c:lblOffset val="100"/>
        <c:noMultiLvlLbl val="0"/>
      </c:catAx>
      <c:valAx>
        <c:axId val="588339312"/>
        <c:scaling>
          <c:orientation val="minMax"/>
        </c:scaling>
        <c:delete val="1"/>
        <c:axPos val="l"/>
        <c:numFmt formatCode="0%" sourceLinked="1"/>
        <c:majorTickMark val="none"/>
        <c:minorTickMark val="none"/>
        <c:tickLblPos val="nextTo"/>
        <c:crossAx val="588338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491264162428996E-2"/>
          <c:y val="0.13901542403270087"/>
          <c:w val="0.92959469290267294"/>
          <c:h val="0.83953629334986557"/>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Final_Data!$K$28</c:f>
              <c:numCache>
                <c:formatCode>0%</c:formatCode>
                <c:ptCount val="1"/>
                <c:pt idx="0">
                  <c:v>0.25330812854442342</c:v>
                </c:pt>
              </c:numCache>
            </c:numRef>
          </c:val>
          <c:extLst>
            <c:ext xmlns:c16="http://schemas.microsoft.com/office/drawing/2014/chart" uri="{C3380CC4-5D6E-409C-BE32-E72D297353CC}">
              <c16:uniqueId val="{00000000-45D0-4D24-96E8-F1079FAC1B4F}"/>
            </c:ext>
          </c:extLst>
        </c:ser>
        <c:ser>
          <c:idx val="1"/>
          <c:order val="1"/>
          <c:tx>
            <c:strRef>
              <c:f>Final_Data!$F$29</c:f>
              <c:strCache>
                <c:ptCount val="1"/>
                <c:pt idx="0">
                  <c:v>Drive 1 week</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Final_Data!$K$29</c:f>
              <c:numCache>
                <c:formatCode>0%</c:formatCode>
                <c:ptCount val="1"/>
                <c:pt idx="0">
                  <c:v>1.3862633900441084E-2</c:v>
                </c:pt>
              </c:numCache>
            </c:numRef>
          </c:val>
          <c:extLst>
            <c:ext xmlns:c16="http://schemas.microsoft.com/office/drawing/2014/chart" uri="{C3380CC4-5D6E-409C-BE32-E72D297353CC}">
              <c16:uniqueId val="{00000001-45D0-4D24-96E8-F1079FAC1B4F}"/>
            </c:ext>
          </c:extLst>
        </c:ser>
        <c:ser>
          <c:idx val="2"/>
          <c:order val="2"/>
          <c:tx>
            <c:strRef>
              <c:f>Final_Data!$F$30</c:f>
              <c:strCache>
                <c:ptCount val="1"/>
                <c:pt idx="0">
                  <c:v>Drive 2 weeks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Final_Data!$K$30</c:f>
              <c:numCache>
                <c:formatCode>0%</c:formatCode>
                <c:ptCount val="1"/>
                <c:pt idx="0">
                  <c:v>2.3314429741650915E-2</c:v>
                </c:pt>
              </c:numCache>
            </c:numRef>
          </c:val>
          <c:extLst>
            <c:ext xmlns:c16="http://schemas.microsoft.com/office/drawing/2014/chart" uri="{C3380CC4-5D6E-409C-BE32-E72D297353CC}">
              <c16:uniqueId val="{00000002-45D0-4D24-96E8-F1079FAC1B4F}"/>
            </c:ext>
          </c:extLst>
        </c:ser>
        <c:ser>
          <c:idx val="3"/>
          <c:order val="3"/>
          <c:tx>
            <c:strRef>
              <c:f>Final_Data!$F$31</c:f>
              <c:strCache>
                <c:ptCount val="1"/>
                <c:pt idx="0">
                  <c:v>Drive 3 weeks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Final_Data!$K$31</c:f>
              <c:numCache>
                <c:formatCode>0%</c:formatCode>
                <c:ptCount val="1"/>
                <c:pt idx="0">
                  <c:v>2.5204788909892879E-2</c:v>
                </c:pt>
              </c:numCache>
            </c:numRef>
          </c:val>
          <c:extLst>
            <c:ext xmlns:c16="http://schemas.microsoft.com/office/drawing/2014/chart" uri="{C3380CC4-5D6E-409C-BE32-E72D297353CC}">
              <c16:uniqueId val="{00000003-45D0-4D24-96E8-F1079FAC1B4F}"/>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5.9535008818835547E-17"/>
                  <c:y val="2.168673614688474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5D0-4D24-96E8-F1079FAC1B4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Final_Data!$K$32</c:f>
              <c:numCache>
                <c:formatCode>0%</c:formatCode>
                <c:ptCount val="1"/>
                <c:pt idx="0">
                  <c:v>3.5916824196597356E-2</c:v>
                </c:pt>
              </c:numCache>
            </c:numRef>
          </c:val>
          <c:extLst>
            <c:ext xmlns:c16="http://schemas.microsoft.com/office/drawing/2014/chart" uri="{C3380CC4-5D6E-409C-BE32-E72D297353CC}">
              <c16:uniqueId val="{00000004-45D0-4D24-96E8-F1079FAC1B4F}"/>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3.2474016312184226E-3"/>
                  <c:y val="3.311430493162579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5D0-4D24-96E8-F1079FAC1B4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Final_Data!$K$33</c:f>
              <c:numCache>
                <c:formatCode>0%</c:formatCode>
                <c:ptCount val="1"/>
                <c:pt idx="0">
                  <c:v>3.5916824196597356E-2</c:v>
                </c:pt>
              </c:numCache>
            </c:numRef>
          </c:val>
          <c:extLst>
            <c:ext xmlns:c16="http://schemas.microsoft.com/office/drawing/2014/chart" uri="{C3380CC4-5D6E-409C-BE32-E72D297353CC}">
              <c16:uniqueId val="{00000005-45D0-4D24-96E8-F1079FAC1B4F}"/>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1.2989606524873808E-2"/>
                  <c:y val="3.62172947705375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5D0-4D24-96E8-F1079FAC1B4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Final_Data!$K$34</c:f>
              <c:numCache>
                <c:formatCode>0%</c:formatCode>
                <c:ptCount val="1"/>
                <c:pt idx="0">
                  <c:v>4.2218021424070572E-2</c:v>
                </c:pt>
              </c:numCache>
            </c:numRef>
          </c:val>
          <c:extLst>
            <c:ext xmlns:c16="http://schemas.microsoft.com/office/drawing/2014/chart" uri="{C3380CC4-5D6E-409C-BE32-E72D297353CC}">
              <c16:uniqueId val="{00000006-45D0-4D24-96E8-F1079FAC1B4F}"/>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3.2474016312184226E-3"/>
                  <c:y val="2.25258076344257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D0-4D24-96E8-F1079FAC1B4F}"/>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Final_Data!$K$35</c:f>
              <c:numCache>
                <c:formatCode>0%</c:formatCode>
                <c:ptCount val="1"/>
                <c:pt idx="0">
                  <c:v>9.5778197857592937E-2</c:v>
                </c:pt>
              </c:numCache>
            </c:numRef>
          </c:val>
          <c:extLst>
            <c:ext xmlns:c16="http://schemas.microsoft.com/office/drawing/2014/chart" uri="{C3380CC4-5D6E-409C-BE32-E72D297353CC}">
              <c16:uniqueId val="{00000007-45D0-4D24-96E8-F1079FAC1B4F}"/>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Final_Data!$K$27</c:f>
              <c:strCache>
                <c:ptCount val="1"/>
                <c:pt idx="0">
                  <c:v>Cluster 5</c:v>
                </c:pt>
              </c:strCache>
            </c:strRef>
          </c:cat>
          <c:val>
            <c:numRef>
              <c:f>Final_Data!$K$36</c:f>
              <c:numCache>
                <c:formatCode>0%</c:formatCode>
                <c:ptCount val="1"/>
                <c:pt idx="0">
                  <c:v>0.47448015122873344</c:v>
                </c:pt>
              </c:numCache>
            </c:numRef>
          </c:val>
          <c:extLst>
            <c:ext xmlns:c16="http://schemas.microsoft.com/office/drawing/2014/chart" uri="{C3380CC4-5D6E-409C-BE32-E72D297353CC}">
              <c16:uniqueId val="{00000008-45D0-4D24-96E8-F1079FAC1B4F}"/>
            </c:ext>
          </c:extLst>
        </c:ser>
        <c:dLbls>
          <c:dLblPos val="ctr"/>
          <c:showLegendKey val="0"/>
          <c:showVal val="1"/>
          <c:showCatName val="0"/>
          <c:showSerName val="0"/>
          <c:showPercent val="0"/>
          <c:showBubbleSize val="0"/>
        </c:dLbls>
        <c:gapWidth val="79"/>
        <c:axId val="648737288"/>
        <c:axId val="648737680"/>
      </c:barChart>
      <c:catAx>
        <c:axId val="648737288"/>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8737680"/>
        <c:crosses val="autoZero"/>
        <c:auto val="1"/>
        <c:lblAlgn val="ctr"/>
        <c:lblOffset val="100"/>
        <c:noMultiLvlLbl val="0"/>
      </c:catAx>
      <c:valAx>
        <c:axId val="648737680"/>
        <c:scaling>
          <c:orientation val="minMax"/>
        </c:scaling>
        <c:delete val="1"/>
        <c:axPos val="l"/>
        <c:numFmt formatCode="0%" sourceLinked="1"/>
        <c:majorTickMark val="none"/>
        <c:minorTickMark val="none"/>
        <c:tickLblPos val="nextTo"/>
        <c:crossAx val="648737288"/>
        <c:crosses val="autoZero"/>
        <c:crossBetween val="between"/>
      </c:valAx>
      <c:spPr>
        <a:noFill/>
        <a:ln>
          <a:noFill/>
        </a:ln>
        <a:effectLst/>
      </c:spPr>
    </c:plotArea>
    <c:legend>
      <c:legendPos val="t"/>
      <c:layout>
        <c:manualLayout>
          <c:xMode val="edge"/>
          <c:yMode val="edge"/>
          <c:x val="2.5366297954469385E-2"/>
          <c:y val="0.1153397114763834"/>
          <c:w val="0.74339876123134307"/>
          <c:h val="0.3486447758239434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6633242214581E-2"/>
          <c:y val="9.4761011669035597E-2"/>
          <c:w val="0.96300091157596601"/>
          <c:h val="0.88170686555156652"/>
        </c:manualLayout>
      </c:layout>
      <c:barChart>
        <c:barDir val="col"/>
        <c:grouping val="clustered"/>
        <c:varyColors val="0"/>
        <c:ser>
          <c:idx val="0"/>
          <c:order val="0"/>
          <c:tx>
            <c:strRef>
              <c:f>'Lifetime trips'!$B$3</c:f>
              <c:strCache>
                <c:ptCount val="1"/>
                <c:pt idx="0">
                  <c:v>&lt; 25 trips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trips'!$G$3</c:f>
              <c:numCache>
                <c:formatCode>0%</c:formatCode>
                <c:ptCount val="1"/>
                <c:pt idx="0">
                  <c:v>0.252</c:v>
                </c:pt>
              </c:numCache>
            </c:numRef>
          </c:val>
          <c:extLst>
            <c:ext xmlns:c16="http://schemas.microsoft.com/office/drawing/2014/chart" uri="{C3380CC4-5D6E-409C-BE32-E72D297353CC}">
              <c16:uniqueId val="{00000000-003F-44FF-BBE7-71CD36EE0A9C}"/>
            </c:ext>
          </c:extLst>
        </c:ser>
        <c:ser>
          <c:idx val="1"/>
          <c:order val="1"/>
          <c:tx>
            <c:strRef>
              <c:f>'Lifetime trips'!$B$4</c:f>
              <c:strCache>
                <c:ptCount val="1"/>
                <c:pt idx="0">
                  <c:v>25-50 trips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trips'!$G$4</c:f>
              <c:numCache>
                <c:formatCode>0%</c:formatCode>
                <c:ptCount val="1"/>
                <c:pt idx="0">
                  <c:v>5.9999999999999995E-4</c:v>
                </c:pt>
              </c:numCache>
            </c:numRef>
          </c:val>
          <c:extLst>
            <c:ext xmlns:c16="http://schemas.microsoft.com/office/drawing/2014/chart" uri="{C3380CC4-5D6E-409C-BE32-E72D297353CC}">
              <c16:uniqueId val="{00000001-003F-44FF-BBE7-71CD36EE0A9C}"/>
            </c:ext>
          </c:extLst>
        </c:ser>
        <c:ser>
          <c:idx val="2"/>
          <c:order val="2"/>
          <c:tx>
            <c:strRef>
              <c:f>'Lifetime trips'!$B$5</c:f>
              <c:strCache>
                <c:ptCount val="1"/>
                <c:pt idx="0">
                  <c:v>50-100 trips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trips'!$G$5</c:f>
              <c:numCache>
                <c:formatCode>0%</c:formatCode>
                <c:ptCount val="1"/>
                <c:pt idx="0">
                  <c:v>2.5000000000000001E-3</c:v>
                </c:pt>
              </c:numCache>
            </c:numRef>
          </c:val>
          <c:extLst>
            <c:ext xmlns:c16="http://schemas.microsoft.com/office/drawing/2014/chart" uri="{C3380CC4-5D6E-409C-BE32-E72D297353CC}">
              <c16:uniqueId val="{00000002-003F-44FF-BBE7-71CD36EE0A9C}"/>
            </c:ext>
          </c:extLst>
        </c:ser>
        <c:ser>
          <c:idx val="3"/>
          <c:order val="3"/>
          <c:tx>
            <c:strRef>
              <c:f>'Lifetime trips'!$B$6</c:f>
              <c:strCache>
                <c:ptCount val="1"/>
                <c:pt idx="0">
                  <c:v>100-300 trips</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trips'!$G$6</c:f>
              <c:numCache>
                <c:formatCode>0%</c:formatCode>
                <c:ptCount val="1"/>
                <c:pt idx="0">
                  <c:v>6.8999999999999999E-3</c:v>
                </c:pt>
              </c:numCache>
            </c:numRef>
          </c:val>
          <c:extLst>
            <c:ext xmlns:c16="http://schemas.microsoft.com/office/drawing/2014/chart" uri="{C3380CC4-5D6E-409C-BE32-E72D297353CC}">
              <c16:uniqueId val="{00000003-003F-44FF-BBE7-71CD36EE0A9C}"/>
            </c:ext>
          </c:extLst>
        </c:ser>
        <c:ser>
          <c:idx val="4"/>
          <c:order val="4"/>
          <c:tx>
            <c:strRef>
              <c:f>'Lifetime trips'!$B$7</c:f>
              <c:strCache>
                <c:ptCount val="1"/>
                <c:pt idx="0">
                  <c:v>300-500 trips</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trips'!$G$7</c:f>
              <c:numCache>
                <c:formatCode>0%</c:formatCode>
                <c:ptCount val="1"/>
                <c:pt idx="0">
                  <c:v>1.2500000000000001E-2</c:v>
                </c:pt>
              </c:numCache>
            </c:numRef>
          </c:val>
          <c:extLst>
            <c:ext xmlns:c16="http://schemas.microsoft.com/office/drawing/2014/chart" uri="{C3380CC4-5D6E-409C-BE32-E72D297353CC}">
              <c16:uniqueId val="{00000004-003F-44FF-BBE7-71CD36EE0A9C}"/>
            </c:ext>
          </c:extLst>
        </c:ser>
        <c:ser>
          <c:idx val="5"/>
          <c:order val="5"/>
          <c:tx>
            <c:strRef>
              <c:f>'Lifetime trips'!$B$8</c:f>
              <c:strCache>
                <c:ptCount val="1"/>
                <c:pt idx="0">
                  <c:v>500-1000 trips</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trips'!$G$8</c:f>
              <c:numCache>
                <c:formatCode>0%</c:formatCode>
                <c:ptCount val="1"/>
                <c:pt idx="0">
                  <c:v>2.6440000000000002E-2</c:v>
                </c:pt>
              </c:numCache>
            </c:numRef>
          </c:val>
          <c:extLst>
            <c:ext xmlns:c16="http://schemas.microsoft.com/office/drawing/2014/chart" uri="{C3380CC4-5D6E-409C-BE32-E72D297353CC}">
              <c16:uniqueId val="{00000005-003F-44FF-BBE7-71CD36EE0A9C}"/>
            </c:ext>
          </c:extLst>
        </c:ser>
        <c:ser>
          <c:idx val="6"/>
          <c:order val="6"/>
          <c:tx>
            <c:strRef>
              <c:f>'Lifetime trips'!$B$9</c:f>
              <c:strCache>
                <c:ptCount val="1"/>
                <c:pt idx="0">
                  <c:v>&gt; 1000 trips</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'Lifetime trips'!$G$2</c:f>
              <c:strCache>
                <c:ptCount val="1"/>
                <c:pt idx="0">
                  <c:v>Cluster 5</c:v>
                </c:pt>
              </c:strCache>
            </c:strRef>
          </c:cat>
          <c:val>
            <c:numRef>
              <c:f>'Lifetime trips'!$G$9</c:f>
              <c:numCache>
                <c:formatCode>0%</c:formatCode>
                <c:ptCount val="1"/>
                <c:pt idx="0">
                  <c:v>0.69799999999999995</c:v>
                </c:pt>
              </c:numCache>
            </c:numRef>
          </c:val>
          <c:extLst>
            <c:ext xmlns:c16="http://schemas.microsoft.com/office/drawing/2014/chart" uri="{C3380CC4-5D6E-409C-BE32-E72D297353CC}">
              <c16:uniqueId val="{00000006-003F-44FF-BBE7-71CD36EE0A9C}"/>
            </c:ext>
          </c:extLst>
        </c:ser>
        <c:dLbls>
          <c:dLblPos val="ctr"/>
          <c:showLegendKey val="0"/>
          <c:showVal val="1"/>
          <c:showCatName val="0"/>
          <c:showSerName val="0"/>
          <c:showPercent val="0"/>
          <c:showBubbleSize val="0"/>
        </c:dLbls>
        <c:gapWidth val="79"/>
        <c:axId val="648738464"/>
        <c:axId val="648738856"/>
      </c:barChart>
      <c:catAx>
        <c:axId val="648738464"/>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648738856"/>
        <c:crosses val="autoZero"/>
        <c:auto val="1"/>
        <c:lblAlgn val="ctr"/>
        <c:lblOffset val="100"/>
        <c:noMultiLvlLbl val="0"/>
      </c:catAx>
      <c:valAx>
        <c:axId val="648738856"/>
        <c:scaling>
          <c:orientation val="minMax"/>
        </c:scaling>
        <c:delete val="1"/>
        <c:axPos val="l"/>
        <c:numFmt formatCode="0%" sourceLinked="1"/>
        <c:majorTickMark val="none"/>
        <c:minorTickMark val="none"/>
        <c:tickLblPos val="nextTo"/>
        <c:crossAx val="648738464"/>
        <c:crosses val="autoZero"/>
        <c:crossBetween val="between"/>
      </c:valAx>
      <c:spPr>
        <a:noFill/>
        <a:ln>
          <a:noFill/>
        </a:ln>
        <a:effectLst/>
      </c:spPr>
    </c:plotArea>
    <c:legend>
      <c:legendPos val="t"/>
      <c:layout>
        <c:manualLayout>
          <c:xMode val="edge"/>
          <c:yMode val="edge"/>
          <c:x val="3.6760326073229668E-2"/>
          <c:y val="0.23283241224593476"/>
          <c:w val="0.58232075654377535"/>
          <c:h val="0.4030406673641827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FF87-477B-BA48-11612FD506B4}"/>
              </c:ext>
            </c:extLst>
          </c:dPt>
          <c:dPt>
            <c:idx val="4"/>
            <c:invertIfNegative val="0"/>
            <c:bubble3D val="0"/>
            <c:spPr>
              <a:solidFill>
                <a:srgbClr val="00B050"/>
              </a:solidFill>
              <a:ln>
                <a:noFill/>
              </a:ln>
              <a:effectLst/>
            </c:spPr>
            <c:extLst>
              <c:ext xmlns:c16="http://schemas.microsoft.com/office/drawing/2014/chart" uri="{C3380CC4-5D6E-409C-BE32-E72D297353CC}">
                <c16:uniqueId val="{00000003-FF87-477B-BA48-11612FD506B4}"/>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4-FF87-477B-BA48-11612FD506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5-FF87-477B-BA48-11612FD506B4}"/>
            </c:ext>
          </c:extLst>
        </c:ser>
        <c:dLbls>
          <c:showLegendKey val="0"/>
          <c:showVal val="0"/>
          <c:showCatName val="0"/>
          <c:showSerName val="0"/>
          <c:showPercent val="0"/>
          <c:showBubbleSize val="0"/>
        </c:dLbls>
        <c:gapWidth val="219"/>
        <c:axId val="648739640"/>
        <c:axId val="648740032"/>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6-FF87-477B-BA48-11612FD506B4}"/>
            </c:ext>
          </c:extLst>
        </c:ser>
        <c:dLbls>
          <c:showLegendKey val="0"/>
          <c:showVal val="0"/>
          <c:showCatName val="0"/>
          <c:showSerName val="0"/>
          <c:showPercent val="0"/>
          <c:showBubbleSize val="0"/>
        </c:dLbls>
        <c:marker val="1"/>
        <c:smooth val="0"/>
        <c:axId val="648739640"/>
        <c:axId val="648740032"/>
      </c:lineChart>
      <c:catAx>
        <c:axId val="648739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8740032"/>
        <c:crosses val="autoZero"/>
        <c:auto val="1"/>
        <c:lblAlgn val="ctr"/>
        <c:lblOffset val="100"/>
        <c:noMultiLvlLbl val="0"/>
      </c:catAx>
      <c:valAx>
        <c:axId val="648740032"/>
        <c:scaling>
          <c:orientation val="minMax"/>
        </c:scaling>
        <c:delete val="1"/>
        <c:axPos val="l"/>
        <c:numFmt formatCode="0%" sourceLinked="1"/>
        <c:majorTickMark val="none"/>
        <c:minorTickMark val="none"/>
        <c:tickLblPos val="nextTo"/>
        <c:crossAx val="648739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3864-4714-91D0-56CB46B7C960}"/>
            </c:ext>
          </c:extLst>
        </c:ser>
        <c:ser>
          <c:idx val="1"/>
          <c:order val="1"/>
          <c:spPr>
            <a:solidFill>
              <a:schemeClr val="bg2">
                <a:lumMod val="75000"/>
              </a:schemeClr>
            </a:solidFill>
            <a:ln>
              <a:noFill/>
            </a:ln>
            <a:effectLst/>
          </c:spPr>
          <c:invertIfNegative val="0"/>
          <c:dPt>
            <c:idx val="4"/>
            <c:invertIfNegative val="0"/>
            <c:bubble3D val="0"/>
            <c:spPr>
              <a:solidFill>
                <a:srgbClr val="00B050"/>
              </a:solidFill>
              <a:ln>
                <a:noFill/>
              </a:ln>
              <a:effectLst/>
            </c:spPr>
            <c:extLst>
              <c:ext xmlns:c16="http://schemas.microsoft.com/office/drawing/2014/chart" uri="{C3380CC4-5D6E-409C-BE32-E72D297353CC}">
                <c16:uniqueId val="{00000002-3864-4714-91D0-56CB46B7C96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3864-4714-91D0-56CB46B7C960}"/>
            </c:ext>
          </c:extLst>
        </c:ser>
        <c:dLbls>
          <c:showLegendKey val="0"/>
          <c:showVal val="0"/>
          <c:showCatName val="0"/>
          <c:showSerName val="0"/>
          <c:showPercent val="0"/>
          <c:showBubbleSize val="0"/>
        </c:dLbls>
        <c:gapWidth val="219"/>
        <c:axId val="603310600"/>
        <c:axId val="603310992"/>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3864-4714-91D0-56CB46B7C960}"/>
            </c:ext>
          </c:extLst>
        </c:ser>
        <c:dLbls>
          <c:showLegendKey val="0"/>
          <c:showVal val="0"/>
          <c:showCatName val="0"/>
          <c:showSerName val="0"/>
          <c:showPercent val="0"/>
          <c:showBubbleSize val="0"/>
        </c:dLbls>
        <c:marker val="1"/>
        <c:smooth val="0"/>
        <c:axId val="603310600"/>
        <c:axId val="603310992"/>
      </c:lineChart>
      <c:catAx>
        <c:axId val="603310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3310992"/>
        <c:crosses val="autoZero"/>
        <c:auto val="1"/>
        <c:lblAlgn val="ctr"/>
        <c:lblOffset val="100"/>
        <c:noMultiLvlLbl val="0"/>
      </c:catAx>
      <c:valAx>
        <c:axId val="603310992"/>
        <c:scaling>
          <c:orientation val="minMax"/>
        </c:scaling>
        <c:delete val="1"/>
        <c:axPos val="l"/>
        <c:numFmt formatCode="General" sourceLinked="1"/>
        <c:majorTickMark val="none"/>
        <c:minorTickMark val="none"/>
        <c:tickLblPos val="nextTo"/>
        <c:crossAx val="603310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C5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Sheet1!$F$2:$F$13</c:f>
              <c:numCache>
                <c:formatCode>0%</c:formatCode>
                <c:ptCount val="12"/>
                <c:pt idx="0">
                  <c:v>2.8799999999999999E-2</c:v>
                </c:pt>
                <c:pt idx="1">
                  <c:v>5.7500000000000002E-2</c:v>
                </c:pt>
                <c:pt idx="2">
                  <c:v>0.1106</c:v>
                </c:pt>
                <c:pt idx="3">
                  <c:v>0.17</c:v>
                </c:pt>
                <c:pt idx="4">
                  <c:v>0.14749999999999999</c:v>
                </c:pt>
                <c:pt idx="5">
                  <c:v>0.1338</c:v>
                </c:pt>
                <c:pt idx="6">
                  <c:v>9.06E-2</c:v>
                </c:pt>
                <c:pt idx="7">
                  <c:v>5.9400000000000001E-2</c:v>
                </c:pt>
                <c:pt idx="8">
                  <c:v>4.6300000000000001E-2</c:v>
                </c:pt>
                <c:pt idx="9">
                  <c:v>0.1406</c:v>
                </c:pt>
                <c:pt idx="10">
                  <c:v>7.4999999999999997E-3</c:v>
                </c:pt>
                <c:pt idx="11">
                  <c:v>6.8999999999999999E-3</c:v>
                </c:pt>
              </c:numCache>
            </c:numRef>
          </c:val>
          <c:extLst>
            <c:ext xmlns:c16="http://schemas.microsoft.com/office/drawing/2014/chart" uri="{C3380CC4-5D6E-409C-BE32-E72D297353CC}">
              <c16:uniqueId val="{00000000-1C40-4408-88FC-4254864B9905}"/>
            </c:ext>
          </c:extLst>
        </c:ser>
        <c:dLbls>
          <c:showLegendKey val="0"/>
          <c:showVal val="0"/>
          <c:showCatName val="0"/>
          <c:showSerName val="0"/>
          <c:showPercent val="0"/>
          <c:showBubbleSize val="0"/>
        </c:dLbls>
        <c:gapWidth val="219"/>
        <c:overlap val="-27"/>
        <c:axId val="603311776"/>
        <c:axId val="603312168"/>
      </c:barChart>
      <c:catAx>
        <c:axId val="603311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3312168"/>
        <c:crosses val="autoZero"/>
        <c:auto val="1"/>
        <c:lblAlgn val="ctr"/>
        <c:lblOffset val="100"/>
        <c:noMultiLvlLbl val="0"/>
      </c:catAx>
      <c:valAx>
        <c:axId val="603312168"/>
        <c:scaling>
          <c:orientation val="minMax"/>
        </c:scaling>
        <c:delete val="1"/>
        <c:axPos val="l"/>
        <c:numFmt formatCode="0%" sourceLinked="1"/>
        <c:majorTickMark val="none"/>
        <c:minorTickMark val="none"/>
        <c:tickLblPos val="nextTo"/>
        <c:crossAx val="603311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684700904145266E-2"/>
          <c:y val="0.13390294803946184"/>
          <c:w val="0.92663059819170945"/>
          <c:h val="0.71379694593207188"/>
        </c:manualLayout>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923E-4E1F-96FA-EF58D9AE158C}"/>
              </c:ext>
            </c:extLst>
          </c:dPt>
          <c:dPt>
            <c:idx val="1"/>
            <c:invertIfNegative val="0"/>
            <c:bubble3D val="0"/>
            <c:spPr>
              <a:solidFill>
                <a:srgbClr val="00B050"/>
              </a:solidFill>
              <a:ln>
                <a:noFill/>
              </a:ln>
              <a:effectLst/>
            </c:spPr>
            <c:extLst>
              <c:ext xmlns:c16="http://schemas.microsoft.com/office/drawing/2014/chart" uri="{C3380CC4-5D6E-409C-BE32-E72D297353CC}">
                <c16:uniqueId val="{00000003-923E-4E1F-96FA-EF58D9AE158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user'!$G$2:$G$9</c:f>
              <c:numCache>
                <c:formatCode>0%</c:formatCode>
                <c:ptCount val="8"/>
                <c:pt idx="0">
                  <c:v>0.43</c:v>
                </c:pt>
                <c:pt idx="1">
                  <c:v>0.52</c:v>
                </c:pt>
                <c:pt idx="2">
                  <c:v>0.33</c:v>
                </c:pt>
                <c:pt idx="3">
                  <c:v>0.44</c:v>
                </c:pt>
                <c:pt idx="4">
                  <c:v>0.41</c:v>
                </c:pt>
                <c:pt idx="5">
                  <c:v>0.39</c:v>
                </c:pt>
                <c:pt idx="6">
                  <c:v>0.46</c:v>
                </c:pt>
                <c:pt idx="7">
                  <c:v>0.41</c:v>
                </c:pt>
              </c:numCache>
            </c:numRef>
          </c:val>
          <c:extLst>
            <c:ext xmlns:c16="http://schemas.microsoft.com/office/drawing/2014/chart" uri="{C3380CC4-5D6E-409C-BE32-E72D297353CC}">
              <c16:uniqueId val="{00000004-923E-4E1F-96FA-EF58D9AE158C}"/>
            </c:ext>
          </c:extLst>
        </c:ser>
        <c:dLbls>
          <c:showLegendKey val="0"/>
          <c:showVal val="0"/>
          <c:showCatName val="0"/>
          <c:showSerName val="0"/>
          <c:showPercent val="0"/>
          <c:showBubbleSize val="0"/>
        </c:dLbls>
        <c:gapWidth val="219"/>
        <c:overlap val="-27"/>
        <c:axId val="726334456"/>
        <c:axId val="726334848"/>
      </c:barChart>
      <c:lineChart>
        <c:grouping val="standard"/>
        <c:varyColors val="0"/>
        <c:ser>
          <c:idx val="1"/>
          <c:order val="1"/>
          <c:spPr>
            <a:ln w="28575" cap="rnd">
              <a:solidFill>
                <a:schemeClr val="bg2">
                  <a:lumMod val="75000"/>
                </a:schemeClr>
              </a:solidFill>
              <a:round/>
            </a:ln>
            <a:effectLst/>
          </c:spPr>
          <c:marker>
            <c:symbol val="none"/>
          </c:marker>
          <c:cat>
            <c:numRef>
              <c:f>'Uber user'!$F$2:$F$9</c:f>
              <c:numCache>
                <c:formatCode>General</c:formatCode>
                <c:ptCount val="8"/>
                <c:pt idx="0">
                  <c:v>1</c:v>
                </c:pt>
                <c:pt idx="1">
                  <c:v>2</c:v>
                </c:pt>
                <c:pt idx="2">
                  <c:v>3</c:v>
                </c:pt>
                <c:pt idx="3">
                  <c:v>4</c:v>
                </c:pt>
                <c:pt idx="4">
                  <c:v>5</c:v>
                </c:pt>
                <c:pt idx="5">
                  <c:v>6</c:v>
                </c:pt>
                <c:pt idx="6">
                  <c:v>7</c:v>
                </c:pt>
                <c:pt idx="7">
                  <c:v>8</c:v>
                </c:pt>
              </c:numCache>
            </c:numRef>
          </c:cat>
          <c:val>
            <c:numRef>
              <c:f>'Uber user'!$H$2:$H$9</c:f>
              <c:numCache>
                <c:formatCode>0%</c:formatCode>
                <c:ptCount val="8"/>
                <c:pt idx="0">
                  <c:v>0.42</c:v>
                </c:pt>
                <c:pt idx="1">
                  <c:v>0.42</c:v>
                </c:pt>
                <c:pt idx="2">
                  <c:v>0.42</c:v>
                </c:pt>
                <c:pt idx="3">
                  <c:v>0.42</c:v>
                </c:pt>
                <c:pt idx="4">
                  <c:v>0.42</c:v>
                </c:pt>
                <c:pt idx="5">
                  <c:v>0.42</c:v>
                </c:pt>
                <c:pt idx="6">
                  <c:v>0.42</c:v>
                </c:pt>
                <c:pt idx="7">
                  <c:v>0.42</c:v>
                </c:pt>
              </c:numCache>
            </c:numRef>
          </c:val>
          <c:smooth val="0"/>
          <c:extLst>
            <c:ext xmlns:c16="http://schemas.microsoft.com/office/drawing/2014/chart" uri="{C3380CC4-5D6E-409C-BE32-E72D297353CC}">
              <c16:uniqueId val="{00000005-923E-4E1F-96FA-EF58D9AE158C}"/>
            </c:ext>
          </c:extLst>
        </c:ser>
        <c:dLbls>
          <c:showLegendKey val="0"/>
          <c:showVal val="0"/>
          <c:showCatName val="0"/>
          <c:showSerName val="0"/>
          <c:showPercent val="0"/>
          <c:showBubbleSize val="0"/>
        </c:dLbls>
        <c:marker val="1"/>
        <c:smooth val="0"/>
        <c:axId val="726334456"/>
        <c:axId val="726334848"/>
      </c:lineChart>
      <c:catAx>
        <c:axId val="726334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334848"/>
        <c:crosses val="autoZero"/>
        <c:auto val="1"/>
        <c:lblAlgn val="ctr"/>
        <c:lblOffset val="100"/>
        <c:noMultiLvlLbl val="0"/>
      </c:catAx>
      <c:valAx>
        <c:axId val="726334848"/>
        <c:scaling>
          <c:orientation val="minMax"/>
        </c:scaling>
        <c:delete val="1"/>
        <c:axPos val="l"/>
        <c:numFmt formatCode="0%" sourceLinked="1"/>
        <c:majorTickMark val="none"/>
        <c:minorTickMark val="none"/>
        <c:tickLblPos val="nextTo"/>
        <c:crossAx val="726334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189681718263881E-3"/>
          <c:y val="0.11161081518554412"/>
          <c:w val="0.97092515953736502"/>
          <c:h val="0.86918114425809823"/>
        </c:manualLayout>
      </c:layout>
      <c:barChart>
        <c:barDir val="col"/>
        <c:grouping val="clustered"/>
        <c:varyColors val="0"/>
        <c:ser>
          <c:idx val="0"/>
          <c:order val="0"/>
          <c:tx>
            <c:strRef>
              <c:f>Final_Data!$F$28</c:f>
              <c:strCache>
                <c:ptCount val="1"/>
                <c:pt idx="0">
                  <c:v>Drive 0 week</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Final_Data!$H$28</c:f>
              <c:numCache>
                <c:formatCode>0%</c:formatCode>
                <c:ptCount val="1"/>
                <c:pt idx="0">
                  <c:v>0.35072577481365241</c:v>
                </c:pt>
              </c:numCache>
            </c:numRef>
          </c:val>
          <c:extLst>
            <c:ext xmlns:c16="http://schemas.microsoft.com/office/drawing/2014/chart" uri="{C3380CC4-5D6E-409C-BE32-E72D297353CC}">
              <c16:uniqueId val="{00000000-44E2-42A8-BBF2-8DFC1789CB65}"/>
            </c:ext>
          </c:extLst>
        </c:ser>
        <c:ser>
          <c:idx val="1"/>
          <c:order val="1"/>
          <c:tx>
            <c:strRef>
              <c:f>Final_Data!$F$29</c:f>
              <c:strCache>
                <c:ptCount val="1"/>
                <c:pt idx="0">
                  <c:v>Drive 1 week</c:v>
                </c:pt>
              </c:strCache>
            </c:strRef>
          </c:tx>
          <c:spPr>
            <a:solidFill>
              <a:schemeClr val="accent2"/>
            </a:solidFill>
            <a:ln>
              <a:noFill/>
            </a:ln>
            <a:effectLst/>
          </c:spPr>
          <c:invertIfNegative val="0"/>
          <c:dLbls>
            <c:dLbl>
              <c:idx val="0"/>
              <c:layout>
                <c:manualLayout>
                  <c:x val="0"/>
                  <c:y val="2.420832948594215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Final_Data!$H$29</c:f>
              <c:numCache>
                <c:formatCode>0%</c:formatCode>
                <c:ptCount val="1"/>
                <c:pt idx="0">
                  <c:v>0.12632404864652805</c:v>
                </c:pt>
              </c:numCache>
            </c:numRef>
          </c:val>
          <c:extLst>
            <c:ext xmlns:c16="http://schemas.microsoft.com/office/drawing/2014/chart" uri="{C3380CC4-5D6E-409C-BE32-E72D297353CC}">
              <c16:uniqueId val="{00000001-44E2-42A8-BBF2-8DFC1789CB65}"/>
            </c:ext>
          </c:extLst>
        </c:ser>
        <c:ser>
          <c:idx val="2"/>
          <c:order val="2"/>
          <c:tx>
            <c:strRef>
              <c:f>Final_Data!$F$30</c:f>
              <c:strCache>
                <c:ptCount val="1"/>
                <c:pt idx="0">
                  <c:v>Drive 2 weeks</c:v>
                </c:pt>
              </c:strCache>
            </c:strRef>
          </c:tx>
          <c:spPr>
            <a:solidFill>
              <a:schemeClr val="accent3"/>
            </a:solidFill>
            <a:ln>
              <a:noFill/>
            </a:ln>
            <a:effectLst/>
          </c:spPr>
          <c:invertIfNegative val="0"/>
          <c:dLbls>
            <c:dLbl>
              <c:idx val="0"/>
              <c:layout>
                <c:manualLayout>
                  <c:x val="3.3405378476362275E-3"/>
                  <c:y val="1.136526136791699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Final_Data!$H$30</c:f>
              <c:numCache>
                <c:formatCode>0%</c:formatCode>
                <c:ptCount val="1"/>
                <c:pt idx="0">
                  <c:v>9.062377402903099E-2</c:v>
                </c:pt>
              </c:numCache>
            </c:numRef>
          </c:val>
          <c:extLst>
            <c:ext xmlns:c16="http://schemas.microsoft.com/office/drawing/2014/chart" uri="{C3380CC4-5D6E-409C-BE32-E72D297353CC}">
              <c16:uniqueId val="{00000002-44E2-42A8-BBF2-8DFC1789CB65}"/>
            </c:ext>
          </c:extLst>
        </c:ser>
        <c:ser>
          <c:idx val="3"/>
          <c:order val="3"/>
          <c:tx>
            <c:strRef>
              <c:f>Final_Data!$F$31</c:f>
              <c:strCache>
                <c:ptCount val="1"/>
                <c:pt idx="0">
                  <c:v>Drive 3 weeks</c:v>
                </c:pt>
              </c:strCache>
            </c:strRef>
          </c:tx>
          <c:spPr>
            <a:solidFill>
              <a:schemeClr val="accent4"/>
            </a:solidFill>
            <a:ln>
              <a:noFill/>
            </a:ln>
            <a:effectLst/>
          </c:spPr>
          <c:invertIfNegative val="0"/>
          <c:dLbls>
            <c:dLbl>
              <c:idx val="0"/>
              <c:layout>
                <c:manualLayout>
                  <c:x val="-6.6810756952724549E-3"/>
                  <c:y val="1.692429886915302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Final_Data!$H$31</c:f>
              <c:numCache>
                <c:formatCode>0%</c:formatCode>
                <c:ptCount val="1"/>
                <c:pt idx="0">
                  <c:v>6.7085131424087882E-2</c:v>
                </c:pt>
              </c:numCache>
            </c:numRef>
          </c:val>
          <c:extLst>
            <c:ext xmlns:c16="http://schemas.microsoft.com/office/drawing/2014/chart" uri="{C3380CC4-5D6E-409C-BE32-E72D297353CC}">
              <c16:uniqueId val="{00000003-44E2-42A8-BBF2-8DFC1789CB65}"/>
            </c:ext>
          </c:extLst>
        </c:ser>
        <c:ser>
          <c:idx val="4"/>
          <c:order val="4"/>
          <c:tx>
            <c:strRef>
              <c:f>Final_Data!$F$32</c:f>
              <c:strCache>
                <c:ptCount val="1"/>
                <c:pt idx="0">
                  <c:v>Drive 4 weeks</c:v>
                </c:pt>
              </c:strCache>
            </c:strRef>
          </c:tx>
          <c:spPr>
            <a:solidFill>
              <a:schemeClr val="accent5"/>
            </a:solidFill>
            <a:ln>
              <a:noFill/>
            </a:ln>
            <a:effectLst/>
          </c:spPr>
          <c:invertIfNegative val="0"/>
          <c:dLbls>
            <c:dLbl>
              <c:idx val="0"/>
              <c:layout>
                <c:manualLayout>
                  <c:x val="-3.3405378476362275E-3"/>
                  <c:y val="2.943315467819603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Final_Data!$H$32</c:f>
              <c:numCache>
                <c:formatCode>0%</c:formatCode>
                <c:ptCount val="1"/>
                <c:pt idx="0">
                  <c:v>6.9046684974499797E-2</c:v>
                </c:pt>
              </c:numCache>
            </c:numRef>
          </c:val>
          <c:extLst>
            <c:ext xmlns:c16="http://schemas.microsoft.com/office/drawing/2014/chart" uri="{C3380CC4-5D6E-409C-BE32-E72D297353CC}">
              <c16:uniqueId val="{00000004-44E2-42A8-BBF2-8DFC1789CB65}"/>
            </c:ext>
          </c:extLst>
        </c:ser>
        <c:ser>
          <c:idx val="5"/>
          <c:order val="5"/>
          <c:tx>
            <c:strRef>
              <c:f>Final_Data!$F$33</c:f>
              <c:strCache>
                <c:ptCount val="1"/>
                <c:pt idx="0">
                  <c:v>Drive 5 weeks</c:v>
                </c:pt>
              </c:strCache>
            </c:strRef>
          </c:tx>
          <c:spPr>
            <a:solidFill>
              <a:schemeClr val="accent6"/>
            </a:solidFill>
            <a:ln>
              <a:noFill/>
            </a:ln>
            <a:effectLst/>
          </c:spPr>
          <c:invertIfNegative val="0"/>
          <c:dLbls>
            <c:dLbl>
              <c:idx val="0"/>
              <c:layout>
                <c:manualLayout>
                  <c:x val="0"/>
                  <c:y val="3.384083486071345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Final_Data!$H$33</c:f>
              <c:numCache>
                <c:formatCode>0%</c:formatCode>
                <c:ptCount val="1"/>
                <c:pt idx="0">
                  <c:v>5.139270302079247E-2</c:v>
                </c:pt>
              </c:numCache>
            </c:numRef>
          </c:val>
          <c:extLst>
            <c:ext xmlns:c16="http://schemas.microsoft.com/office/drawing/2014/chart" uri="{C3380CC4-5D6E-409C-BE32-E72D297353CC}">
              <c16:uniqueId val="{00000005-44E2-42A8-BBF2-8DFC1789CB65}"/>
            </c:ext>
          </c:extLst>
        </c:ser>
        <c:ser>
          <c:idx val="6"/>
          <c:order val="6"/>
          <c:tx>
            <c:strRef>
              <c:f>Final_Data!$F$34</c:f>
              <c:strCache>
                <c:ptCount val="1"/>
                <c:pt idx="0">
                  <c:v>Drive 6 weeks</c:v>
                </c:pt>
              </c:strCache>
            </c:strRef>
          </c:tx>
          <c:spPr>
            <a:solidFill>
              <a:schemeClr val="accent1">
                <a:lumMod val="60000"/>
              </a:schemeClr>
            </a:solidFill>
            <a:ln>
              <a:noFill/>
            </a:ln>
            <a:effectLst/>
          </c:spPr>
          <c:invertIfNegative val="0"/>
          <c:dLbls>
            <c:dLbl>
              <c:idx val="0"/>
              <c:layout>
                <c:manualLayout>
                  <c:x val="-3.3405378476363502E-3"/>
                  <c:y val="2.65976614944111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Final_Data!$H$34</c:f>
              <c:numCache>
                <c:formatCode>0%</c:formatCode>
                <c:ptCount val="1"/>
                <c:pt idx="0">
                  <c:v>5.6885052961945862E-2</c:v>
                </c:pt>
              </c:numCache>
            </c:numRef>
          </c:val>
          <c:extLst>
            <c:ext xmlns:c16="http://schemas.microsoft.com/office/drawing/2014/chart" uri="{C3380CC4-5D6E-409C-BE32-E72D297353CC}">
              <c16:uniqueId val="{00000006-44E2-42A8-BBF2-8DFC1789CB65}"/>
            </c:ext>
          </c:extLst>
        </c:ser>
        <c:ser>
          <c:idx val="7"/>
          <c:order val="7"/>
          <c:tx>
            <c:strRef>
              <c:f>Final_Data!$F$35</c:f>
              <c:strCache>
                <c:ptCount val="1"/>
                <c:pt idx="0">
                  <c:v>Drive 7 weeks</c:v>
                </c:pt>
              </c:strCache>
            </c:strRef>
          </c:tx>
          <c:spPr>
            <a:solidFill>
              <a:schemeClr val="accent2">
                <a:lumMod val="60000"/>
              </a:schemeClr>
            </a:solidFill>
            <a:ln>
              <a:noFill/>
            </a:ln>
            <a:effectLst/>
          </c:spPr>
          <c:invertIfNegative val="0"/>
          <c:dLbls>
            <c:dLbl>
              <c:idx val="0"/>
              <c:layout>
                <c:manualLayout>
                  <c:x val="6.6810756952724549E-3"/>
                  <c:y val="3.73275926172582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Final_Data!$H$35</c:f>
              <c:numCache>
                <c:formatCode>0%</c:formatCode>
                <c:ptCount val="1"/>
                <c:pt idx="0">
                  <c:v>6.1985092193016872E-2</c:v>
                </c:pt>
              </c:numCache>
            </c:numRef>
          </c:val>
          <c:extLst>
            <c:ext xmlns:c16="http://schemas.microsoft.com/office/drawing/2014/chart" uri="{C3380CC4-5D6E-409C-BE32-E72D297353CC}">
              <c16:uniqueId val="{00000007-44E2-42A8-BBF2-8DFC1789CB65}"/>
            </c:ext>
          </c:extLst>
        </c:ser>
        <c:ser>
          <c:idx val="8"/>
          <c:order val="8"/>
          <c:tx>
            <c:strRef>
              <c:f>Final_Data!$F$36</c:f>
              <c:strCache>
                <c:ptCount val="1"/>
                <c:pt idx="0">
                  <c:v>Drive all weeks</c:v>
                </c:pt>
              </c:strCache>
            </c:strRef>
          </c:tx>
          <c:spPr>
            <a:solidFill>
              <a:schemeClr val="accent3">
                <a:lumMod val="60000"/>
              </a:schemeClr>
            </a:solidFill>
            <a:ln>
              <a:noFill/>
            </a:ln>
            <a:effectLst/>
          </c:spPr>
          <c:invertIfNegative val="0"/>
          <c:dLbls>
            <c:dLbl>
              <c:idx val="0"/>
              <c:layout>
                <c:manualLayout>
                  <c:x val="3.3405378476362275E-3"/>
                  <c:y val="2.897105917519007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4E2-42A8-BBF2-8DFC1789CB65}"/>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Final_Data!$H$27</c:f>
              <c:strCache>
                <c:ptCount val="1"/>
                <c:pt idx="0">
                  <c:v>Cluster 2</c:v>
                </c:pt>
              </c:strCache>
            </c:strRef>
          </c:cat>
          <c:val>
            <c:numRef>
              <c:f>Final_Data!$H$36</c:f>
              <c:numCache>
                <c:formatCode>0%</c:formatCode>
                <c:ptCount val="1"/>
                <c:pt idx="0">
                  <c:v>0.12593173793644566</c:v>
                </c:pt>
              </c:numCache>
            </c:numRef>
          </c:val>
          <c:extLst>
            <c:ext xmlns:c16="http://schemas.microsoft.com/office/drawing/2014/chart" uri="{C3380CC4-5D6E-409C-BE32-E72D297353CC}">
              <c16:uniqueId val="{00000008-44E2-42A8-BBF2-8DFC1789CB65}"/>
            </c:ext>
          </c:extLst>
        </c:ser>
        <c:dLbls>
          <c:dLblPos val="ctr"/>
          <c:showLegendKey val="0"/>
          <c:showVal val="1"/>
          <c:showCatName val="0"/>
          <c:showSerName val="0"/>
          <c:showPercent val="0"/>
          <c:showBubbleSize val="0"/>
        </c:dLbls>
        <c:gapWidth val="79"/>
        <c:axId val="897314992"/>
        <c:axId val="897315384"/>
      </c:barChart>
      <c:catAx>
        <c:axId val="89731499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897315384"/>
        <c:crosses val="autoZero"/>
        <c:auto val="1"/>
        <c:lblAlgn val="ctr"/>
        <c:lblOffset val="100"/>
        <c:noMultiLvlLbl val="0"/>
      </c:catAx>
      <c:valAx>
        <c:axId val="897315384"/>
        <c:scaling>
          <c:orientation val="minMax"/>
        </c:scaling>
        <c:delete val="1"/>
        <c:axPos val="l"/>
        <c:numFmt formatCode="0%" sourceLinked="1"/>
        <c:majorTickMark val="none"/>
        <c:minorTickMark val="none"/>
        <c:tickLblPos val="nextTo"/>
        <c:crossAx val="897314992"/>
        <c:crosses val="autoZero"/>
        <c:crossBetween val="between"/>
      </c:valAx>
      <c:spPr>
        <a:noFill/>
        <a:ln>
          <a:noFill/>
        </a:ln>
        <a:effectLst/>
      </c:spPr>
    </c:plotArea>
    <c:legend>
      <c:legendPos val="t"/>
      <c:layout>
        <c:manualLayout>
          <c:xMode val="edge"/>
          <c:yMode val="edge"/>
          <c:x val="0.22289357388362249"/>
          <c:y val="0.21691808856707903"/>
          <c:w val="0.73033889624947035"/>
          <c:h val="0.313478480077596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ED61-461A-8976-EC1B5F4F4D43}"/>
              </c:ext>
            </c:extLst>
          </c:dPt>
          <c:dPt>
            <c:idx val="1"/>
            <c:invertIfNegative val="0"/>
            <c:bubble3D val="0"/>
            <c:spPr>
              <a:solidFill>
                <a:srgbClr val="00B050"/>
              </a:solidFill>
              <a:ln>
                <a:noFill/>
              </a:ln>
              <a:effectLst/>
            </c:spPr>
            <c:extLst>
              <c:ext xmlns:c16="http://schemas.microsoft.com/office/drawing/2014/chart" uri="{C3380CC4-5D6E-409C-BE32-E72D297353CC}">
                <c16:uniqueId val="{00000003-ED61-461A-8976-EC1B5F4F4D43}"/>
              </c:ext>
            </c:extLst>
          </c:dPt>
          <c:dLbls>
            <c:dLbl>
              <c:idx val="1"/>
              <c:layout>
                <c:manualLayout>
                  <c:x val="-2.2525382736404771E-2"/>
                  <c:y val="5.41071363904574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07102341859375E-2"/>
                      <c:h val="9.7311897818459892E-2"/>
                    </c:manualLayout>
                  </c15:layout>
                </c:ext>
                <c:ext xmlns:c16="http://schemas.microsoft.com/office/drawing/2014/chart" uri="{C3380CC4-5D6E-409C-BE32-E72D297353CC}">
                  <c16:uniqueId val="{00000003-ED61-461A-8976-EC1B5F4F4D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license'!$G$2:$G$9</c:f>
              <c:numCache>
                <c:formatCode>0%</c:formatCode>
                <c:ptCount val="8"/>
                <c:pt idx="0">
                  <c:v>0.09</c:v>
                </c:pt>
                <c:pt idx="1">
                  <c:v>0.13</c:v>
                </c:pt>
                <c:pt idx="2">
                  <c:v>0.22</c:v>
                </c:pt>
                <c:pt idx="3">
                  <c:v>0.09</c:v>
                </c:pt>
                <c:pt idx="4">
                  <c:v>0.12</c:v>
                </c:pt>
                <c:pt idx="5">
                  <c:v>0.21</c:v>
                </c:pt>
                <c:pt idx="6">
                  <c:v>0.15</c:v>
                </c:pt>
                <c:pt idx="7">
                  <c:v>0.17</c:v>
                </c:pt>
              </c:numCache>
            </c:numRef>
          </c:val>
          <c:extLst>
            <c:ext xmlns:c16="http://schemas.microsoft.com/office/drawing/2014/chart" uri="{C3380CC4-5D6E-409C-BE32-E72D297353CC}">
              <c16:uniqueId val="{00000004-ED61-461A-8976-EC1B5F4F4D43}"/>
            </c:ext>
          </c:extLst>
        </c:ser>
        <c:dLbls>
          <c:showLegendKey val="0"/>
          <c:showVal val="0"/>
          <c:showCatName val="0"/>
          <c:showSerName val="0"/>
          <c:showPercent val="0"/>
          <c:showBubbleSize val="0"/>
        </c:dLbls>
        <c:gapWidth val="219"/>
        <c:axId val="897316168"/>
        <c:axId val="897316560"/>
      </c:barChart>
      <c:lineChart>
        <c:grouping val="standard"/>
        <c:varyColors val="0"/>
        <c:ser>
          <c:idx val="1"/>
          <c:order val="1"/>
          <c:spPr>
            <a:ln w="28575" cap="rnd">
              <a:solidFill>
                <a:schemeClr val="bg2">
                  <a:lumMod val="75000"/>
                </a:schemeClr>
              </a:solidFill>
              <a:round/>
            </a:ln>
            <a:effectLst/>
          </c:spPr>
          <c:marker>
            <c:symbol val="none"/>
          </c:marker>
          <c:cat>
            <c:numRef>
              <c:f>'Taxi license'!$F$2:$F$9</c:f>
              <c:numCache>
                <c:formatCode>General</c:formatCode>
                <c:ptCount val="8"/>
                <c:pt idx="0">
                  <c:v>1</c:v>
                </c:pt>
                <c:pt idx="1">
                  <c:v>2</c:v>
                </c:pt>
                <c:pt idx="2">
                  <c:v>3</c:v>
                </c:pt>
                <c:pt idx="3">
                  <c:v>4</c:v>
                </c:pt>
                <c:pt idx="4">
                  <c:v>5</c:v>
                </c:pt>
                <c:pt idx="5">
                  <c:v>6</c:v>
                </c:pt>
                <c:pt idx="6">
                  <c:v>7</c:v>
                </c:pt>
                <c:pt idx="7">
                  <c:v>8</c:v>
                </c:pt>
              </c:numCache>
            </c:numRef>
          </c:cat>
          <c:val>
            <c:numRef>
              <c:f>'Taxi license'!$H$2:$H$9</c:f>
              <c:numCache>
                <c:formatCode>0%</c:formatCode>
                <c:ptCount val="8"/>
                <c:pt idx="0">
                  <c:v>0.14000000000000001</c:v>
                </c:pt>
                <c:pt idx="1">
                  <c:v>0.14000000000000001</c:v>
                </c:pt>
                <c:pt idx="2">
                  <c:v>0.14000000000000001</c:v>
                </c:pt>
                <c:pt idx="3">
                  <c:v>0.14000000000000001</c:v>
                </c:pt>
                <c:pt idx="4">
                  <c:v>0.14000000000000001</c:v>
                </c:pt>
                <c:pt idx="5">
                  <c:v>0.14000000000000001</c:v>
                </c:pt>
                <c:pt idx="6">
                  <c:v>0.14000000000000001</c:v>
                </c:pt>
                <c:pt idx="7">
                  <c:v>0.14000000000000001</c:v>
                </c:pt>
              </c:numCache>
            </c:numRef>
          </c:val>
          <c:smooth val="0"/>
          <c:extLst>
            <c:ext xmlns:c16="http://schemas.microsoft.com/office/drawing/2014/chart" uri="{C3380CC4-5D6E-409C-BE32-E72D297353CC}">
              <c16:uniqueId val="{00000005-ED61-461A-8976-EC1B5F4F4D43}"/>
            </c:ext>
          </c:extLst>
        </c:ser>
        <c:dLbls>
          <c:showLegendKey val="0"/>
          <c:showVal val="0"/>
          <c:showCatName val="0"/>
          <c:showSerName val="0"/>
          <c:showPercent val="0"/>
          <c:showBubbleSize val="0"/>
        </c:dLbls>
        <c:marker val="1"/>
        <c:smooth val="0"/>
        <c:axId val="897316168"/>
        <c:axId val="897316560"/>
      </c:lineChart>
      <c:catAx>
        <c:axId val="89731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316560"/>
        <c:crosses val="autoZero"/>
        <c:auto val="1"/>
        <c:lblAlgn val="ctr"/>
        <c:lblOffset val="100"/>
        <c:noMultiLvlLbl val="0"/>
      </c:catAx>
      <c:valAx>
        <c:axId val="897316560"/>
        <c:scaling>
          <c:orientation val="minMax"/>
        </c:scaling>
        <c:delete val="1"/>
        <c:axPos val="l"/>
        <c:numFmt formatCode="0%" sourceLinked="1"/>
        <c:majorTickMark val="none"/>
        <c:minorTickMark val="none"/>
        <c:tickLblPos val="nextTo"/>
        <c:crossAx val="897316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90209984384642E-2"/>
          <c:y val="5.4894201691886843E-2"/>
          <c:w val="0.92001958003123074"/>
          <c:h val="0.76533917430692022"/>
        </c:manualLayout>
      </c:layout>
      <c:barChart>
        <c:barDir val="col"/>
        <c:grouping val="clustered"/>
        <c:varyColors val="0"/>
        <c:ser>
          <c:idx val="0"/>
          <c:order val="0"/>
          <c:spPr>
            <a:solidFill>
              <a:schemeClr val="bg2">
                <a:lumMod val="75000"/>
              </a:schemeClr>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CC3E-413F-8422-9C8453750EAB}"/>
              </c:ext>
            </c:extLst>
          </c:dPt>
          <c:dPt>
            <c:idx val="1"/>
            <c:invertIfNegative val="0"/>
            <c:bubble3D val="0"/>
            <c:spPr>
              <a:solidFill>
                <a:srgbClr val="00B050"/>
              </a:solidFill>
              <a:ln>
                <a:noFill/>
              </a:ln>
              <a:effectLst/>
            </c:spPr>
            <c:extLst>
              <c:ext xmlns:c16="http://schemas.microsoft.com/office/drawing/2014/chart" uri="{C3380CC4-5D6E-409C-BE32-E72D297353CC}">
                <c16:uniqueId val="{00000003-CC3E-413F-8422-9C8453750EA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CC3E-413F-8422-9C8453750EAB}"/>
            </c:ext>
          </c:extLst>
        </c:ser>
        <c:dLbls>
          <c:showLegendKey val="0"/>
          <c:showVal val="0"/>
          <c:showCatName val="0"/>
          <c:showSerName val="0"/>
          <c:showPercent val="0"/>
          <c:showBubbleSize val="0"/>
        </c:dLbls>
        <c:gapWidth val="219"/>
        <c:overlap val="-27"/>
        <c:axId val="897317344"/>
        <c:axId val="897317736"/>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CC3E-413F-8422-9C8453750EAB}"/>
            </c:ext>
          </c:extLst>
        </c:ser>
        <c:dLbls>
          <c:showLegendKey val="0"/>
          <c:showVal val="0"/>
          <c:showCatName val="0"/>
          <c:showSerName val="0"/>
          <c:showPercent val="0"/>
          <c:showBubbleSize val="0"/>
        </c:dLbls>
        <c:marker val="1"/>
        <c:smooth val="0"/>
        <c:axId val="897317344"/>
        <c:axId val="897317736"/>
      </c:lineChart>
      <c:catAx>
        <c:axId val="897317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317736"/>
        <c:crosses val="autoZero"/>
        <c:auto val="1"/>
        <c:lblAlgn val="ctr"/>
        <c:lblOffset val="100"/>
        <c:noMultiLvlLbl val="0"/>
      </c:catAx>
      <c:valAx>
        <c:axId val="897317736"/>
        <c:scaling>
          <c:orientation val="minMax"/>
        </c:scaling>
        <c:delete val="1"/>
        <c:axPos val="l"/>
        <c:numFmt formatCode="0%" sourceLinked="1"/>
        <c:majorTickMark val="none"/>
        <c:minorTickMark val="none"/>
        <c:tickLblPos val="nextTo"/>
        <c:crossAx val="897317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223109831225981E-2"/>
          <c:y val="0.1070121175373861"/>
          <c:w val="0.94710756067509605"/>
          <c:h val="0.87031537666546355"/>
        </c:manualLayout>
      </c:layout>
      <c:barChart>
        <c:barDir val="col"/>
        <c:grouping val="clustered"/>
        <c:varyColors val="0"/>
        <c:ser>
          <c:idx val="0"/>
          <c:order val="0"/>
          <c:tx>
            <c:strRef>
              <c:f>Age!$B$3</c:f>
              <c:strCache>
                <c:ptCount val="1"/>
                <c:pt idx="0">
                  <c:v>20-25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Age!$D$3</c:f>
              <c:numCache>
                <c:formatCode>0%</c:formatCode>
                <c:ptCount val="1"/>
                <c:pt idx="0">
                  <c:v>0.05</c:v>
                </c:pt>
              </c:numCache>
            </c:numRef>
          </c:val>
          <c:extLst>
            <c:ext xmlns:c16="http://schemas.microsoft.com/office/drawing/2014/chart" uri="{C3380CC4-5D6E-409C-BE32-E72D297353CC}">
              <c16:uniqueId val="{00000000-39C8-411F-8FA0-A951E101F5B9}"/>
            </c:ext>
          </c:extLst>
        </c:ser>
        <c:ser>
          <c:idx val="1"/>
          <c:order val="1"/>
          <c:tx>
            <c:strRef>
              <c:f>Age!$B$4</c:f>
              <c:strCache>
                <c:ptCount val="1"/>
                <c:pt idx="0">
                  <c:v>25-30</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Age!$D$4</c:f>
              <c:numCache>
                <c:formatCode>0%</c:formatCode>
                <c:ptCount val="1"/>
                <c:pt idx="0">
                  <c:v>0.189</c:v>
                </c:pt>
              </c:numCache>
            </c:numRef>
          </c:val>
          <c:extLst>
            <c:ext xmlns:c16="http://schemas.microsoft.com/office/drawing/2014/chart" uri="{C3380CC4-5D6E-409C-BE32-E72D297353CC}">
              <c16:uniqueId val="{00000001-39C8-411F-8FA0-A951E101F5B9}"/>
            </c:ext>
          </c:extLst>
        </c:ser>
        <c:ser>
          <c:idx val="2"/>
          <c:order val="2"/>
          <c:tx>
            <c:strRef>
              <c:f>Age!$B$5</c:f>
              <c:strCache>
                <c:ptCount val="1"/>
                <c:pt idx="0">
                  <c:v>30-35</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Age!$D$5</c:f>
              <c:numCache>
                <c:formatCode>0%</c:formatCode>
                <c:ptCount val="1"/>
                <c:pt idx="0">
                  <c:v>0.192</c:v>
                </c:pt>
              </c:numCache>
            </c:numRef>
          </c:val>
          <c:extLst>
            <c:ext xmlns:c16="http://schemas.microsoft.com/office/drawing/2014/chart" uri="{C3380CC4-5D6E-409C-BE32-E72D297353CC}">
              <c16:uniqueId val="{00000002-39C8-411F-8FA0-A951E101F5B9}"/>
            </c:ext>
          </c:extLst>
        </c:ser>
        <c:ser>
          <c:idx val="3"/>
          <c:order val="3"/>
          <c:tx>
            <c:strRef>
              <c:f>Age!$B$6</c:f>
              <c:strCache>
                <c:ptCount val="1"/>
                <c:pt idx="0">
                  <c:v>35-40</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Age!$D$6</c:f>
              <c:numCache>
                <c:formatCode>0%</c:formatCode>
                <c:ptCount val="1"/>
                <c:pt idx="0">
                  <c:v>0.16200000000000001</c:v>
                </c:pt>
              </c:numCache>
            </c:numRef>
          </c:val>
          <c:extLst>
            <c:ext xmlns:c16="http://schemas.microsoft.com/office/drawing/2014/chart" uri="{C3380CC4-5D6E-409C-BE32-E72D297353CC}">
              <c16:uniqueId val="{00000003-39C8-411F-8FA0-A951E101F5B9}"/>
            </c:ext>
          </c:extLst>
        </c:ser>
        <c:ser>
          <c:idx val="4"/>
          <c:order val="4"/>
          <c:tx>
            <c:strRef>
              <c:f>Age!$B$7</c:f>
              <c:strCache>
                <c:ptCount val="1"/>
                <c:pt idx="0">
                  <c:v>40-45</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Age!$D$7</c:f>
              <c:numCache>
                <c:formatCode>0%</c:formatCode>
                <c:ptCount val="1"/>
                <c:pt idx="0">
                  <c:v>0.126</c:v>
                </c:pt>
              </c:numCache>
            </c:numRef>
          </c:val>
          <c:extLst>
            <c:ext xmlns:c16="http://schemas.microsoft.com/office/drawing/2014/chart" uri="{C3380CC4-5D6E-409C-BE32-E72D297353CC}">
              <c16:uniqueId val="{00000004-39C8-411F-8FA0-A951E101F5B9}"/>
            </c:ext>
          </c:extLst>
        </c:ser>
        <c:ser>
          <c:idx val="5"/>
          <c:order val="5"/>
          <c:tx>
            <c:strRef>
              <c:f>Age!$B$8</c:f>
              <c:strCache>
                <c:ptCount val="1"/>
                <c:pt idx="0">
                  <c:v>45-50</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Age!$D$2</c:f>
              <c:strCache>
                <c:ptCount val="1"/>
                <c:pt idx="0">
                  <c:v>Cluster 2</c:v>
                </c:pt>
              </c:strCache>
            </c:strRef>
          </c:cat>
          <c:val>
            <c:numRef>
              <c:f>Age!$D$8</c:f>
              <c:numCache>
                <c:formatCode>0%</c:formatCode>
                <c:ptCount val="1"/>
                <c:pt idx="0">
                  <c:v>0.27700000000000002</c:v>
                </c:pt>
              </c:numCache>
            </c:numRef>
          </c:val>
          <c:extLst>
            <c:ext xmlns:c16="http://schemas.microsoft.com/office/drawing/2014/chart" uri="{C3380CC4-5D6E-409C-BE32-E72D297353CC}">
              <c16:uniqueId val="{00000005-39C8-411F-8FA0-A951E101F5B9}"/>
            </c:ext>
          </c:extLst>
        </c:ser>
        <c:dLbls>
          <c:dLblPos val="ctr"/>
          <c:showLegendKey val="0"/>
          <c:showVal val="1"/>
          <c:showCatName val="0"/>
          <c:showSerName val="0"/>
          <c:showPercent val="0"/>
          <c:showBubbleSize val="0"/>
        </c:dLbls>
        <c:gapWidth val="79"/>
        <c:axId val="897318520"/>
        <c:axId val="486788816"/>
      </c:barChart>
      <c:catAx>
        <c:axId val="897318520"/>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86788816"/>
        <c:crosses val="autoZero"/>
        <c:auto val="1"/>
        <c:lblAlgn val="ctr"/>
        <c:lblOffset val="100"/>
        <c:noMultiLvlLbl val="0"/>
      </c:catAx>
      <c:valAx>
        <c:axId val="486788816"/>
        <c:scaling>
          <c:orientation val="minMax"/>
        </c:scaling>
        <c:delete val="1"/>
        <c:axPos val="l"/>
        <c:numFmt formatCode="0%" sourceLinked="1"/>
        <c:majorTickMark val="none"/>
        <c:minorTickMark val="none"/>
        <c:tickLblPos val="nextTo"/>
        <c:crossAx val="897318520"/>
        <c:crosses val="autoZero"/>
        <c:crossBetween val="between"/>
      </c:valAx>
      <c:spPr>
        <a:noFill/>
        <a:ln>
          <a:noFill/>
        </a:ln>
        <a:effectLst/>
      </c:spPr>
    </c:plotArea>
    <c:legend>
      <c:legendPos val="t"/>
      <c:layout>
        <c:manualLayout>
          <c:xMode val="edge"/>
          <c:yMode val="edge"/>
          <c:x val="9.4022600830882361E-2"/>
          <c:y val="0.10866396527422555"/>
          <c:w val="0.46787664090295672"/>
          <c:h val="0.2128246727792755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C2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0.5 to 1</c:v>
                </c:pt>
                <c:pt idx="1">
                  <c:v>1 to 1.5</c:v>
                </c:pt>
                <c:pt idx="2">
                  <c:v>1.5 to 2</c:v>
                </c:pt>
                <c:pt idx="3">
                  <c:v>2 to 2.5</c:v>
                </c:pt>
                <c:pt idx="4">
                  <c:v>2.5 to 3</c:v>
                </c:pt>
                <c:pt idx="5">
                  <c:v>3 to 3.5</c:v>
                </c:pt>
                <c:pt idx="6">
                  <c:v>3.5 to 4</c:v>
                </c:pt>
                <c:pt idx="7">
                  <c:v>4 to 4.5</c:v>
                </c:pt>
                <c:pt idx="8">
                  <c:v>4.5 to 5</c:v>
                </c:pt>
                <c:pt idx="9">
                  <c:v>5 t o 10</c:v>
                </c:pt>
                <c:pt idx="10">
                  <c:v>10 to 15</c:v>
                </c:pt>
                <c:pt idx="11">
                  <c:v>15 to 20</c:v>
                </c:pt>
              </c:strCache>
            </c:strRef>
          </c:cat>
          <c:val>
            <c:numRef>
              <c:f>Sheet1!$C$2:$C$13</c:f>
              <c:numCache>
                <c:formatCode>0%</c:formatCode>
                <c:ptCount val="12"/>
                <c:pt idx="0">
                  <c:v>0.22919999999999999</c:v>
                </c:pt>
                <c:pt idx="1">
                  <c:v>0.23749999999999999</c:v>
                </c:pt>
                <c:pt idx="2">
                  <c:v>0.18740000000000001</c:v>
                </c:pt>
                <c:pt idx="3">
                  <c:v>0.1167</c:v>
                </c:pt>
                <c:pt idx="4">
                  <c:v>6.7199999999999996E-2</c:v>
                </c:pt>
                <c:pt idx="5">
                  <c:v>4.36E-2</c:v>
                </c:pt>
                <c:pt idx="6">
                  <c:v>2.5899999999999999E-2</c:v>
                </c:pt>
                <c:pt idx="7">
                  <c:v>1.77E-2</c:v>
                </c:pt>
                <c:pt idx="8">
                  <c:v>1.47E-2</c:v>
                </c:pt>
                <c:pt idx="9">
                  <c:v>4.2999999999999997E-2</c:v>
                </c:pt>
                <c:pt idx="10">
                  <c:v>8.8000000000000005E-3</c:v>
                </c:pt>
                <c:pt idx="11">
                  <c:v>7.7000000000000002E-3</c:v>
                </c:pt>
              </c:numCache>
            </c:numRef>
          </c:val>
          <c:extLst>
            <c:ext xmlns:c16="http://schemas.microsoft.com/office/drawing/2014/chart" uri="{C3380CC4-5D6E-409C-BE32-E72D297353CC}">
              <c16:uniqueId val="{00000000-44F8-4A7C-8754-4463205111E3}"/>
            </c:ext>
          </c:extLst>
        </c:ser>
        <c:dLbls>
          <c:showLegendKey val="0"/>
          <c:showVal val="0"/>
          <c:showCatName val="0"/>
          <c:showSerName val="0"/>
          <c:showPercent val="0"/>
          <c:showBubbleSize val="0"/>
        </c:dLbls>
        <c:gapWidth val="219"/>
        <c:overlap val="-27"/>
        <c:axId val="486789600"/>
        <c:axId val="486789992"/>
      </c:barChart>
      <c:catAx>
        <c:axId val="486789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789992"/>
        <c:crosses val="autoZero"/>
        <c:auto val="1"/>
        <c:lblAlgn val="ctr"/>
        <c:lblOffset val="100"/>
        <c:noMultiLvlLbl val="0"/>
      </c:catAx>
      <c:valAx>
        <c:axId val="486789992"/>
        <c:scaling>
          <c:orientation val="minMax"/>
        </c:scaling>
        <c:delete val="1"/>
        <c:axPos val="l"/>
        <c:numFmt formatCode="0%" sourceLinked="1"/>
        <c:majorTickMark val="none"/>
        <c:minorTickMark val="none"/>
        <c:tickLblPos val="nextTo"/>
        <c:crossAx val="486789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66811351592936E-2"/>
          <c:y val="0"/>
          <c:w val="0.91746637729681413"/>
          <c:h val="0.85662422756520362"/>
        </c:manualLayout>
      </c:layout>
      <c:barChart>
        <c:barDir val="col"/>
        <c:grouping val="clustered"/>
        <c:varyColors val="0"/>
        <c:ser>
          <c:idx val="0"/>
          <c:order val="0"/>
          <c:spPr>
            <a:solidFill>
              <a:schemeClr val="bg2">
                <a:lumMod val="75000"/>
              </a:schemeClr>
            </a:solidFill>
            <a:ln>
              <a:noFill/>
            </a:ln>
            <a:effectLst/>
          </c:spPr>
          <c:invertIfNegative val="0"/>
          <c:dPt>
            <c:idx val="2"/>
            <c:invertIfNegative val="0"/>
            <c:bubble3D val="0"/>
            <c:spPr>
              <a:solidFill>
                <a:schemeClr val="bg2">
                  <a:lumMod val="75000"/>
                </a:schemeClr>
              </a:solidFill>
              <a:ln>
                <a:noFill/>
              </a:ln>
              <a:effectLst/>
            </c:spPr>
            <c:extLst>
              <c:ext xmlns:c16="http://schemas.microsoft.com/office/drawing/2014/chart" uri="{C3380CC4-5D6E-409C-BE32-E72D297353CC}">
                <c16:uniqueId val="{00000001-7954-4054-920B-227B95ADD33F}"/>
              </c:ext>
            </c:extLst>
          </c:dPt>
          <c:dPt>
            <c:idx val="6"/>
            <c:invertIfNegative val="0"/>
            <c:bubble3D val="0"/>
            <c:spPr>
              <a:solidFill>
                <a:srgbClr val="00B050"/>
              </a:solidFill>
              <a:ln>
                <a:noFill/>
              </a:ln>
              <a:effectLst/>
            </c:spPr>
            <c:extLst>
              <c:ext xmlns:c16="http://schemas.microsoft.com/office/drawing/2014/chart" uri="{C3380CC4-5D6E-409C-BE32-E72D297353CC}">
                <c16:uniqueId val="{00000003-7954-4054-920B-227B95ADD3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exclusivity'!$H$5:$H$12</c:f>
              <c:numCache>
                <c:formatCode>0%</c:formatCode>
                <c:ptCount val="8"/>
                <c:pt idx="0">
                  <c:v>0.13</c:v>
                </c:pt>
                <c:pt idx="1">
                  <c:v>0.06</c:v>
                </c:pt>
                <c:pt idx="2">
                  <c:v>0.3</c:v>
                </c:pt>
                <c:pt idx="3">
                  <c:v>0.11</c:v>
                </c:pt>
                <c:pt idx="4">
                  <c:v>0.27</c:v>
                </c:pt>
                <c:pt idx="5">
                  <c:v>0.33</c:v>
                </c:pt>
                <c:pt idx="6">
                  <c:v>0.14000000000000001</c:v>
                </c:pt>
                <c:pt idx="7">
                  <c:v>0.48</c:v>
                </c:pt>
              </c:numCache>
            </c:numRef>
          </c:val>
          <c:extLst>
            <c:ext xmlns:c16="http://schemas.microsoft.com/office/drawing/2014/chart" uri="{C3380CC4-5D6E-409C-BE32-E72D297353CC}">
              <c16:uniqueId val="{00000004-7954-4054-920B-227B95ADD33F}"/>
            </c:ext>
          </c:extLst>
        </c:ser>
        <c:dLbls>
          <c:showLegendKey val="0"/>
          <c:showVal val="0"/>
          <c:showCatName val="0"/>
          <c:showSerName val="0"/>
          <c:showPercent val="0"/>
          <c:showBubbleSize val="0"/>
        </c:dLbls>
        <c:gapWidth val="219"/>
        <c:overlap val="-27"/>
        <c:axId val="490363456"/>
        <c:axId val="490363848"/>
      </c:barChart>
      <c:lineChart>
        <c:grouping val="standard"/>
        <c:varyColors val="0"/>
        <c:ser>
          <c:idx val="1"/>
          <c:order val="1"/>
          <c:spPr>
            <a:ln w="28575" cap="rnd">
              <a:solidFill>
                <a:schemeClr val="bg2">
                  <a:lumMod val="75000"/>
                </a:schemeClr>
              </a:solidFill>
              <a:round/>
            </a:ln>
            <a:effectLst/>
          </c:spPr>
          <c:marker>
            <c:symbol val="none"/>
          </c:marker>
          <c:cat>
            <c:numRef>
              <c:f>'Fleet exclusivity'!$G$5:$G$12</c:f>
              <c:numCache>
                <c:formatCode>General</c:formatCode>
                <c:ptCount val="8"/>
                <c:pt idx="0">
                  <c:v>1</c:v>
                </c:pt>
                <c:pt idx="1">
                  <c:v>2</c:v>
                </c:pt>
                <c:pt idx="2">
                  <c:v>3</c:v>
                </c:pt>
                <c:pt idx="3">
                  <c:v>4</c:v>
                </c:pt>
                <c:pt idx="4">
                  <c:v>5</c:v>
                </c:pt>
                <c:pt idx="5">
                  <c:v>6</c:v>
                </c:pt>
                <c:pt idx="6">
                  <c:v>7</c:v>
                </c:pt>
                <c:pt idx="7">
                  <c:v>8</c:v>
                </c:pt>
              </c:numCache>
            </c:numRef>
          </c:cat>
          <c:val>
            <c:numRef>
              <c:f>'Fleet exclusivity'!$I$5:$I$12</c:f>
              <c:numCache>
                <c:formatCode>0%</c:formatCode>
                <c:ptCount val="8"/>
                <c:pt idx="0">
                  <c:v>0.23</c:v>
                </c:pt>
                <c:pt idx="1">
                  <c:v>0.23</c:v>
                </c:pt>
                <c:pt idx="2">
                  <c:v>0.23</c:v>
                </c:pt>
                <c:pt idx="3">
                  <c:v>0.23</c:v>
                </c:pt>
                <c:pt idx="4">
                  <c:v>0.23</c:v>
                </c:pt>
                <c:pt idx="5">
                  <c:v>0.23</c:v>
                </c:pt>
                <c:pt idx="6">
                  <c:v>0.23</c:v>
                </c:pt>
                <c:pt idx="7">
                  <c:v>0.23</c:v>
                </c:pt>
              </c:numCache>
            </c:numRef>
          </c:val>
          <c:smooth val="0"/>
          <c:extLst>
            <c:ext xmlns:c16="http://schemas.microsoft.com/office/drawing/2014/chart" uri="{C3380CC4-5D6E-409C-BE32-E72D297353CC}">
              <c16:uniqueId val="{00000005-7954-4054-920B-227B95ADD33F}"/>
            </c:ext>
          </c:extLst>
        </c:ser>
        <c:dLbls>
          <c:showLegendKey val="0"/>
          <c:showVal val="0"/>
          <c:showCatName val="0"/>
          <c:showSerName val="0"/>
          <c:showPercent val="0"/>
          <c:showBubbleSize val="0"/>
        </c:dLbls>
        <c:marker val="1"/>
        <c:smooth val="0"/>
        <c:axId val="490363456"/>
        <c:axId val="490363848"/>
      </c:lineChart>
      <c:catAx>
        <c:axId val="490363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63848"/>
        <c:crosses val="autoZero"/>
        <c:auto val="1"/>
        <c:lblAlgn val="ctr"/>
        <c:lblOffset val="100"/>
        <c:noMultiLvlLbl val="0"/>
      </c:catAx>
      <c:valAx>
        <c:axId val="490363848"/>
        <c:scaling>
          <c:orientation val="minMax"/>
        </c:scaling>
        <c:delete val="1"/>
        <c:axPos val="l"/>
        <c:numFmt formatCode="0%" sourceLinked="1"/>
        <c:majorTickMark val="none"/>
        <c:minorTickMark val="none"/>
        <c:tickLblPos val="nextTo"/>
        <c:crossAx val="490363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'Fuel card'!$G$2:$G$9</c:f>
              <c:numCache>
                <c:formatCode>General</c:formatCode>
                <c:ptCount val="8"/>
                <c:pt idx="0">
                  <c:v>0</c:v>
                </c:pt>
                <c:pt idx="1">
                  <c:v>0</c:v>
                </c:pt>
                <c:pt idx="2">
                  <c:v>0</c:v>
                </c:pt>
                <c:pt idx="3">
                  <c:v>0</c:v>
                </c:pt>
                <c:pt idx="4">
                  <c:v>0</c:v>
                </c:pt>
                <c:pt idx="5">
                  <c:v>0</c:v>
                </c:pt>
                <c:pt idx="6">
                  <c:v>0</c:v>
                </c:pt>
                <c:pt idx="7">
                  <c:v>0</c:v>
                </c:pt>
              </c:numCache>
            </c:numRef>
          </c:val>
          <c:extLst>
            <c:ext xmlns:c16="http://schemas.microsoft.com/office/drawing/2014/chart" uri="{C3380CC4-5D6E-409C-BE32-E72D297353CC}">
              <c16:uniqueId val="{00000000-D924-4DA8-B570-0F683E512D6A}"/>
            </c:ext>
          </c:extLst>
        </c:ser>
        <c:ser>
          <c:idx val="1"/>
          <c:order val="1"/>
          <c:spPr>
            <a:solidFill>
              <a:schemeClr val="bg2">
                <a:lumMod val="75000"/>
              </a:schemeClr>
            </a:solidFill>
            <a:ln>
              <a:noFill/>
            </a:ln>
            <a:effectLst/>
          </c:spPr>
          <c:invertIfNegative val="0"/>
          <c:dPt>
            <c:idx val="3"/>
            <c:invertIfNegative val="0"/>
            <c:bubble3D val="0"/>
            <c:spPr>
              <a:solidFill>
                <a:srgbClr val="00B050"/>
              </a:solidFill>
              <a:ln>
                <a:noFill/>
              </a:ln>
              <a:effectLst/>
            </c:spPr>
            <c:extLst>
              <c:ext xmlns:c16="http://schemas.microsoft.com/office/drawing/2014/chart" uri="{C3380CC4-5D6E-409C-BE32-E72D297353CC}">
                <c16:uniqueId val="{00000002-D924-4DA8-B570-0F683E512D6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'Fuel card'!$H$2:$H$9</c:f>
              <c:numCache>
                <c:formatCode>0%</c:formatCode>
                <c:ptCount val="8"/>
                <c:pt idx="0">
                  <c:v>0.05</c:v>
                </c:pt>
                <c:pt idx="1">
                  <c:v>0.01</c:v>
                </c:pt>
                <c:pt idx="2">
                  <c:v>0.1</c:v>
                </c:pt>
                <c:pt idx="3">
                  <c:v>0.04</c:v>
                </c:pt>
                <c:pt idx="4">
                  <c:v>0.08</c:v>
                </c:pt>
                <c:pt idx="5">
                  <c:v>0.09</c:v>
                </c:pt>
                <c:pt idx="6">
                  <c:v>0.04</c:v>
                </c:pt>
                <c:pt idx="7">
                  <c:v>0.14000000000000001</c:v>
                </c:pt>
              </c:numCache>
            </c:numRef>
          </c:val>
          <c:extLst>
            <c:ext xmlns:c16="http://schemas.microsoft.com/office/drawing/2014/chart" uri="{C3380CC4-5D6E-409C-BE32-E72D297353CC}">
              <c16:uniqueId val="{00000003-D924-4DA8-B570-0F683E512D6A}"/>
            </c:ext>
          </c:extLst>
        </c:ser>
        <c:dLbls>
          <c:showLegendKey val="0"/>
          <c:showVal val="0"/>
          <c:showCatName val="0"/>
          <c:showSerName val="0"/>
          <c:showPercent val="0"/>
          <c:showBubbleSize val="0"/>
        </c:dLbls>
        <c:gapWidth val="219"/>
        <c:axId val="490364632"/>
        <c:axId val="490365024"/>
      </c:barChart>
      <c:lineChart>
        <c:grouping val="standard"/>
        <c:varyColors val="0"/>
        <c:ser>
          <c:idx val="2"/>
          <c:order val="2"/>
          <c:spPr>
            <a:ln w="28575" cap="rnd">
              <a:solidFill>
                <a:schemeClr val="accent3"/>
              </a:solidFill>
              <a:round/>
            </a:ln>
            <a:effectLst/>
          </c:spPr>
          <c:marker>
            <c:symbol val="none"/>
          </c:marker>
          <c:val>
            <c:numRef>
              <c:f>'Fuel card'!$I$2:$I$9</c:f>
              <c:numCache>
                <c:formatCode>0%</c:formatCode>
                <c:ptCount val="8"/>
                <c:pt idx="0">
                  <c:v>0.06</c:v>
                </c:pt>
                <c:pt idx="1">
                  <c:v>0.06</c:v>
                </c:pt>
                <c:pt idx="2">
                  <c:v>0.06</c:v>
                </c:pt>
                <c:pt idx="3">
                  <c:v>0.06</c:v>
                </c:pt>
                <c:pt idx="4">
                  <c:v>0.06</c:v>
                </c:pt>
                <c:pt idx="5">
                  <c:v>0.06</c:v>
                </c:pt>
                <c:pt idx="6">
                  <c:v>0.06</c:v>
                </c:pt>
                <c:pt idx="7">
                  <c:v>0.06</c:v>
                </c:pt>
              </c:numCache>
            </c:numRef>
          </c:val>
          <c:smooth val="0"/>
          <c:extLst>
            <c:ext xmlns:c16="http://schemas.microsoft.com/office/drawing/2014/chart" uri="{C3380CC4-5D6E-409C-BE32-E72D297353CC}">
              <c16:uniqueId val="{00000004-D924-4DA8-B570-0F683E512D6A}"/>
            </c:ext>
          </c:extLst>
        </c:ser>
        <c:dLbls>
          <c:showLegendKey val="0"/>
          <c:showVal val="0"/>
          <c:showCatName val="0"/>
          <c:showSerName val="0"/>
          <c:showPercent val="0"/>
          <c:showBubbleSize val="0"/>
        </c:dLbls>
        <c:marker val="1"/>
        <c:smooth val="0"/>
        <c:axId val="490364632"/>
        <c:axId val="490365024"/>
      </c:lineChart>
      <c:catAx>
        <c:axId val="490364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365024"/>
        <c:crosses val="autoZero"/>
        <c:auto val="1"/>
        <c:lblAlgn val="ctr"/>
        <c:lblOffset val="100"/>
        <c:noMultiLvlLbl val="0"/>
      </c:catAx>
      <c:valAx>
        <c:axId val="490365024"/>
        <c:scaling>
          <c:orientation val="minMax"/>
        </c:scaling>
        <c:delete val="1"/>
        <c:axPos val="l"/>
        <c:numFmt formatCode="General" sourceLinked="1"/>
        <c:majorTickMark val="none"/>
        <c:minorTickMark val="none"/>
        <c:tickLblPos val="nextTo"/>
        <c:crossAx val="490364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36681988421753E-2"/>
          <c:y val="0.10517286178044276"/>
          <c:w val="0.96514805305356899"/>
          <c:h val="0.86130309350033252"/>
        </c:manualLayout>
      </c:layout>
      <c:barChart>
        <c:barDir val="col"/>
        <c:grouping val="clustered"/>
        <c:varyColors val="0"/>
        <c:ser>
          <c:idx val="0"/>
          <c:order val="0"/>
          <c:tx>
            <c:strRef>
              <c:f>'[Descriptive statistics of Reclustering of segment 2.xlsx]Tenure'!$B$4</c:f>
              <c:strCache>
                <c:ptCount val="1"/>
                <c:pt idx="0">
                  <c:v>&lt; 3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2.xlsx]Tenure'!$C$4</c:f>
              <c:numCache>
                <c:formatCode>0%</c:formatCode>
                <c:ptCount val="1"/>
                <c:pt idx="0">
                  <c:v>0</c:v>
                </c:pt>
              </c:numCache>
            </c:numRef>
          </c:val>
          <c:extLst>
            <c:ext xmlns:c16="http://schemas.microsoft.com/office/drawing/2014/chart" uri="{C3380CC4-5D6E-409C-BE32-E72D297353CC}">
              <c16:uniqueId val="{00000000-28E3-468C-A0FE-8D66E7A66BBE}"/>
            </c:ext>
          </c:extLst>
        </c:ser>
        <c:ser>
          <c:idx val="1"/>
          <c:order val="1"/>
          <c:tx>
            <c:strRef>
              <c:f>'[Descriptive statistics of Reclustering of segment 2.xlsx]Tenure'!$B$5</c:f>
              <c:strCache>
                <c:ptCount val="1"/>
                <c:pt idx="0">
                  <c:v>3-6 months</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2.xlsx]Tenure'!$C$5</c:f>
              <c:numCache>
                <c:formatCode>0%</c:formatCode>
                <c:ptCount val="1"/>
                <c:pt idx="0">
                  <c:v>0</c:v>
                </c:pt>
              </c:numCache>
            </c:numRef>
          </c:val>
          <c:extLst>
            <c:ext xmlns:c16="http://schemas.microsoft.com/office/drawing/2014/chart" uri="{C3380CC4-5D6E-409C-BE32-E72D297353CC}">
              <c16:uniqueId val="{00000001-28E3-468C-A0FE-8D66E7A66BBE}"/>
            </c:ext>
          </c:extLst>
        </c:ser>
        <c:ser>
          <c:idx val="2"/>
          <c:order val="2"/>
          <c:tx>
            <c:strRef>
              <c:f>'[Descriptive statistics of Reclustering of segment 2.xlsx]Tenure'!$B$6</c:f>
              <c:strCache>
                <c:ptCount val="1"/>
                <c:pt idx="0">
                  <c:v>6-9 months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2.xlsx]Tenure'!$C$6</c:f>
              <c:numCache>
                <c:formatCode>0%</c:formatCode>
                <c:ptCount val="1"/>
                <c:pt idx="0">
                  <c:v>0</c:v>
                </c:pt>
              </c:numCache>
            </c:numRef>
          </c:val>
          <c:extLst>
            <c:ext xmlns:c16="http://schemas.microsoft.com/office/drawing/2014/chart" uri="{C3380CC4-5D6E-409C-BE32-E72D297353CC}">
              <c16:uniqueId val="{00000002-28E3-468C-A0FE-8D66E7A66BBE}"/>
            </c:ext>
          </c:extLst>
        </c:ser>
        <c:ser>
          <c:idx val="3"/>
          <c:order val="3"/>
          <c:tx>
            <c:strRef>
              <c:f>'[Descriptive statistics of Reclustering of segment 2.xlsx]Tenure'!$B$7</c:f>
              <c:strCache>
                <c:ptCount val="1"/>
                <c:pt idx="0">
                  <c:v>9-12 months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2.xlsx]Tenure'!$C$7</c:f>
              <c:numCache>
                <c:formatCode>0%</c:formatCode>
                <c:ptCount val="1"/>
                <c:pt idx="0">
                  <c:v>0.49099999999999999</c:v>
                </c:pt>
              </c:numCache>
            </c:numRef>
          </c:val>
          <c:extLst>
            <c:ext xmlns:c16="http://schemas.microsoft.com/office/drawing/2014/chart" uri="{C3380CC4-5D6E-409C-BE32-E72D297353CC}">
              <c16:uniqueId val="{00000003-28E3-468C-A0FE-8D66E7A66BBE}"/>
            </c:ext>
          </c:extLst>
        </c:ser>
        <c:ser>
          <c:idx val="4"/>
          <c:order val="4"/>
          <c:tx>
            <c:strRef>
              <c:f>'[Descriptive statistics of Reclustering of segment 2.xlsx]Tenure'!$B$8</c:f>
              <c:strCache>
                <c:ptCount val="1"/>
                <c:pt idx="0">
                  <c:v>1-1.5 years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2.xlsx]Tenure'!$C$8</c:f>
              <c:numCache>
                <c:formatCode>0%</c:formatCode>
                <c:ptCount val="1"/>
                <c:pt idx="0">
                  <c:v>0.437</c:v>
                </c:pt>
              </c:numCache>
            </c:numRef>
          </c:val>
          <c:extLst>
            <c:ext xmlns:c16="http://schemas.microsoft.com/office/drawing/2014/chart" uri="{C3380CC4-5D6E-409C-BE32-E72D297353CC}">
              <c16:uniqueId val="{00000004-28E3-468C-A0FE-8D66E7A66BBE}"/>
            </c:ext>
          </c:extLst>
        </c:ser>
        <c:ser>
          <c:idx val="5"/>
          <c:order val="5"/>
          <c:tx>
            <c:strRef>
              <c:f>'[Descriptive statistics of Reclustering of segment 2.xlsx]Tenure'!$B$9</c:f>
              <c:strCache>
                <c:ptCount val="1"/>
                <c:pt idx="0">
                  <c:v>&gt; 1.5 years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2.xlsx]Tenure'!$C$3</c:f>
              <c:strCache>
                <c:ptCount val="1"/>
                <c:pt idx="0">
                  <c:v>Cluster 1</c:v>
                </c:pt>
              </c:strCache>
            </c:strRef>
          </c:cat>
          <c:val>
            <c:numRef>
              <c:f>'[Descriptive statistics of Reclustering of segment 2.xlsx]Tenure'!$C$9</c:f>
              <c:numCache>
                <c:formatCode>0%</c:formatCode>
                <c:ptCount val="1"/>
                <c:pt idx="0">
                  <c:v>7.0999999999999994E-2</c:v>
                </c:pt>
              </c:numCache>
            </c:numRef>
          </c:val>
          <c:extLst>
            <c:ext xmlns:c16="http://schemas.microsoft.com/office/drawing/2014/chart" uri="{C3380CC4-5D6E-409C-BE32-E72D297353CC}">
              <c16:uniqueId val="{00000005-28E3-468C-A0FE-8D66E7A66BBE}"/>
            </c:ext>
          </c:extLst>
        </c:ser>
        <c:dLbls>
          <c:dLblPos val="ctr"/>
          <c:showLegendKey val="0"/>
          <c:showVal val="1"/>
          <c:showCatName val="0"/>
          <c:showSerName val="0"/>
          <c:showPercent val="0"/>
          <c:showBubbleSize val="0"/>
        </c:dLbls>
        <c:gapWidth val="79"/>
        <c:axId val="490366200"/>
        <c:axId val="490366592"/>
      </c:barChart>
      <c:catAx>
        <c:axId val="490366200"/>
        <c:scaling>
          <c:orientation val="minMax"/>
        </c:scaling>
        <c:delete val="1"/>
        <c:axPos val="b"/>
        <c:majorGridlines>
          <c:spPr>
            <a:ln w="9525" cap="flat" cmpd="sng" algn="ctr">
              <a:solidFill>
                <a:schemeClr val="tx1">
                  <a:alpha val="0"/>
                </a:schemeClr>
              </a:solidFill>
              <a:round/>
            </a:ln>
            <a:effectLst/>
          </c:spPr>
        </c:majorGridlines>
        <c:numFmt formatCode="General" sourceLinked="1"/>
        <c:majorTickMark val="none"/>
        <c:minorTickMark val="none"/>
        <c:tickLblPos val="nextTo"/>
        <c:crossAx val="490366592"/>
        <c:crosses val="autoZero"/>
        <c:auto val="1"/>
        <c:lblAlgn val="ctr"/>
        <c:lblOffset val="100"/>
        <c:noMultiLvlLbl val="0"/>
      </c:catAx>
      <c:valAx>
        <c:axId val="490366592"/>
        <c:scaling>
          <c:orientation val="minMax"/>
        </c:scaling>
        <c:delete val="1"/>
        <c:axPos val="l"/>
        <c:numFmt formatCode="0%" sourceLinked="1"/>
        <c:majorTickMark val="none"/>
        <c:minorTickMark val="none"/>
        <c:tickLblPos val="nextTo"/>
        <c:crossAx val="490366200"/>
        <c:crosses val="autoZero"/>
        <c:crossBetween val="between"/>
      </c:valAx>
      <c:spPr>
        <a:noFill/>
        <a:ln>
          <a:noFill/>
        </a:ln>
        <a:effectLst/>
      </c:spPr>
    </c:plotArea>
    <c:legend>
      <c:legendPos val="t"/>
      <c:layout>
        <c:manualLayout>
          <c:xMode val="edge"/>
          <c:yMode val="edge"/>
          <c:x val="1.5673484951540925E-3"/>
          <c:y val="0.39234165460445874"/>
          <c:w val="0.44400407230824757"/>
          <c:h val="0.248090729075588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016651886340419E-3"/>
          <c:y val="0.10189591788412188"/>
          <c:w val="0.97658501330229341"/>
          <c:h val="0.84148329734239091"/>
        </c:manualLayout>
      </c:layout>
      <c:barChart>
        <c:barDir val="col"/>
        <c:grouping val="clustered"/>
        <c:varyColors val="0"/>
        <c:ser>
          <c:idx val="0"/>
          <c:order val="0"/>
          <c:tx>
            <c:strRef>
              <c:f>'[Descriptive statistics of Reclustering of segment 2.xlsx]Age'!$B$4</c:f>
              <c:strCache>
                <c:ptCount val="1"/>
                <c:pt idx="0">
                  <c:v>20-25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2.xlsx]Age'!$C$4</c:f>
              <c:numCache>
                <c:formatCode>0%</c:formatCode>
                <c:ptCount val="1"/>
                <c:pt idx="0">
                  <c:v>5.9880240000000001E-2</c:v>
                </c:pt>
              </c:numCache>
            </c:numRef>
          </c:val>
          <c:extLst>
            <c:ext xmlns:c16="http://schemas.microsoft.com/office/drawing/2014/chart" uri="{C3380CC4-5D6E-409C-BE32-E72D297353CC}">
              <c16:uniqueId val="{00000000-5138-493B-9509-0A353EDACD12}"/>
            </c:ext>
          </c:extLst>
        </c:ser>
        <c:ser>
          <c:idx val="1"/>
          <c:order val="1"/>
          <c:tx>
            <c:strRef>
              <c:f>'[Descriptive statistics of Reclustering of segment 2.xlsx]Age'!$B$5</c:f>
              <c:strCache>
                <c:ptCount val="1"/>
                <c:pt idx="0">
                  <c:v>25-30</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2.xlsx]Age'!$C$5</c:f>
              <c:numCache>
                <c:formatCode>0%</c:formatCode>
                <c:ptCount val="1"/>
                <c:pt idx="0">
                  <c:v>0.19161676999999999</c:v>
                </c:pt>
              </c:numCache>
            </c:numRef>
          </c:val>
          <c:extLst>
            <c:ext xmlns:c16="http://schemas.microsoft.com/office/drawing/2014/chart" uri="{C3380CC4-5D6E-409C-BE32-E72D297353CC}">
              <c16:uniqueId val="{00000001-5138-493B-9509-0A353EDACD12}"/>
            </c:ext>
          </c:extLst>
        </c:ser>
        <c:ser>
          <c:idx val="2"/>
          <c:order val="2"/>
          <c:tx>
            <c:strRef>
              <c:f>'[Descriptive statistics of Reclustering of segment 2.xlsx]Age'!$B$6</c:f>
              <c:strCache>
                <c:ptCount val="1"/>
                <c:pt idx="0">
                  <c:v>30-35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2.xlsx]Age'!$C$6</c:f>
              <c:numCache>
                <c:formatCode>0%</c:formatCode>
                <c:ptCount val="1"/>
                <c:pt idx="0">
                  <c:v>0.14970059999999999</c:v>
                </c:pt>
              </c:numCache>
            </c:numRef>
          </c:val>
          <c:extLst>
            <c:ext xmlns:c16="http://schemas.microsoft.com/office/drawing/2014/chart" uri="{C3380CC4-5D6E-409C-BE32-E72D297353CC}">
              <c16:uniqueId val="{00000002-5138-493B-9509-0A353EDACD12}"/>
            </c:ext>
          </c:extLst>
        </c:ser>
        <c:ser>
          <c:idx val="3"/>
          <c:order val="3"/>
          <c:tx>
            <c:strRef>
              <c:f>'[Descriptive statistics of Reclustering of segment 2.xlsx]Age'!$B$7</c:f>
              <c:strCache>
                <c:ptCount val="1"/>
                <c:pt idx="0">
                  <c:v>35-40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2.xlsx]Age'!$C$7</c:f>
              <c:numCache>
                <c:formatCode>0%</c:formatCode>
                <c:ptCount val="1"/>
                <c:pt idx="0">
                  <c:v>0.16766466999999999</c:v>
                </c:pt>
              </c:numCache>
            </c:numRef>
          </c:val>
          <c:extLst>
            <c:ext xmlns:c16="http://schemas.microsoft.com/office/drawing/2014/chart" uri="{C3380CC4-5D6E-409C-BE32-E72D297353CC}">
              <c16:uniqueId val="{00000003-5138-493B-9509-0A353EDACD12}"/>
            </c:ext>
          </c:extLst>
        </c:ser>
        <c:ser>
          <c:idx val="4"/>
          <c:order val="4"/>
          <c:tx>
            <c:strRef>
              <c:f>'[Descriptive statistics of Reclustering of segment 2.xlsx]Age'!$B$8</c:f>
              <c:strCache>
                <c:ptCount val="1"/>
                <c:pt idx="0">
                  <c:v>40-45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2.xlsx]Age'!$C$8</c:f>
              <c:numCache>
                <c:formatCode>0%</c:formatCode>
                <c:ptCount val="1"/>
                <c:pt idx="0">
                  <c:v>0.10179641</c:v>
                </c:pt>
              </c:numCache>
            </c:numRef>
          </c:val>
          <c:extLst>
            <c:ext xmlns:c16="http://schemas.microsoft.com/office/drawing/2014/chart" uri="{C3380CC4-5D6E-409C-BE32-E72D297353CC}">
              <c16:uniqueId val="{00000004-5138-493B-9509-0A353EDACD12}"/>
            </c:ext>
          </c:extLst>
        </c:ser>
        <c:ser>
          <c:idx val="5"/>
          <c:order val="5"/>
          <c:tx>
            <c:strRef>
              <c:f>'[Descriptive statistics of Reclustering of segment 2.xlsx]Age'!$B$9</c:f>
              <c:strCache>
                <c:ptCount val="1"/>
                <c:pt idx="0">
                  <c:v>45-50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2.xlsx]Age'!$C$3</c:f>
              <c:strCache>
                <c:ptCount val="1"/>
                <c:pt idx="0">
                  <c:v>Cluster 1</c:v>
                </c:pt>
              </c:strCache>
            </c:strRef>
          </c:cat>
          <c:val>
            <c:numRef>
              <c:f>'[Descriptive statistics of Reclustering of segment 2.xlsx]Age'!$C$9</c:f>
              <c:numCache>
                <c:formatCode>0%</c:formatCode>
                <c:ptCount val="1"/>
                <c:pt idx="0">
                  <c:v>0.33</c:v>
                </c:pt>
              </c:numCache>
            </c:numRef>
          </c:val>
          <c:extLst>
            <c:ext xmlns:c16="http://schemas.microsoft.com/office/drawing/2014/chart" uri="{C3380CC4-5D6E-409C-BE32-E72D297353CC}">
              <c16:uniqueId val="{00000005-5138-493B-9509-0A353EDACD12}"/>
            </c:ext>
          </c:extLst>
        </c:ser>
        <c:dLbls>
          <c:dLblPos val="ctr"/>
          <c:showLegendKey val="0"/>
          <c:showVal val="1"/>
          <c:showCatName val="0"/>
          <c:showSerName val="0"/>
          <c:showPercent val="0"/>
          <c:showBubbleSize val="0"/>
        </c:dLbls>
        <c:gapWidth val="79"/>
        <c:axId val="490367376"/>
        <c:axId val="490367768"/>
      </c:barChart>
      <c:catAx>
        <c:axId val="490367376"/>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67768"/>
        <c:crosses val="autoZero"/>
        <c:auto val="1"/>
        <c:lblAlgn val="ctr"/>
        <c:lblOffset val="100"/>
        <c:noMultiLvlLbl val="0"/>
      </c:catAx>
      <c:valAx>
        <c:axId val="490367768"/>
        <c:scaling>
          <c:orientation val="minMax"/>
        </c:scaling>
        <c:delete val="1"/>
        <c:axPos val="l"/>
        <c:numFmt formatCode="0%" sourceLinked="1"/>
        <c:majorTickMark val="none"/>
        <c:minorTickMark val="none"/>
        <c:tickLblPos val="nextTo"/>
        <c:crossAx val="490367376"/>
        <c:crosses val="autoZero"/>
        <c:crossBetween val="between"/>
      </c:valAx>
      <c:spPr>
        <a:noFill/>
        <a:ln>
          <a:noFill/>
        </a:ln>
        <a:effectLst/>
      </c:spPr>
    </c:plotArea>
    <c:legend>
      <c:legendPos val="t"/>
      <c:layout>
        <c:manualLayout>
          <c:xMode val="edge"/>
          <c:yMode val="edge"/>
          <c:x val="7.7334513618658021E-2"/>
          <c:y val="0.23506323569241611"/>
          <c:w val="0.55046306321190441"/>
          <c:h val="0.2317821889840934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7511354128909E-3"/>
          <c:y val="0.10754294211330155"/>
          <c:w val="0.95515613813136013"/>
          <c:h val="0.89245702158955798"/>
        </c:manualLayout>
      </c:layout>
      <c:barChart>
        <c:barDir val="col"/>
        <c:grouping val="clustered"/>
        <c:varyColors val="0"/>
        <c:ser>
          <c:idx val="0"/>
          <c:order val="0"/>
          <c:tx>
            <c:strRef>
              <c:f>'[Descriptive statistics of Reclustering of segment 2.xlsx]AR'!$B$3</c:f>
              <c:strCache>
                <c:ptCount val="1"/>
                <c:pt idx="0">
                  <c:v>&lt; 85%</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2.xlsx]AR'!$C$2</c:f>
              <c:strCache>
                <c:ptCount val="1"/>
                <c:pt idx="0">
                  <c:v>Cluster 1</c:v>
                </c:pt>
              </c:strCache>
            </c:strRef>
          </c:cat>
          <c:val>
            <c:numRef>
              <c:f>'[Descriptive statistics of Reclustering of segment 2.xlsx]AR'!$C$3</c:f>
              <c:numCache>
                <c:formatCode>0%</c:formatCode>
                <c:ptCount val="1"/>
                <c:pt idx="0">
                  <c:v>0.34100000000000003</c:v>
                </c:pt>
              </c:numCache>
            </c:numRef>
          </c:val>
          <c:extLst>
            <c:ext xmlns:c16="http://schemas.microsoft.com/office/drawing/2014/chart" uri="{C3380CC4-5D6E-409C-BE32-E72D297353CC}">
              <c16:uniqueId val="{00000000-3253-40B9-91F2-78C311B285A2}"/>
            </c:ext>
          </c:extLst>
        </c:ser>
        <c:ser>
          <c:idx val="1"/>
          <c:order val="1"/>
          <c:tx>
            <c:strRef>
              <c:f>'[Descriptive statistics of Reclustering of segment 2.xlsx]AR'!$B$4</c:f>
              <c:strCache>
                <c:ptCount val="1"/>
                <c:pt idx="0">
                  <c:v>85-90%</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2.xlsx]AR'!$C$2</c:f>
              <c:strCache>
                <c:ptCount val="1"/>
                <c:pt idx="0">
                  <c:v>Cluster 1</c:v>
                </c:pt>
              </c:strCache>
            </c:strRef>
          </c:cat>
          <c:val>
            <c:numRef>
              <c:f>'[Descriptive statistics of Reclustering of segment 2.xlsx]AR'!$C$4</c:f>
              <c:numCache>
                <c:formatCode>0%</c:formatCode>
                <c:ptCount val="1"/>
                <c:pt idx="0">
                  <c:v>8.9800000000000005E-2</c:v>
                </c:pt>
              </c:numCache>
            </c:numRef>
          </c:val>
          <c:extLst>
            <c:ext xmlns:c16="http://schemas.microsoft.com/office/drawing/2014/chart" uri="{C3380CC4-5D6E-409C-BE32-E72D297353CC}">
              <c16:uniqueId val="{00000001-3253-40B9-91F2-78C311B285A2}"/>
            </c:ext>
          </c:extLst>
        </c:ser>
        <c:ser>
          <c:idx val="2"/>
          <c:order val="2"/>
          <c:tx>
            <c:strRef>
              <c:f>'[Descriptive statistics of Reclustering of segment 2.xlsx]AR'!$B$5</c:f>
              <c:strCache>
                <c:ptCount val="1"/>
                <c:pt idx="0">
                  <c:v>90-95%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2.xlsx]AR'!$C$2</c:f>
              <c:strCache>
                <c:ptCount val="1"/>
                <c:pt idx="0">
                  <c:v>Cluster 1</c:v>
                </c:pt>
              </c:strCache>
            </c:strRef>
          </c:cat>
          <c:val>
            <c:numRef>
              <c:f>'[Descriptive statistics of Reclustering of segment 2.xlsx]AR'!$C$5</c:f>
              <c:numCache>
                <c:formatCode>0%</c:formatCode>
                <c:ptCount val="1"/>
                <c:pt idx="0">
                  <c:v>0.17299999999999999</c:v>
                </c:pt>
              </c:numCache>
            </c:numRef>
          </c:val>
          <c:extLst>
            <c:ext xmlns:c16="http://schemas.microsoft.com/office/drawing/2014/chart" uri="{C3380CC4-5D6E-409C-BE32-E72D297353CC}">
              <c16:uniqueId val="{00000002-3253-40B9-91F2-78C311B285A2}"/>
            </c:ext>
          </c:extLst>
        </c:ser>
        <c:ser>
          <c:idx val="3"/>
          <c:order val="3"/>
          <c:tx>
            <c:strRef>
              <c:f>'[Descriptive statistics of Reclustering of segment 2.xlsx]AR'!$B$6</c:f>
              <c:strCache>
                <c:ptCount val="1"/>
                <c:pt idx="0">
                  <c:v>&gt; 95%</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'[Descriptive statistics of Reclustering of segment 2.xlsx]AR'!$C$2</c:f>
              <c:strCache>
                <c:ptCount val="1"/>
                <c:pt idx="0">
                  <c:v>Cluster 1</c:v>
                </c:pt>
              </c:strCache>
            </c:strRef>
          </c:cat>
          <c:val>
            <c:numRef>
              <c:f>'[Descriptive statistics of Reclustering of segment 2.xlsx]AR'!$C$6</c:f>
              <c:numCache>
                <c:formatCode>0%</c:formatCode>
                <c:ptCount val="1"/>
                <c:pt idx="0">
                  <c:v>0.39500000000000002</c:v>
                </c:pt>
              </c:numCache>
            </c:numRef>
          </c:val>
          <c:extLst>
            <c:ext xmlns:c16="http://schemas.microsoft.com/office/drawing/2014/chart" uri="{C3380CC4-5D6E-409C-BE32-E72D297353CC}">
              <c16:uniqueId val="{00000003-3253-40B9-91F2-78C311B285A2}"/>
            </c:ext>
          </c:extLst>
        </c:ser>
        <c:dLbls>
          <c:dLblPos val="ctr"/>
          <c:showLegendKey val="0"/>
          <c:showVal val="1"/>
          <c:showCatName val="0"/>
          <c:showSerName val="0"/>
          <c:showPercent val="0"/>
          <c:showBubbleSize val="0"/>
        </c:dLbls>
        <c:gapWidth val="79"/>
        <c:axId val="490368552"/>
        <c:axId val="490368944"/>
      </c:barChart>
      <c:catAx>
        <c:axId val="490368552"/>
        <c:scaling>
          <c:orientation val="minMax"/>
        </c:scaling>
        <c:delete val="1"/>
        <c:axPos val="b"/>
        <c:majorGridlines>
          <c:spPr>
            <a:ln w="9525" cap="flat" cmpd="sng" algn="ctr">
              <a:solidFill>
                <a:schemeClr val="bg1">
                  <a:alpha val="0"/>
                </a:schemeClr>
              </a:solidFill>
              <a:round/>
            </a:ln>
            <a:effectLst/>
          </c:spPr>
        </c:majorGridlines>
        <c:numFmt formatCode="General" sourceLinked="1"/>
        <c:majorTickMark val="none"/>
        <c:minorTickMark val="none"/>
        <c:tickLblPos val="nextTo"/>
        <c:crossAx val="490368944"/>
        <c:crosses val="autoZero"/>
        <c:auto val="1"/>
        <c:lblAlgn val="ctr"/>
        <c:lblOffset val="100"/>
        <c:noMultiLvlLbl val="0"/>
      </c:catAx>
      <c:valAx>
        <c:axId val="490368944"/>
        <c:scaling>
          <c:orientation val="minMax"/>
        </c:scaling>
        <c:delete val="1"/>
        <c:axPos val="l"/>
        <c:numFmt formatCode="0%" sourceLinked="1"/>
        <c:majorTickMark val="none"/>
        <c:minorTickMark val="none"/>
        <c:tickLblPos val="nextTo"/>
        <c:crossAx val="490368552"/>
        <c:crosses val="autoZero"/>
        <c:crossBetween val="between"/>
      </c:valAx>
      <c:spPr>
        <a:noFill/>
        <a:ln>
          <a:noFill/>
        </a:ln>
        <a:effectLst/>
      </c:spPr>
    </c:plotArea>
    <c:legend>
      <c:legendPos val="t"/>
      <c:layout>
        <c:manualLayout>
          <c:xMode val="edge"/>
          <c:yMode val="edge"/>
          <c:x val="0.3078900613524102"/>
          <c:y val="0.33151209139914306"/>
          <c:w val="0.35175790161802539"/>
          <c:h val="0.1574522892339691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image" Target="../media/image40.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18405-4C9B-4553-9452-DB51E4A0F2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713387E-5982-43C2-9FE0-9F1DA69E5A18}">
      <dgm:prSet phldrT="[Text]" phldr="1"/>
      <dgm:spPr>
        <a:noFill/>
      </dgm:spPr>
      <dgm:t>
        <a:bodyPr/>
        <a:lstStyle/>
        <a:p>
          <a:endParaRPr lang="en-US" dirty="0"/>
        </a:p>
      </dgm:t>
    </dgm:pt>
    <dgm:pt modelId="{29B5BFC1-91A7-4F72-9290-F3EF7EDBB981}" type="parTrans" cxnId="{8C39CCC9-BC87-4850-9E9A-B392D5AC7A97}">
      <dgm:prSet/>
      <dgm:spPr/>
      <dgm:t>
        <a:bodyPr/>
        <a:lstStyle/>
        <a:p>
          <a:endParaRPr lang="en-US"/>
        </a:p>
      </dgm:t>
    </dgm:pt>
    <dgm:pt modelId="{D4F11F1F-70A3-443A-A3B1-CD1FEE67B87F}" type="sibTrans" cxnId="{8C39CCC9-BC87-4850-9E9A-B392D5AC7A97}">
      <dgm:prSet/>
      <dgm:spPr/>
      <dgm:t>
        <a:bodyPr/>
        <a:lstStyle/>
        <a:p>
          <a:endParaRPr lang="en-US"/>
        </a:p>
      </dgm:t>
    </dgm:pt>
    <dgm:pt modelId="{12081085-61FA-46A3-B8DA-F54250CAA92F}">
      <dgm:prSet phldrT="[Text]" phldr="1"/>
      <dgm:spPr>
        <a:noFill/>
        <a:ln>
          <a:solidFill>
            <a:srgbClr val="00B050"/>
          </a:solidFill>
        </a:ln>
      </dgm:spPr>
      <dgm:t>
        <a:bodyPr/>
        <a:lstStyle/>
        <a:p>
          <a:endParaRPr lang="en-US" dirty="0"/>
        </a:p>
      </dgm:t>
    </dgm:pt>
    <dgm:pt modelId="{D2173BA9-765B-4E9B-B56D-6B96CE308E56}" type="parTrans" cxnId="{7DE2BE2A-8C04-4688-B221-72582701AEF3}">
      <dgm:prSet/>
      <dgm:spPr>
        <a:ln>
          <a:solidFill>
            <a:srgbClr val="00B050"/>
          </a:solidFill>
        </a:ln>
      </dgm:spPr>
      <dgm:t>
        <a:bodyPr/>
        <a:lstStyle/>
        <a:p>
          <a:endParaRPr lang="en-US"/>
        </a:p>
      </dgm:t>
    </dgm:pt>
    <dgm:pt modelId="{5DFA659F-E35B-43BE-863A-1539D352A441}" type="sibTrans" cxnId="{7DE2BE2A-8C04-4688-B221-72582701AEF3}">
      <dgm:prSet/>
      <dgm:spPr/>
      <dgm:t>
        <a:bodyPr/>
        <a:lstStyle/>
        <a:p>
          <a:endParaRPr lang="en-US"/>
        </a:p>
      </dgm:t>
    </dgm:pt>
    <dgm:pt modelId="{6C2FD2BC-A851-4BB2-AECF-D0D22E05C260}">
      <dgm:prSet phldrT="[Text]" phldr="1"/>
      <dgm:spPr>
        <a:noFill/>
        <a:ln>
          <a:solidFill>
            <a:srgbClr val="00B050"/>
          </a:solidFill>
        </a:ln>
      </dgm:spPr>
      <dgm:t>
        <a:bodyPr/>
        <a:lstStyle/>
        <a:p>
          <a:endParaRPr lang="en-US" dirty="0"/>
        </a:p>
      </dgm:t>
    </dgm:pt>
    <dgm:pt modelId="{DB3F7775-CA25-4ADA-98A4-0AD5EB3AA538}" type="parTrans" cxnId="{C77D62FE-6804-4EB5-A81C-610702EC0D4D}">
      <dgm:prSet/>
      <dgm:spPr/>
      <dgm:t>
        <a:bodyPr/>
        <a:lstStyle/>
        <a:p>
          <a:endParaRPr lang="en-US"/>
        </a:p>
      </dgm:t>
    </dgm:pt>
    <dgm:pt modelId="{3714E095-747A-405F-985A-E392F7A34D22}" type="sibTrans" cxnId="{C77D62FE-6804-4EB5-A81C-610702EC0D4D}">
      <dgm:prSet/>
      <dgm:spPr/>
      <dgm:t>
        <a:bodyPr/>
        <a:lstStyle/>
        <a:p>
          <a:endParaRPr lang="en-US"/>
        </a:p>
      </dgm:t>
    </dgm:pt>
    <dgm:pt modelId="{6F4DDD42-BE9F-4E82-8326-9E87687FA355}">
      <dgm:prSet phldrT="[Text]" phldr="1"/>
      <dgm:spPr>
        <a:noFill/>
        <a:ln>
          <a:solidFill>
            <a:srgbClr val="00B050"/>
          </a:solidFill>
        </a:ln>
      </dgm:spPr>
      <dgm:t>
        <a:bodyPr/>
        <a:lstStyle/>
        <a:p>
          <a:endParaRPr lang="en-US" dirty="0"/>
        </a:p>
      </dgm:t>
    </dgm:pt>
    <dgm:pt modelId="{1C6F7647-7CE5-48E5-B81E-B565178D9C70}" type="parTrans" cxnId="{3459222D-EBBB-43E3-A577-B0391ADC98E2}">
      <dgm:prSet/>
      <dgm:spPr>
        <a:ln>
          <a:solidFill>
            <a:srgbClr val="00B050"/>
          </a:solidFill>
        </a:ln>
      </dgm:spPr>
      <dgm:t>
        <a:bodyPr/>
        <a:lstStyle/>
        <a:p>
          <a:endParaRPr lang="en-US"/>
        </a:p>
      </dgm:t>
    </dgm:pt>
    <dgm:pt modelId="{196BD5A3-F0DE-4F3E-8377-C34B2036D9D3}" type="sibTrans" cxnId="{3459222D-EBBB-43E3-A577-B0391ADC98E2}">
      <dgm:prSet/>
      <dgm:spPr/>
      <dgm:t>
        <a:bodyPr/>
        <a:lstStyle/>
        <a:p>
          <a:endParaRPr lang="en-US"/>
        </a:p>
      </dgm:t>
    </dgm:pt>
    <dgm:pt modelId="{810D74FB-4208-4770-A6E5-9AC29E7BB2C7}" type="pres">
      <dgm:prSet presAssocID="{37918405-4C9B-4553-9452-DB51E4A0F2E0}" presName="hierChild1" presStyleCnt="0">
        <dgm:presLayoutVars>
          <dgm:orgChart val="1"/>
          <dgm:chPref val="1"/>
          <dgm:dir/>
          <dgm:animOne val="branch"/>
          <dgm:animLvl val="lvl"/>
          <dgm:resizeHandles/>
        </dgm:presLayoutVars>
      </dgm:prSet>
      <dgm:spPr/>
    </dgm:pt>
    <dgm:pt modelId="{1902E1C1-AD90-49A2-8E08-843D3705AD6B}" type="pres">
      <dgm:prSet presAssocID="{7713387E-5982-43C2-9FE0-9F1DA69E5A18}" presName="hierRoot1" presStyleCnt="0">
        <dgm:presLayoutVars>
          <dgm:hierBranch val="init"/>
        </dgm:presLayoutVars>
      </dgm:prSet>
      <dgm:spPr/>
    </dgm:pt>
    <dgm:pt modelId="{0BD0E309-E0DB-4AEB-8F4D-04A5953801B8}" type="pres">
      <dgm:prSet presAssocID="{7713387E-5982-43C2-9FE0-9F1DA69E5A18}" presName="rootComposite1" presStyleCnt="0"/>
      <dgm:spPr/>
    </dgm:pt>
    <dgm:pt modelId="{2BC2DF5E-E509-4F6E-83BD-EC9381C965B2}" type="pres">
      <dgm:prSet presAssocID="{7713387E-5982-43C2-9FE0-9F1DA69E5A18}" presName="rootText1" presStyleLbl="node0" presStyleIdx="0" presStyleCnt="1">
        <dgm:presLayoutVars>
          <dgm:chPref val="3"/>
        </dgm:presLayoutVars>
      </dgm:prSet>
      <dgm:spPr/>
    </dgm:pt>
    <dgm:pt modelId="{BC8B9A20-8F2D-445E-A54B-8C1630D976F2}" type="pres">
      <dgm:prSet presAssocID="{7713387E-5982-43C2-9FE0-9F1DA69E5A18}" presName="rootConnector1" presStyleLbl="node1" presStyleIdx="0" presStyleCnt="0"/>
      <dgm:spPr/>
    </dgm:pt>
    <dgm:pt modelId="{9D498CC5-DE16-4AF4-AA66-C3F2242B0596}" type="pres">
      <dgm:prSet presAssocID="{7713387E-5982-43C2-9FE0-9F1DA69E5A18}" presName="hierChild2" presStyleCnt="0"/>
      <dgm:spPr/>
    </dgm:pt>
    <dgm:pt modelId="{557A99EE-A804-4117-A396-34302DAB5A21}" type="pres">
      <dgm:prSet presAssocID="{D2173BA9-765B-4E9B-B56D-6B96CE308E56}" presName="Name37" presStyleLbl="parChTrans1D2" presStyleIdx="0" presStyleCnt="3"/>
      <dgm:spPr/>
    </dgm:pt>
    <dgm:pt modelId="{65B72EAB-EA3F-42FC-B773-384FB6B7CC97}" type="pres">
      <dgm:prSet presAssocID="{12081085-61FA-46A3-B8DA-F54250CAA92F}" presName="hierRoot2" presStyleCnt="0">
        <dgm:presLayoutVars>
          <dgm:hierBranch val="init"/>
        </dgm:presLayoutVars>
      </dgm:prSet>
      <dgm:spPr/>
    </dgm:pt>
    <dgm:pt modelId="{9CA51D2C-94A9-40FC-8D58-B0F26C116012}" type="pres">
      <dgm:prSet presAssocID="{12081085-61FA-46A3-B8DA-F54250CAA92F}" presName="rootComposite" presStyleCnt="0"/>
      <dgm:spPr/>
    </dgm:pt>
    <dgm:pt modelId="{13A5BDF6-709D-4A18-A52C-6F06036B4027}" type="pres">
      <dgm:prSet presAssocID="{12081085-61FA-46A3-B8DA-F54250CAA92F}" presName="rootText" presStyleLbl="node2" presStyleIdx="0" presStyleCnt="3" custScaleX="121650" custScaleY="107663">
        <dgm:presLayoutVars>
          <dgm:chPref val="3"/>
        </dgm:presLayoutVars>
      </dgm:prSet>
      <dgm:spPr/>
    </dgm:pt>
    <dgm:pt modelId="{E0C0DEA7-1A7D-4F9D-861A-8F3157C60744}" type="pres">
      <dgm:prSet presAssocID="{12081085-61FA-46A3-B8DA-F54250CAA92F}" presName="rootConnector" presStyleLbl="node2" presStyleIdx="0" presStyleCnt="3"/>
      <dgm:spPr/>
    </dgm:pt>
    <dgm:pt modelId="{CF26C6FC-A625-47D1-A684-3F4F7A88F464}" type="pres">
      <dgm:prSet presAssocID="{12081085-61FA-46A3-B8DA-F54250CAA92F}" presName="hierChild4" presStyleCnt="0"/>
      <dgm:spPr/>
    </dgm:pt>
    <dgm:pt modelId="{BB2FF0F2-9FA1-461D-9CC7-52064BD54515}" type="pres">
      <dgm:prSet presAssocID="{12081085-61FA-46A3-B8DA-F54250CAA92F}" presName="hierChild5" presStyleCnt="0"/>
      <dgm:spPr/>
    </dgm:pt>
    <dgm:pt modelId="{DF27BEAE-B272-4354-9DAA-662CAB78B08D}" type="pres">
      <dgm:prSet presAssocID="{DB3F7775-CA25-4ADA-98A4-0AD5EB3AA538}" presName="Name37" presStyleLbl="parChTrans1D2" presStyleIdx="1" presStyleCnt="3"/>
      <dgm:spPr/>
    </dgm:pt>
    <dgm:pt modelId="{CEBE222E-8786-41EB-BDB7-4265C748978B}" type="pres">
      <dgm:prSet presAssocID="{6C2FD2BC-A851-4BB2-AECF-D0D22E05C260}" presName="hierRoot2" presStyleCnt="0">
        <dgm:presLayoutVars>
          <dgm:hierBranch val="init"/>
        </dgm:presLayoutVars>
      </dgm:prSet>
      <dgm:spPr/>
    </dgm:pt>
    <dgm:pt modelId="{44A44752-7A9F-4490-9D58-165A8085AD19}" type="pres">
      <dgm:prSet presAssocID="{6C2FD2BC-A851-4BB2-AECF-D0D22E05C260}" presName="rootComposite" presStyleCnt="0"/>
      <dgm:spPr/>
    </dgm:pt>
    <dgm:pt modelId="{C55A764F-E01D-4021-B512-9787E8F025A8}" type="pres">
      <dgm:prSet presAssocID="{6C2FD2BC-A851-4BB2-AECF-D0D22E05C260}" presName="rootText" presStyleLbl="node2" presStyleIdx="1" presStyleCnt="3" custScaleX="119785">
        <dgm:presLayoutVars>
          <dgm:chPref val="3"/>
        </dgm:presLayoutVars>
      </dgm:prSet>
      <dgm:spPr/>
    </dgm:pt>
    <dgm:pt modelId="{5326CAE1-A237-4A40-8067-B27A99D8FCED}" type="pres">
      <dgm:prSet presAssocID="{6C2FD2BC-A851-4BB2-AECF-D0D22E05C260}" presName="rootConnector" presStyleLbl="node2" presStyleIdx="1" presStyleCnt="3"/>
      <dgm:spPr/>
    </dgm:pt>
    <dgm:pt modelId="{2C64EA6B-923F-49EC-A0ED-37ACC65A8A36}" type="pres">
      <dgm:prSet presAssocID="{6C2FD2BC-A851-4BB2-AECF-D0D22E05C260}" presName="hierChild4" presStyleCnt="0"/>
      <dgm:spPr/>
    </dgm:pt>
    <dgm:pt modelId="{1DBE7D35-5A3C-4FF6-9940-3C7D05C2C3DD}" type="pres">
      <dgm:prSet presAssocID="{6C2FD2BC-A851-4BB2-AECF-D0D22E05C260}" presName="hierChild5" presStyleCnt="0"/>
      <dgm:spPr/>
    </dgm:pt>
    <dgm:pt modelId="{5390F4C0-C4BC-4C1C-A2AF-2744CBAF65D8}" type="pres">
      <dgm:prSet presAssocID="{1C6F7647-7CE5-48E5-B81E-B565178D9C70}" presName="Name37" presStyleLbl="parChTrans1D2" presStyleIdx="2" presStyleCnt="3"/>
      <dgm:spPr/>
    </dgm:pt>
    <dgm:pt modelId="{AE29B8E3-BCB6-4CB1-8F9A-8486B452F7A4}" type="pres">
      <dgm:prSet presAssocID="{6F4DDD42-BE9F-4E82-8326-9E87687FA355}" presName="hierRoot2" presStyleCnt="0">
        <dgm:presLayoutVars>
          <dgm:hierBranch val="init"/>
        </dgm:presLayoutVars>
      </dgm:prSet>
      <dgm:spPr/>
    </dgm:pt>
    <dgm:pt modelId="{1F63A0E8-45A4-42D6-9C4E-031DC5CD0AEF}" type="pres">
      <dgm:prSet presAssocID="{6F4DDD42-BE9F-4E82-8326-9E87687FA355}" presName="rootComposite" presStyleCnt="0"/>
      <dgm:spPr/>
    </dgm:pt>
    <dgm:pt modelId="{B27FE5D8-520E-418C-B13F-8C4854A2AAA0}" type="pres">
      <dgm:prSet presAssocID="{6F4DDD42-BE9F-4E82-8326-9E87687FA355}" presName="rootText" presStyleLbl="node2" presStyleIdx="2" presStyleCnt="3" custScaleX="111798">
        <dgm:presLayoutVars>
          <dgm:chPref val="3"/>
        </dgm:presLayoutVars>
      </dgm:prSet>
      <dgm:spPr/>
    </dgm:pt>
    <dgm:pt modelId="{56F2ED5B-AF67-4D20-B711-6C462A621B40}" type="pres">
      <dgm:prSet presAssocID="{6F4DDD42-BE9F-4E82-8326-9E87687FA355}" presName="rootConnector" presStyleLbl="node2" presStyleIdx="2" presStyleCnt="3"/>
      <dgm:spPr/>
    </dgm:pt>
    <dgm:pt modelId="{EB83000E-2C52-45AB-B862-74C96F6A3CC3}" type="pres">
      <dgm:prSet presAssocID="{6F4DDD42-BE9F-4E82-8326-9E87687FA355}" presName="hierChild4" presStyleCnt="0"/>
      <dgm:spPr/>
    </dgm:pt>
    <dgm:pt modelId="{0BB9D823-2A03-472B-BE5F-9FD277AFDDAA}" type="pres">
      <dgm:prSet presAssocID="{6F4DDD42-BE9F-4E82-8326-9E87687FA355}" presName="hierChild5" presStyleCnt="0"/>
      <dgm:spPr/>
    </dgm:pt>
    <dgm:pt modelId="{35726C85-8049-4D9A-BEAE-44E5CD228A2E}" type="pres">
      <dgm:prSet presAssocID="{7713387E-5982-43C2-9FE0-9F1DA69E5A18}" presName="hierChild3" presStyleCnt="0"/>
      <dgm:spPr/>
    </dgm:pt>
  </dgm:ptLst>
  <dgm:cxnLst>
    <dgm:cxn modelId="{91576406-0E53-492B-84A1-8C4F00AD5FC8}" type="presOf" srcId="{7713387E-5982-43C2-9FE0-9F1DA69E5A18}" destId="{BC8B9A20-8F2D-445E-A54B-8C1630D976F2}" srcOrd="1" destOrd="0" presId="urn:microsoft.com/office/officeart/2005/8/layout/orgChart1"/>
    <dgm:cxn modelId="{7DE2BE2A-8C04-4688-B221-72582701AEF3}" srcId="{7713387E-5982-43C2-9FE0-9F1DA69E5A18}" destId="{12081085-61FA-46A3-B8DA-F54250CAA92F}" srcOrd="0" destOrd="0" parTransId="{D2173BA9-765B-4E9B-B56D-6B96CE308E56}" sibTransId="{5DFA659F-E35B-43BE-863A-1539D352A441}"/>
    <dgm:cxn modelId="{3459222D-EBBB-43E3-A577-B0391ADC98E2}" srcId="{7713387E-5982-43C2-9FE0-9F1DA69E5A18}" destId="{6F4DDD42-BE9F-4E82-8326-9E87687FA355}" srcOrd="2" destOrd="0" parTransId="{1C6F7647-7CE5-48E5-B81E-B565178D9C70}" sibTransId="{196BD5A3-F0DE-4F3E-8377-C34B2036D9D3}"/>
    <dgm:cxn modelId="{77222268-1626-4134-AD4B-EDB2AB10E523}" type="presOf" srcId="{D2173BA9-765B-4E9B-B56D-6B96CE308E56}" destId="{557A99EE-A804-4117-A396-34302DAB5A21}" srcOrd="0" destOrd="0" presId="urn:microsoft.com/office/officeart/2005/8/layout/orgChart1"/>
    <dgm:cxn modelId="{16E38789-30EE-43CB-BA4D-07EEAA8DF05D}" type="presOf" srcId="{12081085-61FA-46A3-B8DA-F54250CAA92F}" destId="{E0C0DEA7-1A7D-4F9D-861A-8F3157C60744}" srcOrd="1" destOrd="0" presId="urn:microsoft.com/office/officeart/2005/8/layout/orgChart1"/>
    <dgm:cxn modelId="{FA45DC8A-BEB9-415B-8CC3-CDCAC4308B4D}" type="presOf" srcId="{6F4DDD42-BE9F-4E82-8326-9E87687FA355}" destId="{B27FE5D8-520E-418C-B13F-8C4854A2AAA0}" srcOrd="0" destOrd="0" presId="urn:microsoft.com/office/officeart/2005/8/layout/orgChart1"/>
    <dgm:cxn modelId="{29FE5B8D-9D8D-4418-8CCC-B53C726B1F0F}" type="presOf" srcId="{12081085-61FA-46A3-B8DA-F54250CAA92F}" destId="{13A5BDF6-709D-4A18-A52C-6F06036B4027}" srcOrd="0" destOrd="0" presId="urn:microsoft.com/office/officeart/2005/8/layout/orgChart1"/>
    <dgm:cxn modelId="{80867C91-28A5-4C00-9222-A80B64436B64}" type="presOf" srcId="{6C2FD2BC-A851-4BB2-AECF-D0D22E05C260}" destId="{5326CAE1-A237-4A40-8067-B27A99D8FCED}" srcOrd="1" destOrd="0" presId="urn:microsoft.com/office/officeart/2005/8/layout/orgChart1"/>
    <dgm:cxn modelId="{74D0D094-788E-44BF-BFE0-2602DF77D78E}" type="presOf" srcId="{DB3F7775-CA25-4ADA-98A4-0AD5EB3AA538}" destId="{DF27BEAE-B272-4354-9DAA-662CAB78B08D}" srcOrd="0" destOrd="0" presId="urn:microsoft.com/office/officeart/2005/8/layout/orgChart1"/>
    <dgm:cxn modelId="{3884C098-9C42-486C-AF95-888B7374CBDF}" type="presOf" srcId="{37918405-4C9B-4553-9452-DB51E4A0F2E0}" destId="{810D74FB-4208-4770-A6E5-9AC29E7BB2C7}" srcOrd="0" destOrd="0" presId="urn:microsoft.com/office/officeart/2005/8/layout/orgChart1"/>
    <dgm:cxn modelId="{3A01C1AE-94AF-49FF-A80F-8B16B057A4EE}" type="presOf" srcId="{6F4DDD42-BE9F-4E82-8326-9E87687FA355}" destId="{56F2ED5B-AF67-4D20-B711-6C462A621B40}" srcOrd="1" destOrd="0" presId="urn:microsoft.com/office/officeart/2005/8/layout/orgChart1"/>
    <dgm:cxn modelId="{209DD3B5-1ABD-4FE8-947C-FF4EF2FA04E7}" type="presOf" srcId="{1C6F7647-7CE5-48E5-B81E-B565178D9C70}" destId="{5390F4C0-C4BC-4C1C-A2AF-2744CBAF65D8}" srcOrd="0" destOrd="0" presId="urn:microsoft.com/office/officeart/2005/8/layout/orgChart1"/>
    <dgm:cxn modelId="{1F7EA6C8-C74C-4090-9A5E-966475B8724B}" type="presOf" srcId="{6C2FD2BC-A851-4BB2-AECF-D0D22E05C260}" destId="{C55A764F-E01D-4021-B512-9787E8F025A8}" srcOrd="0" destOrd="0" presId="urn:microsoft.com/office/officeart/2005/8/layout/orgChart1"/>
    <dgm:cxn modelId="{8C39CCC9-BC87-4850-9E9A-B392D5AC7A97}" srcId="{37918405-4C9B-4553-9452-DB51E4A0F2E0}" destId="{7713387E-5982-43C2-9FE0-9F1DA69E5A18}" srcOrd="0" destOrd="0" parTransId="{29B5BFC1-91A7-4F72-9290-F3EF7EDBB981}" sibTransId="{D4F11F1F-70A3-443A-A3B1-CD1FEE67B87F}"/>
    <dgm:cxn modelId="{EE98D1E1-4C4D-4C9B-8BE9-B323E6BD0026}" type="presOf" srcId="{7713387E-5982-43C2-9FE0-9F1DA69E5A18}" destId="{2BC2DF5E-E509-4F6E-83BD-EC9381C965B2}" srcOrd="0" destOrd="0" presId="urn:microsoft.com/office/officeart/2005/8/layout/orgChart1"/>
    <dgm:cxn modelId="{C77D62FE-6804-4EB5-A81C-610702EC0D4D}" srcId="{7713387E-5982-43C2-9FE0-9F1DA69E5A18}" destId="{6C2FD2BC-A851-4BB2-AECF-D0D22E05C260}" srcOrd="1" destOrd="0" parTransId="{DB3F7775-CA25-4ADA-98A4-0AD5EB3AA538}" sibTransId="{3714E095-747A-405F-985A-E392F7A34D22}"/>
    <dgm:cxn modelId="{6F1C5E12-1D7D-40DE-8963-C885F95BB235}" type="presParOf" srcId="{810D74FB-4208-4770-A6E5-9AC29E7BB2C7}" destId="{1902E1C1-AD90-49A2-8E08-843D3705AD6B}" srcOrd="0" destOrd="0" presId="urn:microsoft.com/office/officeart/2005/8/layout/orgChart1"/>
    <dgm:cxn modelId="{D8E8C73A-EBA1-4A91-9CF7-15DAB37F6C07}" type="presParOf" srcId="{1902E1C1-AD90-49A2-8E08-843D3705AD6B}" destId="{0BD0E309-E0DB-4AEB-8F4D-04A5953801B8}" srcOrd="0" destOrd="0" presId="urn:microsoft.com/office/officeart/2005/8/layout/orgChart1"/>
    <dgm:cxn modelId="{840DF42E-18AA-44B7-9E9C-0A5353444AE7}" type="presParOf" srcId="{0BD0E309-E0DB-4AEB-8F4D-04A5953801B8}" destId="{2BC2DF5E-E509-4F6E-83BD-EC9381C965B2}" srcOrd="0" destOrd="0" presId="urn:microsoft.com/office/officeart/2005/8/layout/orgChart1"/>
    <dgm:cxn modelId="{53100D31-BE18-464C-A94D-6AE9270AE0D1}" type="presParOf" srcId="{0BD0E309-E0DB-4AEB-8F4D-04A5953801B8}" destId="{BC8B9A20-8F2D-445E-A54B-8C1630D976F2}" srcOrd="1" destOrd="0" presId="urn:microsoft.com/office/officeart/2005/8/layout/orgChart1"/>
    <dgm:cxn modelId="{CBC46706-DEFC-4EE3-92E3-30A1E1B72D6A}" type="presParOf" srcId="{1902E1C1-AD90-49A2-8E08-843D3705AD6B}" destId="{9D498CC5-DE16-4AF4-AA66-C3F2242B0596}" srcOrd="1" destOrd="0" presId="urn:microsoft.com/office/officeart/2005/8/layout/orgChart1"/>
    <dgm:cxn modelId="{53325424-17FB-4734-B6F4-F4FECB40C57B}" type="presParOf" srcId="{9D498CC5-DE16-4AF4-AA66-C3F2242B0596}" destId="{557A99EE-A804-4117-A396-34302DAB5A21}" srcOrd="0" destOrd="0" presId="urn:microsoft.com/office/officeart/2005/8/layout/orgChart1"/>
    <dgm:cxn modelId="{F187BAA3-8223-4204-A06B-B8DDDC3DE792}" type="presParOf" srcId="{9D498CC5-DE16-4AF4-AA66-C3F2242B0596}" destId="{65B72EAB-EA3F-42FC-B773-384FB6B7CC97}" srcOrd="1" destOrd="0" presId="urn:microsoft.com/office/officeart/2005/8/layout/orgChart1"/>
    <dgm:cxn modelId="{D3F24A7B-8EBF-4485-858F-CA26F21A3913}" type="presParOf" srcId="{65B72EAB-EA3F-42FC-B773-384FB6B7CC97}" destId="{9CA51D2C-94A9-40FC-8D58-B0F26C116012}" srcOrd="0" destOrd="0" presId="urn:microsoft.com/office/officeart/2005/8/layout/orgChart1"/>
    <dgm:cxn modelId="{C2C8D038-44B4-4D47-84F7-85F9A192FC04}" type="presParOf" srcId="{9CA51D2C-94A9-40FC-8D58-B0F26C116012}" destId="{13A5BDF6-709D-4A18-A52C-6F06036B4027}" srcOrd="0" destOrd="0" presId="urn:microsoft.com/office/officeart/2005/8/layout/orgChart1"/>
    <dgm:cxn modelId="{5ABDF3FF-E4FB-4278-8F2B-5B4290C57A0E}" type="presParOf" srcId="{9CA51D2C-94A9-40FC-8D58-B0F26C116012}" destId="{E0C0DEA7-1A7D-4F9D-861A-8F3157C60744}" srcOrd="1" destOrd="0" presId="urn:microsoft.com/office/officeart/2005/8/layout/orgChart1"/>
    <dgm:cxn modelId="{BBC16F24-F8FC-4DC5-BF82-D776C33BA949}" type="presParOf" srcId="{65B72EAB-EA3F-42FC-B773-384FB6B7CC97}" destId="{CF26C6FC-A625-47D1-A684-3F4F7A88F464}" srcOrd="1" destOrd="0" presId="urn:microsoft.com/office/officeart/2005/8/layout/orgChart1"/>
    <dgm:cxn modelId="{FD089723-517F-4668-8CF7-B73B333A0207}" type="presParOf" srcId="{65B72EAB-EA3F-42FC-B773-384FB6B7CC97}" destId="{BB2FF0F2-9FA1-461D-9CC7-52064BD54515}" srcOrd="2" destOrd="0" presId="urn:microsoft.com/office/officeart/2005/8/layout/orgChart1"/>
    <dgm:cxn modelId="{659EFC92-F334-4725-B983-20420CC97A0D}" type="presParOf" srcId="{9D498CC5-DE16-4AF4-AA66-C3F2242B0596}" destId="{DF27BEAE-B272-4354-9DAA-662CAB78B08D}" srcOrd="2" destOrd="0" presId="urn:microsoft.com/office/officeart/2005/8/layout/orgChart1"/>
    <dgm:cxn modelId="{C02163DA-3D4F-4DFB-ACE2-90C168D7831F}" type="presParOf" srcId="{9D498CC5-DE16-4AF4-AA66-C3F2242B0596}" destId="{CEBE222E-8786-41EB-BDB7-4265C748978B}" srcOrd="3" destOrd="0" presId="urn:microsoft.com/office/officeart/2005/8/layout/orgChart1"/>
    <dgm:cxn modelId="{E511760F-1C25-48E1-924D-FA0DFD785379}" type="presParOf" srcId="{CEBE222E-8786-41EB-BDB7-4265C748978B}" destId="{44A44752-7A9F-4490-9D58-165A8085AD19}" srcOrd="0" destOrd="0" presId="urn:microsoft.com/office/officeart/2005/8/layout/orgChart1"/>
    <dgm:cxn modelId="{D37BB2FE-F8FE-4946-86E2-4C5F612202BC}" type="presParOf" srcId="{44A44752-7A9F-4490-9D58-165A8085AD19}" destId="{C55A764F-E01D-4021-B512-9787E8F025A8}" srcOrd="0" destOrd="0" presId="urn:microsoft.com/office/officeart/2005/8/layout/orgChart1"/>
    <dgm:cxn modelId="{05F9F4B2-4D2C-47B3-A400-F3CC31A9FC7B}" type="presParOf" srcId="{44A44752-7A9F-4490-9D58-165A8085AD19}" destId="{5326CAE1-A237-4A40-8067-B27A99D8FCED}" srcOrd="1" destOrd="0" presId="urn:microsoft.com/office/officeart/2005/8/layout/orgChart1"/>
    <dgm:cxn modelId="{545AC376-67C9-4E9A-AD61-2BE6D7FA73B4}" type="presParOf" srcId="{CEBE222E-8786-41EB-BDB7-4265C748978B}" destId="{2C64EA6B-923F-49EC-A0ED-37ACC65A8A36}" srcOrd="1" destOrd="0" presId="urn:microsoft.com/office/officeart/2005/8/layout/orgChart1"/>
    <dgm:cxn modelId="{2ADF5F8A-B2D1-4B48-9500-AC7098D768A9}" type="presParOf" srcId="{CEBE222E-8786-41EB-BDB7-4265C748978B}" destId="{1DBE7D35-5A3C-4FF6-9940-3C7D05C2C3DD}" srcOrd="2" destOrd="0" presId="urn:microsoft.com/office/officeart/2005/8/layout/orgChart1"/>
    <dgm:cxn modelId="{2F14A41C-C4B9-4CAA-8F87-DFDB2A2E41A3}" type="presParOf" srcId="{9D498CC5-DE16-4AF4-AA66-C3F2242B0596}" destId="{5390F4C0-C4BC-4C1C-A2AF-2744CBAF65D8}" srcOrd="4" destOrd="0" presId="urn:microsoft.com/office/officeart/2005/8/layout/orgChart1"/>
    <dgm:cxn modelId="{0EBFE10F-2CC2-4BFB-BC1F-9AA0C92D97E3}" type="presParOf" srcId="{9D498CC5-DE16-4AF4-AA66-C3F2242B0596}" destId="{AE29B8E3-BCB6-4CB1-8F9A-8486B452F7A4}" srcOrd="5" destOrd="0" presId="urn:microsoft.com/office/officeart/2005/8/layout/orgChart1"/>
    <dgm:cxn modelId="{E961A426-3670-46B1-88C2-257B1B7AE097}" type="presParOf" srcId="{AE29B8E3-BCB6-4CB1-8F9A-8486B452F7A4}" destId="{1F63A0E8-45A4-42D6-9C4E-031DC5CD0AEF}" srcOrd="0" destOrd="0" presId="urn:microsoft.com/office/officeart/2005/8/layout/orgChart1"/>
    <dgm:cxn modelId="{36590937-5646-459B-AD2D-7B8335D6B8EE}" type="presParOf" srcId="{1F63A0E8-45A4-42D6-9C4E-031DC5CD0AEF}" destId="{B27FE5D8-520E-418C-B13F-8C4854A2AAA0}" srcOrd="0" destOrd="0" presId="urn:microsoft.com/office/officeart/2005/8/layout/orgChart1"/>
    <dgm:cxn modelId="{A34C9F6F-2A0E-4CA2-823C-BA853178C483}" type="presParOf" srcId="{1F63A0E8-45A4-42D6-9C4E-031DC5CD0AEF}" destId="{56F2ED5B-AF67-4D20-B711-6C462A621B40}" srcOrd="1" destOrd="0" presId="urn:microsoft.com/office/officeart/2005/8/layout/orgChart1"/>
    <dgm:cxn modelId="{F9851999-1180-474B-B807-3E5F098DA192}" type="presParOf" srcId="{AE29B8E3-BCB6-4CB1-8F9A-8486B452F7A4}" destId="{EB83000E-2C52-45AB-B862-74C96F6A3CC3}" srcOrd="1" destOrd="0" presId="urn:microsoft.com/office/officeart/2005/8/layout/orgChart1"/>
    <dgm:cxn modelId="{25ADF55D-9B17-4B3B-B76F-7F4C34F1D8A8}" type="presParOf" srcId="{AE29B8E3-BCB6-4CB1-8F9A-8486B452F7A4}" destId="{0BB9D823-2A03-472B-BE5F-9FD277AFDDAA}" srcOrd="2" destOrd="0" presId="urn:microsoft.com/office/officeart/2005/8/layout/orgChart1"/>
    <dgm:cxn modelId="{EA2C29EE-8AF8-4196-ADC7-A43F01DE2AA8}" type="presParOf" srcId="{1902E1C1-AD90-49A2-8E08-843D3705AD6B}" destId="{35726C85-8049-4D9A-BEAE-44E5CD228A2E}"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F3A603-8667-40E5-B8C7-AFCD45D453F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31FFDDF-3277-4670-85F9-88BB98154C64}">
      <dgm:prSet phldrT="[Text]" custT="1"/>
      <dgm:spPr>
        <a:solidFill>
          <a:schemeClr val="accent4">
            <a:lumMod val="50000"/>
          </a:schemeClr>
        </a:solidFill>
      </dgm:spPr>
      <dgm:t>
        <a:bodyPr/>
        <a:lstStyle/>
        <a:p>
          <a:pPr algn="ctr"/>
          <a:endParaRPr lang="en-US" sz="1500" dirty="0"/>
        </a:p>
        <a:p>
          <a:pPr algn="ctr"/>
          <a:endParaRPr lang="en-US" sz="1500" dirty="0"/>
        </a:p>
        <a:p>
          <a:pPr algn="ctr"/>
          <a:endParaRPr lang="en-US" sz="1500" dirty="0"/>
        </a:p>
        <a:p>
          <a:pPr algn="ctr"/>
          <a:r>
            <a:rPr lang="en-US" sz="1500" dirty="0"/>
            <a:t>Least active drivers</a:t>
          </a:r>
        </a:p>
      </dgm:t>
    </dgm:pt>
    <dgm:pt modelId="{F036650E-E9C6-4A42-A205-A9F6338D9A9C}" type="parTrans" cxnId="{BEE4CFE5-54C5-44BB-A4EB-3263876FA5CE}">
      <dgm:prSet/>
      <dgm:spPr/>
      <dgm:t>
        <a:bodyPr/>
        <a:lstStyle/>
        <a:p>
          <a:endParaRPr lang="en-US"/>
        </a:p>
      </dgm:t>
    </dgm:pt>
    <dgm:pt modelId="{07313CAF-8E41-4FD5-A083-0A6681D8EB49}" type="sibTrans" cxnId="{BEE4CFE5-54C5-44BB-A4EB-3263876FA5CE}">
      <dgm:prSet/>
      <dgm:spPr/>
      <dgm:t>
        <a:bodyPr/>
        <a:lstStyle/>
        <a:p>
          <a:endParaRPr lang="en-US"/>
        </a:p>
      </dgm:t>
    </dgm:pt>
    <dgm:pt modelId="{24E01CA3-C82C-464B-91B8-3BFDA1067763}" type="asst">
      <dgm:prSet phldrT="[Text]" custT="1"/>
      <dgm:spPr>
        <a:solidFill>
          <a:schemeClr val="accent4">
            <a:lumMod val="50000"/>
          </a:schemeClr>
        </a:solidFill>
      </dgm:spPr>
      <dgm:t>
        <a:bodyPr/>
        <a:lstStyle/>
        <a:p>
          <a:pPr lvl="0">
            <a:buNone/>
          </a:pPr>
          <a:r>
            <a:rPr lang="en-US" sz="1200" b="0" u="none" dirty="0"/>
            <a:t>Due to the low average online </a:t>
          </a:r>
        </a:p>
        <a:p>
          <a:pPr lvl="0">
            <a:buNone/>
          </a:pPr>
          <a:r>
            <a:rPr lang="en-US" sz="1200" b="0" u="none" dirty="0"/>
            <a:t>activity across 9 weeks, </a:t>
          </a:r>
        </a:p>
        <a:p>
          <a:pPr lvl="0">
            <a:buNone/>
          </a:pPr>
          <a:r>
            <a:rPr lang="en-US" sz="1200" b="0" u="none" dirty="0"/>
            <a:t>the driver’s activity based on </a:t>
          </a:r>
        </a:p>
        <a:p>
          <a:pPr lvl="0">
            <a:buNone/>
          </a:pPr>
          <a:r>
            <a:rPr lang="en-US" sz="1200" b="0" u="none" dirty="0"/>
            <a:t>sum of online hours for all drivers </a:t>
          </a:r>
        </a:p>
        <a:p>
          <a:pPr lvl="0">
            <a:buNone/>
          </a:pPr>
          <a:r>
            <a:rPr lang="en-US" sz="1200" b="0" u="none" dirty="0"/>
            <a:t>within this segment is examined </a:t>
          </a:r>
          <a:endParaRPr lang="en-US" sz="1200" dirty="0"/>
        </a:p>
      </dgm:t>
    </dgm:pt>
    <dgm:pt modelId="{314F25ED-2C41-44C2-934D-3D33CF167D12}" type="parTrans" cxnId="{8994E8E3-235E-4C88-9364-6339BE0F78F5}">
      <dgm:prSet/>
      <dgm:spPr/>
      <dgm:t>
        <a:bodyPr/>
        <a:lstStyle/>
        <a:p>
          <a:endParaRPr lang="en-US"/>
        </a:p>
      </dgm:t>
    </dgm:pt>
    <dgm:pt modelId="{1F6A7FCE-2893-4903-A305-1676B860E6A9}" type="sibTrans" cxnId="{8994E8E3-235E-4C88-9364-6339BE0F78F5}">
      <dgm:prSet/>
      <dgm:spPr/>
      <dgm:t>
        <a:bodyPr/>
        <a:lstStyle/>
        <a:p>
          <a:endParaRPr lang="en-US"/>
        </a:p>
      </dgm:t>
    </dgm:pt>
    <dgm:pt modelId="{BC14295A-B7B0-4E7C-9259-C27AFED8C497}">
      <dgm:prSet phldrT="[Text]" custT="1"/>
      <dgm:spPr>
        <a:blipFill rotWithShape="0">
          <a:blip xmlns:r="http://schemas.openxmlformats.org/officeDocument/2006/relationships" r:embed="rId1"/>
          <a:stretch>
            <a:fillRect/>
          </a:stretch>
        </a:blipFill>
      </dgm:spPr>
      <dgm:t>
        <a:bodyPr/>
        <a:lstStyle/>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r>
            <a:rPr lang="en-US" sz="1500" dirty="0">
              <a:solidFill>
                <a:schemeClr val="tx1"/>
              </a:solidFill>
            </a:rPr>
            <a:t>2A</a:t>
          </a:r>
        </a:p>
      </dgm:t>
    </dgm:pt>
    <dgm:pt modelId="{49B4E153-F235-4068-AE69-695B3DB39B79}" type="parTrans" cxnId="{6B9CD7D0-364E-4988-BE1B-E21E0DBA9BE0}">
      <dgm:prSet/>
      <dgm:spPr>
        <a:ln>
          <a:solidFill>
            <a:schemeClr val="bg2">
              <a:lumMod val="75000"/>
            </a:schemeClr>
          </a:solidFill>
        </a:ln>
      </dgm:spPr>
      <dgm:t>
        <a:bodyPr/>
        <a:lstStyle/>
        <a:p>
          <a:endParaRPr lang="en-US"/>
        </a:p>
      </dgm:t>
    </dgm:pt>
    <dgm:pt modelId="{9EA20A46-CE87-4EE4-A30F-8F5E8CC12E5D}" type="sibTrans" cxnId="{6B9CD7D0-364E-4988-BE1B-E21E0DBA9BE0}">
      <dgm:prSet/>
      <dgm:spPr/>
      <dgm:t>
        <a:bodyPr/>
        <a:lstStyle/>
        <a:p>
          <a:endParaRPr lang="en-US"/>
        </a:p>
      </dgm:t>
    </dgm:pt>
    <dgm:pt modelId="{C701A0FF-1FC2-40D2-979A-775103913F37}">
      <dgm:prSet phldrT="[Text]" custT="1"/>
      <dgm:spPr>
        <a:blipFill rotWithShape="0">
          <a:blip xmlns:r="http://schemas.openxmlformats.org/officeDocument/2006/relationships" r:embed="rId2"/>
          <a:stretch>
            <a:fillRect/>
          </a:stretch>
        </a:blipFill>
      </dgm:spPr>
      <dgm:t>
        <a:bodyPr/>
        <a:lstStyle/>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r>
            <a:rPr lang="en-US" sz="1500" dirty="0">
              <a:solidFill>
                <a:schemeClr val="tx1"/>
              </a:solidFill>
            </a:rPr>
            <a:t>2B</a:t>
          </a:r>
        </a:p>
      </dgm:t>
    </dgm:pt>
    <dgm:pt modelId="{C2F70CC1-D2B1-4FC3-AA7E-75303031E884}" type="parTrans" cxnId="{E9EBA27C-3D15-4887-89A8-A763E40A7B32}">
      <dgm:prSet/>
      <dgm:spPr>
        <a:ln>
          <a:solidFill>
            <a:schemeClr val="bg2">
              <a:lumMod val="75000"/>
            </a:schemeClr>
          </a:solidFill>
        </a:ln>
      </dgm:spPr>
      <dgm:t>
        <a:bodyPr/>
        <a:lstStyle/>
        <a:p>
          <a:endParaRPr lang="en-US"/>
        </a:p>
      </dgm:t>
    </dgm:pt>
    <dgm:pt modelId="{8956FACF-9B62-4477-AEF8-63CA6F04DA1D}" type="sibTrans" cxnId="{E9EBA27C-3D15-4887-89A8-A763E40A7B32}">
      <dgm:prSet/>
      <dgm:spPr/>
      <dgm:t>
        <a:bodyPr/>
        <a:lstStyle/>
        <a:p>
          <a:endParaRPr lang="en-US"/>
        </a:p>
      </dgm:t>
    </dgm:pt>
    <dgm:pt modelId="{470C6706-8349-4BFD-907A-C2CFAF957AA9}">
      <dgm:prSet phldrT="[Text]" custT="1"/>
      <dgm:spPr>
        <a:blipFill rotWithShape="0">
          <a:blip xmlns:r="http://schemas.openxmlformats.org/officeDocument/2006/relationships" r:embed="rId3"/>
          <a:stretch>
            <a:fillRect/>
          </a:stretch>
        </a:blipFill>
      </dgm:spPr>
      <dgm:t>
        <a:bodyPr/>
        <a:lstStyle/>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endParaRPr lang="en-US" sz="1500" dirty="0">
            <a:solidFill>
              <a:schemeClr val="tx1"/>
            </a:solidFill>
          </a:endParaRPr>
        </a:p>
        <a:p>
          <a:r>
            <a:rPr lang="en-US" sz="1500" dirty="0">
              <a:solidFill>
                <a:schemeClr val="tx1"/>
              </a:solidFill>
            </a:rPr>
            <a:t>2C</a:t>
          </a:r>
        </a:p>
      </dgm:t>
    </dgm:pt>
    <dgm:pt modelId="{E1676E4A-E5E2-4C24-A5E5-BD48FEAAE86E}" type="parTrans" cxnId="{038ABAA6-989C-4E12-91F4-FE40D6BB0453}">
      <dgm:prSet/>
      <dgm:spPr>
        <a:ln>
          <a:solidFill>
            <a:schemeClr val="bg2">
              <a:lumMod val="75000"/>
            </a:schemeClr>
          </a:solidFill>
        </a:ln>
      </dgm:spPr>
      <dgm:t>
        <a:bodyPr/>
        <a:lstStyle/>
        <a:p>
          <a:endParaRPr lang="en-US"/>
        </a:p>
      </dgm:t>
    </dgm:pt>
    <dgm:pt modelId="{A909B70F-0F35-4B5C-93D4-5E89C3C927D1}" type="sibTrans" cxnId="{038ABAA6-989C-4E12-91F4-FE40D6BB0453}">
      <dgm:prSet/>
      <dgm:spPr/>
      <dgm:t>
        <a:bodyPr/>
        <a:lstStyle/>
        <a:p>
          <a:endParaRPr lang="en-US"/>
        </a:p>
      </dgm:t>
    </dgm:pt>
    <dgm:pt modelId="{3C9C6CC8-D5BC-4317-99C1-73C65E5CA75D}">
      <dgm:prSet/>
      <dgm:spPr>
        <a:blipFill rotWithShape="0">
          <a:blip xmlns:r="http://schemas.openxmlformats.org/officeDocument/2006/relationships" r:embed="rId4"/>
          <a:stretch>
            <a:fillRect/>
          </a:stretch>
        </a:blipFill>
      </dgm:spPr>
      <dgm:t>
        <a:bodyPr/>
        <a:lstStyle/>
        <a:p>
          <a:endParaRPr lang="en-US"/>
        </a:p>
      </dgm:t>
    </dgm:pt>
    <dgm:pt modelId="{BF3FE6D6-2C2C-41D5-85A4-F167443149E5}" type="parTrans" cxnId="{BE689B1E-12D7-4FF1-8F7D-653706E40731}">
      <dgm:prSet/>
      <dgm:spPr>
        <a:ln>
          <a:solidFill>
            <a:schemeClr val="bg2">
              <a:lumMod val="75000"/>
            </a:schemeClr>
          </a:solidFill>
        </a:ln>
      </dgm:spPr>
      <dgm:t>
        <a:bodyPr/>
        <a:lstStyle/>
        <a:p>
          <a:endParaRPr lang="en-US"/>
        </a:p>
      </dgm:t>
    </dgm:pt>
    <dgm:pt modelId="{D5F04A2A-0B97-4023-9E1E-FFCA964F81A5}" type="sibTrans" cxnId="{BE689B1E-12D7-4FF1-8F7D-653706E40731}">
      <dgm:prSet/>
      <dgm:spPr/>
      <dgm:t>
        <a:bodyPr/>
        <a:lstStyle/>
        <a:p>
          <a:endParaRPr lang="en-US"/>
        </a:p>
      </dgm:t>
    </dgm:pt>
    <dgm:pt modelId="{3D5CECCA-A3DC-4354-9D4E-30AB12F2DFD5}">
      <dgm:prSet/>
      <dgm:spPr>
        <a:blipFill rotWithShape="0">
          <a:blip xmlns:r="http://schemas.openxmlformats.org/officeDocument/2006/relationships" r:embed="rId5"/>
          <a:stretch>
            <a:fillRect/>
          </a:stretch>
        </a:blipFill>
      </dgm:spPr>
      <dgm:t>
        <a:bodyPr/>
        <a:lstStyle/>
        <a:p>
          <a:endParaRPr lang="en-US"/>
        </a:p>
      </dgm:t>
    </dgm:pt>
    <dgm:pt modelId="{292B761D-B3FF-4207-9346-6656C8D35228}" type="parTrans" cxnId="{CB8F90F9-2A40-46DD-A89D-5F0F437972CB}">
      <dgm:prSet/>
      <dgm:spPr>
        <a:ln>
          <a:solidFill>
            <a:schemeClr val="bg2">
              <a:lumMod val="75000"/>
            </a:schemeClr>
          </a:solidFill>
        </a:ln>
      </dgm:spPr>
      <dgm:t>
        <a:bodyPr/>
        <a:lstStyle/>
        <a:p>
          <a:endParaRPr lang="en-US"/>
        </a:p>
      </dgm:t>
    </dgm:pt>
    <dgm:pt modelId="{70FD8EBD-06D8-4015-8CFD-C83DA522C48E}" type="sibTrans" cxnId="{CB8F90F9-2A40-46DD-A89D-5F0F437972CB}">
      <dgm:prSet/>
      <dgm:spPr/>
      <dgm:t>
        <a:bodyPr/>
        <a:lstStyle/>
        <a:p>
          <a:endParaRPr lang="en-US"/>
        </a:p>
      </dgm:t>
    </dgm:pt>
    <dgm:pt modelId="{E97AA012-EDEE-4E1D-9F37-F05E20BCE9CA}">
      <dgm:prSet/>
      <dgm:spPr>
        <a:blipFill rotWithShape="0">
          <a:blip xmlns:r="http://schemas.openxmlformats.org/officeDocument/2006/relationships" r:embed="rId6"/>
          <a:stretch>
            <a:fillRect/>
          </a:stretch>
        </a:blipFill>
      </dgm:spPr>
      <dgm:t>
        <a:bodyPr/>
        <a:lstStyle/>
        <a:p>
          <a:endParaRPr lang="en-US"/>
        </a:p>
      </dgm:t>
    </dgm:pt>
    <dgm:pt modelId="{61B7252B-1937-4106-B976-8E093D90813D}" type="parTrans" cxnId="{3ADEBD50-4C51-483C-BA8F-2FE67CA9F3C1}">
      <dgm:prSet/>
      <dgm:spPr>
        <a:ln>
          <a:solidFill>
            <a:schemeClr val="bg2">
              <a:lumMod val="75000"/>
            </a:schemeClr>
          </a:solidFill>
        </a:ln>
      </dgm:spPr>
      <dgm:t>
        <a:bodyPr/>
        <a:lstStyle/>
        <a:p>
          <a:endParaRPr lang="en-US"/>
        </a:p>
      </dgm:t>
    </dgm:pt>
    <dgm:pt modelId="{B68E3C0F-1068-4FF8-B13F-53AF4E1693FC}" type="sibTrans" cxnId="{3ADEBD50-4C51-483C-BA8F-2FE67CA9F3C1}">
      <dgm:prSet/>
      <dgm:spPr/>
      <dgm:t>
        <a:bodyPr/>
        <a:lstStyle/>
        <a:p>
          <a:endParaRPr lang="en-US"/>
        </a:p>
      </dgm:t>
    </dgm:pt>
    <dgm:pt modelId="{48BE275C-ECCD-484D-93C3-A301134169D1}" type="pres">
      <dgm:prSet presAssocID="{17F3A603-8667-40E5-B8C7-AFCD45D453F4}" presName="hierChild1" presStyleCnt="0">
        <dgm:presLayoutVars>
          <dgm:orgChart val="1"/>
          <dgm:chPref val="1"/>
          <dgm:dir/>
          <dgm:animOne val="branch"/>
          <dgm:animLvl val="lvl"/>
          <dgm:resizeHandles/>
        </dgm:presLayoutVars>
      </dgm:prSet>
      <dgm:spPr/>
    </dgm:pt>
    <dgm:pt modelId="{D3A2FDC8-9265-44BE-B207-DF4B2D515A41}" type="pres">
      <dgm:prSet presAssocID="{731FFDDF-3277-4670-85F9-88BB98154C64}" presName="hierRoot1" presStyleCnt="0">
        <dgm:presLayoutVars>
          <dgm:hierBranch val="init"/>
        </dgm:presLayoutVars>
      </dgm:prSet>
      <dgm:spPr/>
    </dgm:pt>
    <dgm:pt modelId="{1DBF39D4-CBFD-4601-BD88-20053E4F3AEE}" type="pres">
      <dgm:prSet presAssocID="{731FFDDF-3277-4670-85F9-88BB98154C64}" presName="rootComposite1" presStyleCnt="0"/>
      <dgm:spPr/>
    </dgm:pt>
    <dgm:pt modelId="{0B18F74A-DA65-45EA-8A77-3C5BC6AB0BB5}" type="pres">
      <dgm:prSet presAssocID="{731FFDDF-3277-4670-85F9-88BB98154C64}" presName="rootText1" presStyleLbl="node0" presStyleIdx="0" presStyleCnt="1" custScaleX="103426" custScaleY="124371">
        <dgm:presLayoutVars>
          <dgm:chPref val="3"/>
        </dgm:presLayoutVars>
      </dgm:prSet>
      <dgm:spPr/>
    </dgm:pt>
    <dgm:pt modelId="{47367218-3971-4700-825A-072115F95923}" type="pres">
      <dgm:prSet presAssocID="{731FFDDF-3277-4670-85F9-88BB98154C64}" presName="rootConnector1" presStyleLbl="node1" presStyleIdx="0" presStyleCnt="0"/>
      <dgm:spPr/>
    </dgm:pt>
    <dgm:pt modelId="{7C15EE23-57AC-4E94-AA6B-4D310F81215C}" type="pres">
      <dgm:prSet presAssocID="{731FFDDF-3277-4670-85F9-88BB98154C64}" presName="hierChild2" presStyleCnt="0"/>
      <dgm:spPr/>
    </dgm:pt>
    <dgm:pt modelId="{A815CE77-E0BD-4663-86D2-DE5C622676F5}" type="pres">
      <dgm:prSet presAssocID="{49B4E153-F235-4068-AE69-695B3DB39B79}" presName="Name37" presStyleLbl="parChTrans1D2" presStyleIdx="0" presStyleCnt="4"/>
      <dgm:spPr/>
    </dgm:pt>
    <dgm:pt modelId="{0F448309-D47B-4CF2-859F-9C28D1C32404}" type="pres">
      <dgm:prSet presAssocID="{BC14295A-B7B0-4E7C-9259-C27AFED8C497}" presName="hierRoot2" presStyleCnt="0">
        <dgm:presLayoutVars>
          <dgm:hierBranch val="init"/>
        </dgm:presLayoutVars>
      </dgm:prSet>
      <dgm:spPr/>
    </dgm:pt>
    <dgm:pt modelId="{E84E8BEE-446C-4D58-9349-F9F0E7037FA1}" type="pres">
      <dgm:prSet presAssocID="{BC14295A-B7B0-4E7C-9259-C27AFED8C497}" presName="rootComposite" presStyleCnt="0"/>
      <dgm:spPr/>
    </dgm:pt>
    <dgm:pt modelId="{29C45DB8-2DBF-467A-AF77-0B4F56A47C97}" type="pres">
      <dgm:prSet presAssocID="{BC14295A-B7B0-4E7C-9259-C27AFED8C497}" presName="rootText" presStyleLbl="node2" presStyleIdx="0" presStyleCnt="3">
        <dgm:presLayoutVars>
          <dgm:chPref val="3"/>
        </dgm:presLayoutVars>
      </dgm:prSet>
      <dgm:spPr/>
    </dgm:pt>
    <dgm:pt modelId="{4FB426CF-6371-47C1-8BB6-601AF8586FE5}" type="pres">
      <dgm:prSet presAssocID="{BC14295A-B7B0-4E7C-9259-C27AFED8C497}" presName="rootConnector" presStyleLbl="node2" presStyleIdx="0" presStyleCnt="3"/>
      <dgm:spPr/>
    </dgm:pt>
    <dgm:pt modelId="{50D66007-2320-4829-832A-E76D679DB4E4}" type="pres">
      <dgm:prSet presAssocID="{BC14295A-B7B0-4E7C-9259-C27AFED8C497}" presName="hierChild4" presStyleCnt="0"/>
      <dgm:spPr/>
    </dgm:pt>
    <dgm:pt modelId="{738C23D5-450B-4B88-B758-26F1AAB9F0AB}" type="pres">
      <dgm:prSet presAssocID="{61B7252B-1937-4106-B976-8E093D90813D}" presName="Name37" presStyleLbl="parChTrans1D3" presStyleIdx="0" presStyleCnt="3"/>
      <dgm:spPr/>
    </dgm:pt>
    <dgm:pt modelId="{134CD732-AAB0-4CDD-B302-3C81C7E8E8DA}" type="pres">
      <dgm:prSet presAssocID="{E97AA012-EDEE-4E1D-9F37-F05E20BCE9CA}" presName="hierRoot2" presStyleCnt="0">
        <dgm:presLayoutVars>
          <dgm:hierBranch val="init"/>
        </dgm:presLayoutVars>
      </dgm:prSet>
      <dgm:spPr/>
    </dgm:pt>
    <dgm:pt modelId="{366F8426-B60A-42B6-89C8-0B51F8F9F157}" type="pres">
      <dgm:prSet presAssocID="{E97AA012-EDEE-4E1D-9F37-F05E20BCE9CA}" presName="rootComposite" presStyleCnt="0"/>
      <dgm:spPr/>
    </dgm:pt>
    <dgm:pt modelId="{697C291C-22D8-4619-B138-2F65DE7FA56E}" type="pres">
      <dgm:prSet presAssocID="{E97AA012-EDEE-4E1D-9F37-F05E20BCE9CA}" presName="rootText" presStyleLbl="node3" presStyleIdx="0" presStyleCnt="3">
        <dgm:presLayoutVars>
          <dgm:chPref val="3"/>
        </dgm:presLayoutVars>
      </dgm:prSet>
      <dgm:spPr/>
    </dgm:pt>
    <dgm:pt modelId="{4F697D46-978F-42FB-A0D4-FC08B7AB8416}" type="pres">
      <dgm:prSet presAssocID="{E97AA012-EDEE-4E1D-9F37-F05E20BCE9CA}" presName="rootConnector" presStyleLbl="node3" presStyleIdx="0" presStyleCnt="3"/>
      <dgm:spPr/>
    </dgm:pt>
    <dgm:pt modelId="{82FE9EF8-D909-41D1-A95C-55F5803FD843}" type="pres">
      <dgm:prSet presAssocID="{E97AA012-EDEE-4E1D-9F37-F05E20BCE9CA}" presName="hierChild4" presStyleCnt="0"/>
      <dgm:spPr/>
    </dgm:pt>
    <dgm:pt modelId="{06146F9B-F425-4F84-8377-E3E90487D634}" type="pres">
      <dgm:prSet presAssocID="{E97AA012-EDEE-4E1D-9F37-F05E20BCE9CA}" presName="hierChild5" presStyleCnt="0"/>
      <dgm:spPr/>
    </dgm:pt>
    <dgm:pt modelId="{C5C8B1BE-F31D-4F89-A3F6-D29D58972F49}" type="pres">
      <dgm:prSet presAssocID="{BC14295A-B7B0-4E7C-9259-C27AFED8C497}" presName="hierChild5" presStyleCnt="0"/>
      <dgm:spPr/>
    </dgm:pt>
    <dgm:pt modelId="{63DCBDBF-AC1B-4876-8D3B-8C26C8349F34}" type="pres">
      <dgm:prSet presAssocID="{C2F70CC1-D2B1-4FC3-AA7E-75303031E884}" presName="Name37" presStyleLbl="parChTrans1D2" presStyleIdx="1" presStyleCnt="4"/>
      <dgm:spPr/>
    </dgm:pt>
    <dgm:pt modelId="{43CFE07D-50EF-4B0A-BFB1-049F6B4B761A}" type="pres">
      <dgm:prSet presAssocID="{C701A0FF-1FC2-40D2-979A-775103913F37}" presName="hierRoot2" presStyleCnt="0">
        <dgm:presLayoutVars>
          <dgm:hierBranch val="init"/>
        </dgm:presLayoutVars>
      </dgm:prSet>
      <dgm:spPr/>
    </dgm:pt>
    <dgm:pt modelId="{2E29A6E0-AA02-4077-832B-89E2CB2CA3E0}" type="pres">
      <dgm:prSet presAssocID="{C701A0FF-1FC2-40D2-979A-775103913F37}" presName="rootComposite" presStyleCnt="0"/>
      <dgm:spPr/>
    </dgm:pt>
    <dgm:pt modelId="{A2E77FD8-7A2A-423F-8627-131007D2E85B}" type="pres">
      <dgm:prSet presAssocID="{C701A0FF-1FC2-40D2-979A-775103913F37}" presName="rootText" presStyleLbl="node2" presStyleIdx="1" presStyleCnt="3">
        <dgm:presLayoutVars>
          <dgm:chPref val="3"/>
        </dgm:presLayoutVars>
      </dgm:prSet>
      <dgm:spPr/>
    </dgm:pt>
    <dgm:pt modelId="{60E0563D-35C0-4E4B-9EE7-1DC14ECA5667}" type="pres">
      <dgm:prSet presAssocID="{C701A0FF-1FC2-40D2-979A-775103913F37}" presName="rootConnector" presStyleLbl="node2" presStyleIdx="1" presStyleCnt="3"/>
      <dgm:spPr/>
    </dgm:pt>
    <dgm:pt modelId="{FF4F20EB-196D-4FED-BE0F-DB72F7FF0187}" type="pres">
      <dgm:prSet presAssocID="{C701A0FF-1FC2-40D2-979A-775103913F37}" presName="hierChild4" presStyleCnt="0"/>
      <dgm:spPr/>
    </dgm:pt>
    <dgm:pt modelId="{6C66DCD6-776E-47EF-B865-234572990F2A}" type="pres">
      <dgm:prSet presAssocID="{292B761D-B3FF-4207-9346-6656C8D35228}" presName="Name37" presStyleLbl="parChTrans1D3" presStyleIdx="1" presStyleCnt="3"/>
      <dgm:spPr/>
    </dgm:pt>
    <dgm:pt modelId="{7C1DBE30-51F2-4F02-A977-D032FBF3FF71}" type="pres">
      <dgm:prSet presAssocID="{3D5CECCA-A3DC-4354-9D4E-30AB12F2DFD5}" presName="hierRoot2" presStyleCnt="0">
        <dgm:presLayoutVars>
          <dgm:hierBranch val="init"/>
        </dgm:presLayoutVars>
      </dgm:prSet>
      <dgm:spPr/>
    </dgm:pt>
    <dgm:pt modelId="{C5CDFA98-BC0A-40DE-B31A-F267FCD13712}" type="pres">
      <dgm:prSet presAssocID="{3D5CECCA-A3DC-4354-9D4E-30AB12F2DFD5}" presName="rootComposite" presStyleCnt="0"/>
      <dgm:spPr/>
    </dgm:pt>
    <dgm:pt modelId="{C19F77CA-A6C9-4E97-9660-CA983A5EF724}" type="pres">
      <dgm:prSet presAssocID="{3D5CECCA-A3DC-4354-9D4E-30AB12F2DFD5}" presName="rootText" presStyleLbl="node3" presStyleIdx="1" presStyleCnt="3">
        <dgm:presLayoutVars>
          <dgm:chPref val="3"/>
        </dgm:presLayoutVars>
      </dgm:prSet>
      <dgm:spPr/>
    </dgm:pt>
    <dgm:pt modelId="{E9D4AAC3-BB95-457C-A539-A8373903C5E8}" type="pres">
      <dgm:prSet presAssocID="{3D5CECCA-A3DC-4354-9D4E-30AB12F2DFD5}" presName="rootConnector" presStyleLbl="node3" presStyleIdx="1" presStyleCnt="3"/>
      <dgm:spPr/>
    </dgm:pt>
    <dgm:pt modelId="{0999F862-0B19-431E-9740-333EFD96C47B}" type="pres">
      <dgm:prSet presAssocID="{3D5CECCA-A3DC-4354-9D4E-30AB12F2DFD5}" presName="hierChild4" presStyleCnt="0"/>
      <dgm:spPr/>
    </dgm:pt>
    <dgm:pt modelId="{86A38021-8A38-4E10-A84C-179D87326755}" type="pres">
      <dgm:prSet presAssocID="{3D5CECCA-A3DC-4354-9D4E-30AB12F2DFD5}" presName="hierChild5" presStyleCnt="0"/>
      <dgm:spPr/>
    </dgm:pt>
    <dgm:pt modelId="{E0237251-6C56-457E-9BB3-16D2853CB878}" type="pres">
      <dgm:prSet presAssocID="{C701A0FF-1FC2-40D2-979A-775103913F37}" presName="hierChild5" presStyleCnt="0"/>
      <dgm:spPr/>
    </dgm:pt>
    <dgm:pt modelId="{40A42D6D-3BA4-4759-8A7C-60D43CBB3665}" type="pres">
      <dgm:prSet presAssocID="{E1676E4A-E5E2-4C24-A5E5-BD48FEAAE86E}" presName="Name37" presStyleLbl="parChTrans1D2" presStyleIdx="2" presStyleCnt="4"/>
      <dgm:spPr/>
    </dgm:pt>
    <dgm:pt modelId="{E61DC0A3-DD77-4D19-B748-EB11D541CE02}" type="pres">
      <dgm:prSet presAssocID="{470C6706-8349-4BFD-907A-C2CFAF957AA9}" presName="hierRoot2" presStyleCnt="0">
        <dgm:presLayoutVars>
          <dgm:hierBranch val="init"/>
        </dgm:presLayoutVars>
      </dgm:prSet>
      <dgm:spPr/>
    </dgm:pt>
    <dgm:pt modelId="{2C9B91AA-457C-4C26-A26D-2394488F2056}" type="pres">
      <dgm:prSet presAssocID="{470C6706-8349-4BFD-907A-C2CFAF957AA9}" presName="rootComposite" presStyleCnt="0"/>
      <dgm:spPr/>
    </dgm:pt>
    <dgm:pt modelId="{BB69EE82-2C26-430C-9E8C-C4520FD6F0DE}" type="pres">
      <dgm:prSet presAssocID="{470C6706-8349-4BFD-907A-C2CFAF957AA9}" presName="rootText" presStyleLbl="node2" presStyleIdx="2" presStyleCnt="3">
        <dgm:presLayoutVars>
          <dgm:chPref val="3"/>
        </dgm:presLayoutVars>
      </dgm:prSet>
      <dgm:spPr/>
    </dgm:pt>
    <dgm:pt modelId="{84B16140-CE64-4894-B0E7-CB7B3FC4432F}" type="pres">
      <dgm:prSet presAssocID="{470C6706-8349-4BFD-907A-C2CFAF957AA9}" presName="rootConnector" presStyleLbl="node2" presStyleIdx="2" presStyleCnt="3"/>
      <dgm:spPr/>
    </dgm:pt>
    <dgm:pt modelId="{150380B9-A9C5-4A7B-A4DF-3F6E978F91E1}" type="pres">
      <dgm:prSet presAssocID="{470C6706-8349-4BFD-907A-C2CFAF957AA9}" presName="hierChild4" presStyleCnt="0"/>
      <dgm:spPr/>
    </dgm:pt>
    <dgm:pt modelId="{10D284A4-504A-4389-A4F7-E3520FB2A53D}" type="pres">
      <dgm:prSet presAssocID="{BF3FE6D6-2C2C-41D5-85A4-F167443149E5}" presName="Name37" presStyleLbl="parChTrans1D3" presStyleIdx="2" presStyleCnt="3"/>
      <dgm:spPr/>
    </dgm:pt>
    <dgm:pt modelId="{15CA9017-8CCC-4123-AF51-E74FBE1362C9}" type="pres">
      <dgm:prSet presAssocID="{3C9C6CC8-D5BC-4317-99C1-73C65E5CA75D}" presName="hierRoot2" presStyleCnt="0">
        <dgm:presLayoutVars>
          <dgm:hierBranch val="init"/>
        </dgm:presLayoutVars>
      </dgm:prSet>
      <dgm:spPr/>
    </dgm:pt>
    <dgm:pt modelId="{8C719B1F-80CA-4AAA-BC7C-DF397FEF12A4}" type="pres">
      <dgm:prSet presAssocID="{3C9C6CC8-D5BC-4317-99C1-73C65E5CA75D}" presName="rootComposite" presStyleCnt="0"/>
      <dgm:spPr/>
    </dgm:pt>
    <dgm:pt modelId="{F425F703-55A4-4611-B69C-0DDF8A420392}" type="pres">
      <dgm:prSet presAssocID="{3C9C6CC8-D5BC-4317-99C1-73C65E5CA75D}" presName="rootText" presStyleLbl="node3" presStyleIdx="2" presStyleCnt="3">
        <dgm:presLayoutVars>
          <dgm:chPref val="3"/>
        </dgm:presLayoutVars>
      </dgm:prSet>
      <dgm:spPr/>
    </dgm:pt>
    <dgm:pt modelId="{DDE6F6AE-D81C-4829-8F67-1E5A2BEE46F8}" type="pres">
      <dgm:prSet presAssocID="{3C9C6CC8-D5BC-4317-99C1-73C65E5CA75D}" presName="rootConnector" presStyleLbl="node3" presStyleIdx="2" presStyleCnt="3"/>
      <dgm:spPr/>
    </dgm:pt>
    <dgm:pt modelId="{6625424D-5CC6-448B-8935-FD6A21AB36DF}" type="pres">
      <dgm:prSet presAssocID="{3C9C6CC8-D5BC-4317-99C1-73C65E5CA75D}" presName="hierChild4" presStyleCnt="0"/>
      <dgm:spPr/>
    </dgm:pt>
    <dgm:pt modelId="{BD71B05B-F4FD-47AE-B6A6-2519268AEB33}" type="pres">
      <dgm:prSet presAssocID="{3C9C6CC8-D5BC-4317-99C1-73C65E5CA75D}" presName="hierChild5" presStyleCnt="0"/>
      <dgm:spPr/>
    </dgm:pt>
    <dgm:pt modelId="{B9F242B7-7C52-41D5-AAC5-BF2EE33E3096}" type="pres">
      <dgm:prSet presAssocID="{470C6706-8349-4BFD-907A-C2CFAF957AA9}" presName="hierChild5" presStyleCnt="0"/>
      <dgm:spPr/>
    </dgm:pt>
    <dgm:pt modelId="{AC07051B-BBF6-4160-A251-D04F85C18D2D}" type="pres">
      <dgm:prSet presAssocID="{731FFDDF-3277-4670-85F9-88BB98154C64}" presName="hierChild3" presStyleCnt="0"/>
      <dgm:spPr/>
    </dgm:pt>
    <dgm:pt modelId="{F974A130-159D-4072-87B9-1F9212FEED03}" type="pres">
      <dgm:prSet presAssocID="{314F25ED-2C41-44C2-934D-3D33CF167D12}" presName="Name111" presStyleLbl="parChTrans1D2" presStyleIdx="3" presStyleCnt="4"/>
      <dgm:spPr/>
    </dgm:pt>
    <dgm:pt modelId="{1B590B18-A78C-45E2-BDF6-94A41621920B}" type="pres">
      <dgm:prSet presAssocID="{24E01CA3-C82C-464B-91B8-3BFDA1067763}" presName="hierRoot3" presStyleCnt="0">
        <dgm:presLayoutVars>
          <dgm:hierBranch val="init"/>
        </dgm:presLayoutVars>
      </dgm:prSet>
      <dgm:spPr/>
    </dgm:pt>
    <dgm:pt modelId="{DA177EA5-6E17-4743-9B8D-DBC631C391D8}" type="pres">
      <dgm:prSet presAssocID="{24E01CA3-C82C-464B-91B8-3BFDA1067763}" presName="rootComposite3" presStyleCnt="0"/>
      <dgm:spPr/>
    </dgm:pt>
    <dgm:pt modelId="{7A40160B-2CC2-4961-A9BC-811861E15136}" type="pres">
      <dgm:prSet presAssocID="{24E01CA3-C82C-464B-91B8-3BFDA1067763}" presName="rootText3" presStyleLbl="asst1" presStyleIdx="0" presStyleCnt="1" custScaleX="173293" custScaleY="164798">
        <dgm:presLayoutVars>
          <dgm:chPref val="3"/>
        </dgm:presLayoutVars>
      </dgm:prSet>
      <dgm:spPr/>
    </dgm:pt>
    <dgm:pt modelId="{D96A935E-2F44-4811-8FF4-F1DFFFF391FA}" type="pres">
      <dgm:prSet presAssocID="{24E01CA3-C82C-464B-91B8-3BFDA1067763}" presName="rootConnector3" presStyleLbl="asst1" presStyleIdx="0" presStyleCnt="1"/>
      <dgm:spPr/>
    </dgm:pt>
    <dgm:pt modelId="{A989109F-FB2F-46D3-AD07-EF93751C6837}" type="pres">
      <dgm:prSet presAssocID="{24E01CA3-C82C-464B-91B8-3BFDA1067763}" presName="hierChild6" presStyleCnt="0"/>
      <dgm:spPr/>
    </dgm:pt>
    <dgm:pt modelId="{C4BCCEC1-B45E-4A2F-8A90-56AEA0885F79}" type="pres">
      <dgm:prSet presAssocID="{24E01CA3-C82C-464B-91B8-3BFDA1067763}" presName="hierChild7" presStyleCnt="0"/>
      <dgm:spPr/>
    </dgm:pt>
  </dgm:ptLst>
  <dgm:cxnLst>
    <dgm:cxn modelId="{19EF5105-1822-4697-BA60-3637B73E04D8}" type="presOf" srcId="{C701A0FF-1FC2-40D2-979A-775103913F37}" destId="{60E0563D-35C0-4E4B-9EE7-1DC14ECA5667}" srcOrd="1" destOrd="0" presId="urn:microsoft.com/office/officeart/2005/8/layout/orgChart1"/>
    <dgm:cxn modelId="{BE689B1E-12D7-4FF1-8F7D-653706E40731}" srcId="{470C6706-8349-4BFD-907A-C2CFAF957AA9}" destId="{3C9C6CC8-D5BC-4317-99C1-73C65E5CA75D}" srcOrd="0" destOrd="0" parTransId="{BF3FE6D6-2C2C-41D5-85A4-F167443149E5}" sibTransId="{D5F04A2A-0B97-4023-9E1E-FFCA964F81A5}"/>
    <dgm:cxn modelId="{12F90326-F1F6-47CA-A69C-C6403625356D}" type="presOf" srcId="{731FFDDF-3277-4670-85F9-88BB98154C64}" destId="{0B18F74A-DA65-45EA-8A77-3C5BC6AB0BB5}" srcOrd="0" destOrd="0" presId="urn:microsoft.com/office/officeart/2005/8/layout/orgChart1"/>
    <dgm:cxn modelId="{E25B7F29-67C6-4811-AF2F-19B13A34CF7A}" type="presOf" srcId="{E97AA012-EDEE-4E1D-9F37-F05E20BCE9CA}" destId="{697C291C-22D8-4619-B138-2F65DE7FA56E}" srcOrd="0" destOrd="0" presId="urn:microsoft.com/office/officeart/2005/8/layout/orgChart1"/>
    <dgm:cxn modelId="{C9D59A2A-FC5D-428E-BEE7-EF41279698CA}" type="presOf" srcId="{3C9C6CC8-D5BC-4317-99C1-73C65E5CA75D}" destId="{F425F703-55A4-4611-B69C-0DDF8A420392}" srcOrd="0" destOrd="0" presId="urn:microsoft.com/office/officeart/2005/8/layout/orgChart1"/>
    <dgm:cxn modelId="{D2507031-4AFB-475A-87A8-41748DF7430B}" type="presOf" srcId="{C701A0FF-1FC2-40D2-979A-775103913F37}" destId="{A2E77FD8-7A2A-423F-8627-131007D2E85B}" srcOrd="0" destOrd="0" presId="urn:microsoft.com/office/officeart/2005/8/layout/orgChart1"/>
    <dgm:cxn modelId="{1BE64232-A07B-4BCF-A39E-A5D01627493E}" type="presOf" srcId="{314F25ED-2C41-44C2-934D-3D33CF167D12}" destId="{F974A130-159D-4072-87B9-1F9212FEED03}" srcOrd="0" destOrd="0" presId="urn:microsoft.com/office/officeart/2005/8/layout/orgChart1"/>
    <dgm:cxn modelId="{C3A5D839-B38E-428D-81F6-6703A8BA565E}" type="presOf" srcId="{24E01CA3-C82C-464B-91B8-3BFDA1067763}" destId="{D96A935E-2F44-4811-8FF4-F1DFFFF391FA}" srcOrd="1" destOrd="0" presId="urn:microsoft.com/office/officeart/2005/8/layout/orgChart1"/>
    <dgm:cxn modelId="{F3BEA842-0B25-42B0-8C9B-61F9249FEFAD}" type="presOf" srcId="{3C9C6CC8-D5BC-4317-99C1-73C65E5CA75D}" destId="{DDE6F6AE-D81C-4829-8F67-1E5A2BEE46F8}" srcOrd="1" destOrd="0" presId="urn:microsoft.com/office/officeart/2005/8/layout/orgChart1"/>
    <dgm:cxn modelId="{DAB7B164-3AD8-437F-9375-9DBFB4387F55}" type="presOf" srcId="{C2F70CC1-D2B1-4FC3-AA7E-75303031E884}" destId="{63DCBDBF-AC1B-4876-8D3B-8C26C8349F34}" srcOrd="0" destOrd="0" presId="urn:microsoft.com/office/officeart/2005/8/layout/orgChart1"/>
    <dgm:cxn modelId="{CD6DDA66-82F6-4B87-971E-43EB5C53E30E}" type="presOf" srcId="{17F3A603-8667-40E5-B8C7-AFCD45D453F4}" destId="{48BE275C-ECCD-484D-93C3-A301134169D1}" srcOrd="0" destOrd="0" presId="urn:microsoft.com/office/officeart/2005/8/layout/orgChart1"/>
    <dgm:cxn modelId="{347CAC6B-6C90-4C5C-9F4E-63785ABADA53}" type="presOf" srcId="{E1676E4A-E5E2-4C24-A5E5-BD48FEAAE86E}" destId="{40A42D6D-3BA4-4759-8A7C-60D43CBB3665}" srcOrd="0" destOrd="0" presId="urn:microsoft.com/office/officeart/2005/8/layout/orgChart1"/>
    <dgm:cxn modelId="{E737884C-FBB5-43E8-AD0F-4593FE0E9A7A}" type="presOf" srcId="{470C6706-8349-4BFD-907A-C2CFAF957AA9}" destId="{84B16140-CE64-4894-B0E7-CB7B3FC4432F}" srcOrd="1" destOrd="0" presId="urn:microsoft.com/office/officeart/2005/8/layout/orgChart1"/>
    <dgm:cxn modelId="{8835606E-27A5-4AD8-87C8-F6BD7C5F3411}" type="presOf" srcId="{49B4E153-F235-4068-AE69-695B3DB39B79}" destId="{A815CE77-E0BD-4663-86D2-DE5C622676F5}" srcOrd="0" destOrd="0" presId="urn:microsoft.com/office/officeart/2005/8/layout/orgChart1"/>
    <dgm:cxn modelId="{3ADEBD50-4C51-483C-BA8F-2FE67CA9F3C1}" srcId="{BC14295A-B7B0-4E7C-9259-C27AFED8C497}" destId="{E97AA012-EDEE-4E1D-9F37-F05E20BCE9CA}" srcOrd="0" destOrd="0" parTransId="{61B7252B-1937-4106-B976-8E093D90813D}" sibTransId="{B68E3C0F-1068-4FF8-B13F-53AF4E1693FC}"/>
    <dgm:cxn modelId="{E9EBA27C-3D15-4887-89A8-A763E40A7B32}" srcId="{731FFDDF-3277-4670-85F9-88BB98154C64}" destId="{C701A0FF-1FC2-40D2-979A-775103913F37}" srcOrd="2" destOrd="0" parTransId="{C2F70CC1-D2B1-4FC3-AA7E-75303031E884}" sibTransId="{8956FACF-9B62-4477-AEF8-63CA6F04DA1D}"/>
    <dgm:cxn modelId="{5CCA7B82-95AA-4770-83DB-A763123E1A1A}" type="presOf" srcId="{61B7252B-1937-4106-B976-8E093D90813D}" destId="{738C23D5-450B-4B88-B758-26F1AAB9F0AB}" srcOrd="0" destOrd="0" presId="urn:microsoft.com/office/officeart/2005/8/layout/orgChart1"/>
    <dgm:cxn modelId="{C0A58F87-90F3-4FF0-872D-3A74B036F603}" type="presOf" srcId="{292B761D-B3FF-4207-9346-6656C8D35228}" destId="{6C66DCD6-776E-47EF-B865-234572990F2A}" srcOrd="0" destOrd="0" presId="urn:microsoft.com/office/officeart/2005/8/layout/orgChart1"/>
    <dgm:cxn modelId="{038ABAA6-989C-4E12-91F4-FE40D6BB0453}" srcId="{731FFDDF-3277-4670-85F9-88BB98154C64}" destId="{470C6706-8349-4BFD-907A-C2CFAF957AA9}" srcOrd="3" destOrd="0" parTransId="{E1676E4A-E5E2-4C24-A5E5-BD48FEAAE86E}" sibTransId="{A909B70F-0F35-4B5C-93D4-5E89C3C927D1}"/>
    <dgm:cxn modelId="{6CE8B9B6-17F5-4089-8BBE-5BABB651A758}" type="presOf" srcId="{731FFDDF-3277-4670-85F9-88BB98154C64}" destId="{47367218-3971-4700-825A-072115F95923}" srcOrd="1" destOrd="0" presId="urn:microsoft.com/office/officeart/2005/8/layout/orgChart1"/>
    <dgm:cxn modelId="{D1F0ABBB-C23D-4BE8-8C06-287E45E0E2CE}" type="presOf" srcId="{E97AA012-EDEE-4E1D-9F37-F05E20BCE9CA}" destId="{4F697D46-978F-42FB-A0D4-FC08B7AB8416}" srcOrd="1" destOrd="0" presId="urn:microsoft.com/office/officeart/2005/8/layout/orgChart1"/>
    <dgm:cxn modelId="{6816FAC0-D5CE-4417-B974-44CD2FAE63C6}" type="presOf" srcId="{BC14295A-B7B0-4E7C-9259-C27AFED8C497}" destId="{4FB426CF-6371-47C1-8BB6-601AF8586FE5}" srcOrd="1" destOrd="0" presId="urn:microsoft.com/office/officeart/2005/8/layout/orgChart1"/>
    <dgm:cxn modelId="{8EFB2CC8-FECB-4F62-8F7B-9766D9B07677}" type="presOf" srcId="{BF3FE6D6-2C2C-41D5-85A4-F167443149E5}" destId="{10D284A4-504A-4389-A4F7-E3520FB2A53D}" srcOrd="0" destOrd="0" presId="urn:microsoft.com/office/officeart/2005/8/layout/orgChart1"/>
    <dgm:cxn modelId="{6B9CD7D0-364E-4988-BE1B-E21E0DBA9BE0}" srcId="{731FFDDF-3277-4670-85F9-88BB98154C64}" destId="{BC14295A-B7B0-4E7C-9259-C27AFED8C497}" srcOrd="1" destOrd="0" parTransId="{49B4E153-F235-4068-AE69-695B3DB39B79}" sibTransId="{9EA20A46-CE87-4EE4-A30F-8F5E8CC12E5D}"/>
    <dgm:cxn modelId="{8994E8E3-235E-4C88-9364-6339BE0F78F5}" srcId="{731FFDDF-3277-4670-85F9-88BB98154C64}" destId="{24E01CA3-C82C-464B-91B8-3BFDA1067763}" srcOrd="0" destOrd="0" parTransId="{314F25ED-2C41-44C2-934D-3D33CF167D12}" sibTransId="{1F6A7FCE-2893-4903-A305-1676B860E6A9}"/>
    <dgm:cxn modelId="{DBD47AE5-4FE9-4733-9C62-C486695E74DD}" type="presOf" srcId="{470C6706-8349-4BFD-907A-C2CFAF957AA9}" destId="{BB69EE82-2C26-430C-9E8C-C4520FD6F0DE}" srcOrd="0" destOrd="0" presId="urn:microsoft.com/office/officeart/2005/8/layout/orgChart1"/>
    <dgm:cxn modelId="{BEE4CFE5-54C5-44BB-A4EB-3263876FA5CE}" srcId="{17F3A603-8667-40E5-B8C7-AFCD45D453F4}" destId="{731FFDDF-3277-4670-85F9-88BB98154C64}" srcOrd="0" destOrd="0" parTransId="{F036650E-E9C6-4A42-A205-A9F6338D9A9C}" sibTransId="{07313CAF-8E41-4FD5-A083-0A6681D8EB49}"/>
    <dgm:cxn modelId="{392E0CED-DB3A-4CE8-ABC9-6AEB5E0893A5}" type="presOf" srcId="{BC14295A-B7B0-4E7C-9259-C27AFED8C497}" destId="{29C45DB8-2DBF-467A-AF77-0B4F56A47C97}" srcOrd="0" destOrd="0" presId="urn:microsoft.com/office/officeart/2005/8/layout/orgChart1"/>
    <dgm:cxn modelId="{883781F2-FF7B-49F2-88EC-C4FB174573EC}" type="presOf" srcId="{24E01CA3-C82C-464B-91B8-3BFDA1067763}" destId="{7A40160B-2CC2-4961-A9BC-811861E15136}" srcOrd="0" destOrd="0" presId="urn:microsoft.com/office/officeart/2005/8/layout/orgChart1"/>
    <dgm:cxn modelId="{CB8F90F9-2A40-46DD-A89D-5F0F437972CB}" srcId="{C701A0FF-1FC2-40D2-979A-775103913F37}" destId="{3D5CECCA-A3DC-4354-9D4E-30AB12F2DFD5}" srcOrd="0" destOrd="0" parTransId="{292B761D-B3FF-4207-9346-6656C8D35228}" sibTransId="{70FD8EBD-06D8-4015-8CFD-C83DA522C48E}"/>
    <dgm:cxn modelId="{AC298BFD-BB29-4B36-91E2-20AA6DE206E8}" type="presOf" srcId="{3D5CECCA-A3DC-4354-9D4E-30AB12F2DFD5}" destId="{E9D4AAC3-BB95-457C-A539-A8373903C5E8}" srcOrd="1" destOrd="0" presId="urn:microsoft.com/office/officeart/2005/8/layout/orgChart1"/>
    <dgm:cxn modelId="{002C14FF-0C5F-4251-9D12-E6B406DBC249}" type="presOf" srcId="{3D5CECCA-A3DC-4354-9D4E-30AB12F2DFD5}" destId="{C19F77CA-A6C9-4E97-9660-CA983A5EF724}" srcOrd="0" destOrd="0" presId="urn:microsoft.com/office/officeart/2005/8/layout/orgChart1"/>
    <dgm:cxn modelId="{5155167D-1953-48C7-A65F-CCB72AA15002}" type="presParOf" srcId="{48BE275C-ECCD-484D-93C3-A301134169D1}" destId="{D3A2FDC8-9265-44BE-B207-DF4B2D515A41}" srcOrd="0" destOrd="0" presId="urn:microsoft.com/office/officeart/2005/8/layout/orgChart1"/>
    <dgm:cxn modelId="{6A283CB1-CC3C-443F-8969-756F816D77BE}" type="presParOf" srcId="{D3A2FDC8-9265-44BE-B207-DF4B2D515A41}" destId="{1DBF39D4-CBFD-4601-BD88-20053E4F3AEE}" srcOrd="0" destOrd="0" presId="urn:microsoft.com/office/officeart/2005/8/layout/orgChart1"/>
    <dgm:cxn modelId="{3609766C-A987-47B9-9F6A-1CAA5B93D349}" type="presParOf" srcId="{1DBF39D4-CBFD-4601-BD88-20053E4F3AEE}" destId="{0B18F74A-DA65-45EA-8A77-3C5BC6AB0BB5}" srcOrd="0" destOrd="0" presId="urn:microsoft.com/office/officeart/2005/8/layout/orgChart1"/>
    <dgm:cxn modelId="{F208A93D-FEB7-495A-9DB3-C5E3B97B972D}" type="presParOf" srcId="{1DBF39D4-CBFD-4601-BD88-20053E4F3AEE}" destId="{47367218-3971-4700-825A-072115F95923}" srcOrd="1" destOrd="0" presId="urn:microsoft.com/office/officeart/2005/8/layout/orgChart1"/>
    <dgm:cxn modelId="{5D860EBA-59E8-453E-84BB-8A255E6BDB19}" type="presParOf" srcId="{D3A2FDC8-9265-44BE-B207-DF4B2D515A41}" destId="{7C15EE23-57AC-4E94-AA6B-4D310F81215C}" srcOrd="1" destOrd="0" presId="urn:microsoft.com/office/officeart/2005/8/layout/orgChart1"/>
    <dgm:cxn modelId="{BF8B4A4C-55BC-40D9-B100-CFE75721C806}" type="presParOf" srcId="{7C15EE23-57AC-4E94-AA6B-4D310F81215C}" destId="{A815CE77-E0BD-4663-86D2-DE5C622676F5}" srcOrd="0" destOrd="0" presId="urn:microsoft.com/office/officeart/2005/8/layout/orgChart1"/>
    <dgm:cxn modelId="{4058FC85-4A8E-4772-8B75-9F63ED9F6BD1}" type="presParOf" srcId="{7C15EE23-57AC-4E94-AA6B-4D310F81215C}" destId="{0F448309-D47B-4CF2-859F-9C28D1C32404}" srcOrd="1" destOrd="0" presId="urn:microsoft.com/office/officeart/2005/8/layout/orgChart1"/>
    <dgm:cxn modelId="{06D55629-8307-4380-85AB-B4BCE60F83A0}" type="presParOf" srcId="{0F448309-D47B-4CF2-859F-9C28D1C32404}" destId="{E84E8BEE-446C-4D58-9349-F9F0E7037FA1}" srcOrd="0" destOrd="0" presId="urn:microsoft.com/office/officeart/2005/8/layout/orgChart1"/>
    <dgm:cxn modelId="{6A60A558-68C4-4194-BC56-B9A182572191}" type="presParOf" srcId="{E84E8BEE-446C-4D58-9349-F9F0E7037FA1}" destId="{29C45DB8-2DBF-467A-AF77-0B4F56A47C97}" srcOrd="0" destOrd="0" presId="urn:microsoft.com/office/officeart/2005/8/layout/orgChart1"/>
    <dgm:cxn modelId="{E72612D6-FB67-46BA-8224-0612CB455049}" type="presParOf" srcId="{E84E8BEE-446C-4D58-9349-F9F0E7037FA1}" destId="{4FB426CF-6371-47C1-8BB6-601AF8586FE5}" srcOrd="1" destOrd="0" presId="urn:microsoft.com/office/officeart/2005/8/layout/orgChart1"/>
    <dgm:cxn modelId="{4262E79F-4593-4C34-A62B-F2C8663AE533}" type="presParOf" srcId="{0F448309-D47B-4CF2-859F-9C28D1C32404}" destId="{50D66007-2320-4829-832A-E76D679DB4E4}" srcOrd="1" destOrd="0" presId="urn:microsoft.com/office/officeart/2005/8/layout/orgChart1"/>
    <dgm:cxn modelId="{40B20B26-3DFE-43CB-8DC7-D28F04F6C523}" type="presParOf" srcId="{50D66007-2320-4829-832A-E76D679DB4E4}" destId="{738C23D5-450B-4B88-B758-26F1AAB9F0AB}" srcOrd="0" destOrd="0" presId="urn:microsoft.com/office/officeart/2005/8/layout/orgChart1"/>
    <dgm:cxn modelId="{214BF5FC-C93F-41FA-A919-440310D58BBC}" type="presParOf" srcId="{50D66007-2320-4829-832A-E76D679DB4E4}" destId="{134CD732-AAB0-4CDD-B302-3C81C7E8E8DA}" srcOrd="1" destOrd="0" presId="urn:microsoft.com/office/officeart/2005/8/layout/orgChart1"/>
    <dgm:cxn modelId="{E476ED35-B5E5-405C-8D97-B218F8164FC5}" type="presParOf" srcId="{134CD732-AAB0-4CDD-B302-3C81C7E8E8DA}" destId="{366F8426-B60A-42B6-89C8-0B51F8F9F157}" srcOrd="0" destOrd="0" presId="urn:microsoft.com/office/officeart/2005/8/layout/orgChart1"/>
    <dgm:cxn modelId="{3DF1A01B-CB26-4D2A-A151-93F728D9FDF6}" type="presParOf" srcId="{366F8426-B60A-42B6-89C8-0B51F8F9F157}" destId="{697C291C-22D8-4619-B138-2F65DE7FA56E}" srcOrd="0" destOrd="0" presId="urn:microsoft.com/office/officeart/2005/8/layout/orgChart1"/>
    <dgm:cxn modelId="{CD8DFF9D-D4B7-42F0-B0A0-3BEB3409E3FB}" type="presParOf" srcId="{366F8426-B60A-42B6-89C8-0B51F8F9F157}" destId="{4F697D46-978F-42FB-A0D4-FC08B7AB8416}" srcOrd="1" destOrd="0" presId="urn:microsoft.com/office/officeart/2005/8/layout/orgChart1"/>
    <dgm:cxn modelId="{C4376D9B-ACB6-4E45-9EB5-76DD17183C19}" type="presParOf" srcId="{134CD732-AAB0-4CDD-B302-3C81C7E8E8DA}" destId="{82FE9EF8-D909-41D1-A95C-55F5803FD843}" srcOrd="1" destOrd="0" presId="urn:microsoft.com/office/officeart/2005/8/layout/orgChart1"/>
    <dgm:cxn modelId="{F1075B4A-6BC2-4CE4-90E8-4E44BCB0E0DA}" type="presParOf" srcId="{134CD732-AAB0-4CDD-B302-3C81C7E8E8DA}" destId="{06146F9B-F425-4F84-8377-E3E90487D634}" srcOrd="2" destOrd="0" presId="urn:microsoft.com/office/officeart/2005/8/layout/orgChart1"/>
    <dgm:cxn modelId="{50B9FD1C-7BF3-4AF0-9061-72F389402DDB}" type="presParOf" srcId="{0F448309-D47B-4CF2-859F-9C28D1C32404}" destId="{C5C8B1BE-F31D-4F89-A3F6-D29D58972F49}" srcOrd="2" destOrd="0" presId="urn:microsoft.com/office/officeart/2005/8/layout/orgChart1"/>
    <dgm:cxn modelId="{C5CCD14C-DEB4-41B5-9121-6D24682448D5}" type="presParOf" srcId="{7C15EE23-57AC-4E94-AA6B-4D310F81215C}" destId="{63DCBDBF-AC1B-4876-8D3B-8C26C8349F34}" srcOrd="2" destOrd="0" presId="urn:microsoft.com/office/officeart/2005/8/layout/orgChart1"/>
    <dgm:cxn modelId="{9FE316DE-B987-437B-8E46-0A4313AA4989}" type="presParOf" srcId="{7C15EE23-57AC-4E94-AA6B-4D310F81215C}" destId="{43CFE07D-50EF-4B0A-BFB1-049F6B4B761A}" srcOrd="3" destOrd="0" presId="urn:microsoft.com/office/officeart/2005/8/layout/orgChart1"/>
    <dgm:cxn modelId="{BBD4B642-2E96-441F-BC6C-61C8783D6AE4}" type="presParOf" srcId="{43CFE07D-50EF-4B0A-BFB1-049F6B4B761A}" destId="{2E29A6E0-AA02-4077-832B-89E2CB2CA3E0}" srcOrd="0" destOrd="0" presId="urn:microsoft.com/office/officeart/2005/8/layout/orgChart1"/>
    <dgm:cxn modelId="{32282279-354A-42E7-8717-E6E4D688792F}" type="presParOf" srcId="{2E29A6E0-AA02-4077-832B-89E2CB2CA3E0}" destId="{A2E77FD8-7A2A-423F-8627-131007D2E85B}" srcOrd="0" destOrd="0" presId="urn:microsoft.com/office/officeart/2005/8/layout/orgChart1"/>
    <dgm:cxn modelId="{830D9C4D-061B-4596-A3FC-546FACABFE47}" type="presParOf" srcId="{2E29A6E0-AA02-4077-832B-89E2CB2CA3E0}" destId="{60E0563D-35C0-4E4B-9EE7-1DC14ECA5667}" srcOrd="1" destOrd="0" presId="urn:microsoft.com/office/officeart/2005/8/layout/orgChart1"/>
    <dgm:cxn modelId="{0A5F5B40-8582-4A96-9D5A-3B1ABD8931D4}" type="presParOf" srcId="{43CFE07D-50EF-4B0A-BFB1-049F6B4B761A}" destId="{FF4F20EB-196D-4FED-BE0F-DB72F7FF0187}" srcOrd="1" destOrd="0" presId="urn:microsoft.com/office/officeart/2005/8/layout/orgChart1"/>
    <dgm:cxn modelId="{9B5B9CC5-F4AB-4D24-829E-D201735BAD7A}" type="presParOf" srcId="{FF4F20EB-196D-4FED-BE0F-DB72F7FF0187}" destId="{6C66DCD6-776E-47EF-B865-234572990F2A}" srcOrd="0" destOrd="0" presId="urn:microsoft.com/office/officeart/2005/8/layout/orgChart1"/>
    <dgm:cxn modelId="{42D7598D-3D35-41E3-A7A8-0412C3175634}" type="presParOf" srcId="{FF4F20EB-196D-4FED-BE0F-DB72F7FF0187}" destId="{7C1DBE30-51F2-4F02-A977-D032FBF3FF71}" srcOrd="1" destOrd="0" presId="urn:microsoft.com/office/officeart/2005/8/layout/orgChart1"/>
    <dgm:cxn modelId="{B4169B4A-0A52-40FF-B30B-37735A9B893F}" type="presParOf" srcId="{7C1DBE30-51F2-4F02-A977-D032FBF3FF71}" destId="{C5CDFA98-BC0A-40DE-B31A-F267FCD13712}" srcOrd="0" destOrd="0" presId="urn:microsoft.com/office/officeart/2005/8/layout/orgChart1"/>
    <dgm:cxn modelId="{1C0CE289-9173-419D-BF4B-7D00B917492F}" type="presParOf" srcId="{C5CDFA98-BC0A-40DE-B31A-F267FCD13712}" destId="{C19F77CA-A6C9-4E97-9660-CA983A5EF724}" srcOrd="0" destOrd="0" presId="urn:microsoft.com/office/officeart/2005/8/layout/orgChart1"/>
    <dgm:cxn modelId="{B3A5F754-8C40-4329-8CA9-6DD4B00D1C06}" type="presParOf" srcId="{C5CDFA98-BC0A-40DE-B31A-F267FCD13712}" destId="{E9D4AAC3-BB95-457C-A539-A8373903C5E8}" srcOrd="1" destOrd="0" presId="urn:microsoft.com/office/officeart/2005/8/layout/orgChart1"/>
    <dgm:cxn modelId="{EED4610D-29DE-4837-9D97-9DCA65364FBA}" type="presParOf" srcId="{7C1DBE30-51F2-4F02-A977-D032FBF3FF71}" destId="{0999F862-0B19-431E-9740-333EFD96C47B}" srcOrd="1" destOrd="0" presId="urn:microsoft.com/office/officeart/2005/8/layout/orgChart1"/>
    <dgm:cxn modelId="{9976E81F-D9FF-4B17-8252-4F2681ADBAC3}" type="presParOf" srcId="{7C1DBE30-51F2-4F02-A977-D032FBF3FF71}" destId="{86A38021-8A38-4E10-A84C-179D87326755}" srcOrd="2" destOrd="0" presId="urn:microsoft.com/office/officeart/2005/8/layout/orgChart1"/>
    <dgm:cxn modelId="{7E826035-43C0-409A-8D78-67F08BEBDF30}" type="presParOf" srcId="{43CFE07D-50EF-4B0A-BFB1-049F6B4B761A}" destId="{E0237251-6C56-457E-9BB3-16D2853CB878}" srcOrd="2" destOrd="0" presId="urn:microsoft.com/office/officeart/2005/8/layout/orgChart1"/>
    <dgm:cxn modelId="{02A94AFF-773F-445D-8F72-F46434529FFC}" type="presParOf" srcId="{7C15EE23-57AC-4E94-AA6B-4D310F81215C}" destId="{40A42D6D-3BA4-4759-8A7C-60D43CBB3665}" srcOrd="4" destOrd="0" presId="urn:microsoft.com/office/officeart/2005/8/layout/orgChart1"/>
    <dgm:cxn modelId="{2C62B651-6345-436E-BC35-97E1C1DDA99C}" type="presParOf" srcId="{7C15EE23-57AC-4E94-AA6B-4D310F81215C}" destId="{E61DC0A3-DD77-4D19-B748-EB11D541CE02}" srcOrd="5" destOrd="0" presId="urn:microsoft.com/office/officeart/2005/8/layout/orgChart1"/>
    <dgm:cxn modelId="{3998A358-475F-4D4A-B294-4FB366B8804D}" type="presParOf" srcId="{E61DC0A3-DD77-4D19-B748-EB11D541CE02}" destId="{2C9B91AA-457C-4C26-A26D-2394488F2056}" srcOrd="0" destOrd="0" presId="urn:microsoft.com/office/officeart/2005/8/layout/orgChart1"/>
    <dgm:cxn modelId="{F5AEE374-4745-4179-9300-BF3AFA26FFB7}" type="presParOf" srcId="{2C9B91AA-457C-4C26-A26D-2394488F2056}" destId="{BB69EE82-2C26-430C-9E8C-C4520FD6F0DE}" srcOrd="0" destOrd="0" presId="urn:microsoft.com/office/officeart/2005/8/layout/orgChart1"/>
    <dgm:cxn modelId="{98FC745B-3DDD-44BC-B35F-802689BDE9A3}" type="presParOf" srcId="{2C9B91AA-457C-4C26-A26D-2394488F2056}" destId="{84B16140-CE64-4894-B0E7-CB7B3FC4432F}" srcOrd="1" destOrd="0" presId="urn:microsoft.com/office/officeart/2005/8/layout/orgChart1"/>
    <dgm:cxn modelId="{7192D7DD-AC34-45AE-B11B-2F20645D1AAD}" type="presParOf" srcId="{E61DC0A3-DD77-4D19-B748-EB11D541CE02}" destId="{150380B9-A9C5-4A7B-A4DF-3F6E978F91E1}" srcOrd="1" destOrd="0" presId="urn:microsoft.com/office/officeart/2005/8/layout/orgChart1"/>
    <dgm:cxn modelId="{3408F6BE-6916-4B37-95A9-BE25BD203C95}" type="presParOf" srcId="{150380B9-A9C5-4A7B-A4DF-3F6E978F91E1}" destId="{10D284A4-504A-4389-A4F7-E3520FB2A53D}" srcOrd="0" destOrd="0" presId="urn:microsoft.com/office/officeart/2005/8/layout/orgChart1"/>
    <dgm:cxn modelId="{5F9591A2-B13D-4237-B357-A1384C4B4E66}" type="presParOf" srcId="{150380B9-A9C5-4A7B-A4DF-3F6E978F91E1}" destId="{15CA9017-8CCC-4123-AF51-E74FBE1362C9}" srcOrd="1" destOrd="0" presId="urn:microsoft.com/office/officeart/2005/8/layout/orgChart1"/>
    <dgm:cxn modelId="{27A005F1-6587-4592-B8FF-CB310C5C467C}" type="presParOf" srcId="{15CA9017-8CCC-4123-AF51-E74FBE1362C9}" destId="{8C719B1F-80CA-4AAA-BC7C-DF397FEF12A4}" srcOrd="0" destOrd="0" presId="urn:microsoft.com/office/officeart/2005/8/layout/orgChart1"/>
    <dgm:cxn modelId="{D19ADD44-1374-415B-8C27-E39FCFD4897B}" type="presParOf" srcId="{8C719B1F-80CA-4AAA-BC7C-DF397FEF12A4}" destId="{F425F703-55A4-4611-B69C-0DDF8A420392}" srcOrd="0" destOrd="0" presId="urn:microsoft.com/office/officeart/2005/8/layout/orgChart1"/>
    <dgm:cxn modelId="{E1817C6F-2786-4012-9707-8B6F750E5CC1}" type="presParOf" srcId="{8C719B1F-80CA-4AAA-BC7C-DF397FEF12A4}" destId="{DDE6F6AE-D81C-4829-8F67-1E5A2BEE46F8}" srcOrd="1" destOrd="0" presId="urn:microsoft.com/office/officeart/2005/8/layout/orgChart1"/>
    <dgm:cxn modelId="{8EF6B81E-3301-42C0-9BCA-3880D2AF1A64}" type="presParOf" srcId="{15CA9017-8CCC-4123-AF51-E74FBE1362C9}" destId="{6625424D-5CC6-448B-8935-FD6A21AB36DF}" srcOrd="1" destOrd="0" presId="urn:microsoft.com/office/officeart/2005/8/layout/orgChart1"/>
    <dgm:cxn modelId="{21F3B8C9-7888-414E-8E08-F775E08E68C0}" type="presParOf" srcId="{15CA9017-8CCC-4123-AF51-E74FBE1362C9}" destId="{BD71B05B-F4FD-47AE-B6A6-2519268AEB33}" srcOrd="2" destOrd="0" presId="urn:microsoft.com/office/officeart/2005/8/layout/orgChart1"/>
    <dgm:cxn modelId="{60824929-DD91-40DB-B30C-7E74C0896A28}" type="presParOf" srcId="{E61DC0A3-DD77-4D19-B748-EB11D541CE02}" destId="{B9F242B7-7C52-41D5-AAC5-BF2EE33E3096}" srcOrd="2" destOrd="0" presId="urn:microsoft.com/office/officeart/2005/8/layout/orgChart1"/>
    <dgm:cxn modelId="{C47E9A72-D127-4CDF-BE3B-8F80029484D6}" type="presParOf" srcId="{D3A2FDC8-9265-44BE-B207-DF4B2D515A41}" destId="{AC07051B-BBF6-4160-A251-D04F85C18D2D}" srcOrd="2" destOrd="0" presId="urn:microsoft.com/office/officeart/2005/8/layout/orgChart1"/>
    <dgm:cxn modelId="{F32E6E00-5852-4F3F-9AD8-113CF86D2D3B}" type="presParOf" srcId="{AC07051B-BBF6-4160-A251-D04F85C18D2D}" destId="{F974A130-159D-4072-87B9-1F9212FEED03}" srcOrd="0" destOrd="0" presId="urn:microsoft.com/office/officeart/2005/8/layout/orgChart1"/>
    <dgm:cxn modelId="{A07FB60E-BAC8-46AF-B4ED-89AEA89DCA1D}" type="presParOf" srcId="{AC07051B-BBF6-4160-A251-D04F85C18D2D}" destId="{1B590B18-A78C-45E2-BDF6-94A41621920B}" srcOrd="1" destOrd="0" presId="urn:microsoft.com/office/officeart/2005/8/layout/orgChart1"/>
    <dgm:cxn modelId="{C30F2B79-1F3F-4C48-B135-9DACE1F17D13}" type="presParOf" srcId="{1B590B18-A78C-45E2-BDF6-94A41621920B}" destId="{DA177EA5-6E17-4743-9B8D-DBC631C391D8}" srcOrd="0" destOrd="0" presId="urn:microsoft.com/office/officeart/2005/8/layout/orgChart1"/>
    <dgm:cxn modelId="{B60B9234-C0F2-492C-B265-24B5AAC09398}" type="presParOf" srcId="{DA177EA5-6E17-4743-9B8D-DBC631C391D8}" destId="{7A40160B-2CC2-4961-A9BC-811861E15136}" srcOrd="0" destOrd="0" presId="urn:microsoft.com/office/officeart/2005/8/layout/orgChart1"/>
    <dgm:cxn modelId="{8A3C8DAD-FC37-4627-B7D6-857CA67DA825}" type="presParOf" srcId="{DA177EA5-6E17-4743-9B8D-DBC631C391D8}" destId="{D96A935E-2F44-4811-8FF4-F1DFFFF391FA}" srcOrd="1" destOrd="0" presId="urn:microsoft.com/office/officeart/2005/8/layout/orgChart1"/>
    <dgm:cxn modelId="{07BD5737-A36F-4F2C-BD78-A6C72A67CA8B}" type="presParOf" srcId="{1B590B18-A78C-45E2-BDF6-94A41621920B}" destId="{A989109F-FB2F-46D3-AD07-EF93751C6837}" srcOrd="1" destOrd="0" presId="urn:microsoft.com/office/officeart/2005/8/layout/orgChart1"/>
    <dgm:cxn modelId="{B655E348-624E-414D-B33C-5F5BF72AB55F}" type="presParOf" srcId="{1B590B18-A78C-45E2-BDF6-94A41621920B}" destId="{C4BCCEC1-B45E-4A2F-8A90-56AEA0885F7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1BE88919-DD42-436D-9DC2-525A861EFEC7}"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7DB9CC16-63A6-4B34-94EC-9E0E7985B345}"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E1E6FA9-E5F6-4F2C-87E1-C59AA369CB56}" type="doc">
      <dgm:prSet loTypeId="urn:microsoft.com/office/officeart/2011/layout/CircleProcess" loCatId="process" qsTypeId="urn:microsoft.com/office/officeart/2005/8/quickstyle/simple2" qsCatId="simple" csTypeId="urn:microsoft.com/office/officeart/2005/8/colors/accent6_2" csCatId="accent6" phldr="1"/>
      <dgm:spPr/>
      <dgm:t>
        <a:bodyPr/>
        <a:lstStyle/>
        <a:p>
          <a:endParaRPr lang="en-US"/>
        </a:p>
      </dgm:t>
    </dgm:pt>
    <dgm:pt modelId="{09B8AA74-7A57-4A99-8328-38F9B949D57F}">
      <dgm:prSet phldrT="[Text]" custT="1"/>
      <dgm:spPr/>
      <dgm:t>
        <a:bodyPr/>
        <a:lstStyle/>
        <a:p>
          <a:r>
            <a:rPr lang="en-US" sz="1400" dirty="0"/>
            <a:t>Definition of Churn</a:t>
          </a:r>
        </a:p>
      </dgm:t>
    </dgm:pt>
    <dgm:pt modelId="{34FE679A-CA42-4F82-80EB-14B3ED8B1B7F}" type="parTrans" cxnId="{98ADE12B-05A3-4A3B-84C1-CE3CDFBC263B}">
      <dgm:prSet/>
      <dgm:spPr/>
      <dgm:t>
        <a:bodyPr/>
        <a:lstStyle/>
        <a:p>
          <a:endParaRPr lang="en-US"/>
        </a:p>
      </dgm:t>
    </dgm:pt>
    <dgm:pt modelId="{F1030FF0-FBA8-4341-9AA4-69F1A37B696F}" type="sibTrans" cxnId="{98ADE12B-05A3-4A3B-84C1-CE3CDFBC263B}">
      <dgm:prSet/>
      <dgm:spPr/>
      <dgm:t>
        <a:bodyPr/>
        <a:lstStyle/>
        <a:p>
          <a:endParaRPr lang="en-US"/>
        </a:p>
      </dgm:t>
    </dgm:pt>
    <dgm:pt modelId="{FBFCF75A-3DFA-4C6A-9F11-0CF25E08102E}">
      <dgm:prSet phldrT="[Text]" custT="1"/>
      <dgm:spPr/>
      <dgm:t>
        <a:bodyPr/>
        <a:lstStyle/>
        <a:p>
          <a:r>
            <a:rPr lang="en-US" sz="1400" dirty="0"/>
            <a:t>Prediction of Churn</a:t>
          </a:r>
        </a:p>
      </dgm:t>
    </dgm:pt>
    <dgm:pt modelId="{EB12A8F3-AB07-4E9A-B5B1-C7FB042E6593}" type="parTrans" cxnId="{586B91E4-57D6-43BB-AB96-112A07505686}">
      <dgm:prSet/>
      <dgm:spPr/>
      <dgm:t>
        <a:bodyPr/>
        <a:lstStyle/>
        <a:p>
          <a:endParaRPr lang="en-US"/>
        </a:p>
      </dgm:t>
    </dgm:pt>
    <dgm:pt modelId="{2FA7AB3E-1D47-476C-994C-44C248B47FF5}" type="sibTrans" cxnId="{586B91E4-57D6-43BB-AB96-112A07505686}">
      <dgm:prSet/>
      <dgm:spPr/>
      <dgm:t>
        <a:bodyPr/>
        <a:lstStyle/>
        <a:p>
          <a:endParaRPr lang="en-US"/>
        </a:p>
      </dgm:t>
    </dgm:pt>
    <dgm:pt modelId="{B5E60F10-C814-4485-813B-A3CCBA4D31A7}">
      <dgm:prSet phldrT="[Text]" custT="1"/>
      <dgm:spPr/>
      <dgm:t>
        <a:bodyPr/>
        <a:lstStyle/>
        <a:p>
          <a:r>
            <a:rPr lang="en-US" sz="1400" dirty="0"/>
            <a:t>Churn validation for each segment</a:t>
          </a:r>
        </a:p>
      </dgm:t>
    </dgm:pt>
    <dgm:pt modelId="{5592BE03-5B23-4206-B69C-2D212314CCD8}" type="parTrans" cxnId="{DEFB807E-2278-41D2-9B4C-C3711E51C6D4}">
      <dgm:prSet/>
      <dgm:spPr/>
      <dgm:t>
        <a:bodyPr/>
        <a:lstStyle/>
        <a:p>
          <a:endParaRPr lang="en-US"/>
        </a:p>
      </dgm:t>
    </dgm:pt>
    <dgm:pt modelId="{73920022-DC0F-4269-BB63-B31832A30B10}" type="sibTrans" cxnId="{DEFB807E-2278-41D2-9B4C-C3711E51C6D4}">
      <dgm:prSet/>
      <dgm:spPr/>
      <dgm:t>
        <a:bodyPr/>
        <a:lstStyle/>
        <a:p>
          <a:endParaRPr lang="en-US"/>
        </a:p>
      </dgm:t>
    </dgm:pt>
    <dgm:pt modelId="{1F1CA3E7-AE8D-4534-B00B-75DF1935ADAB}">
      <dgm:prSet phldrT="[Text]" custT="1"/>
      <dgm:spPr>
        <a:solidFill>
          <a:schemeClr val="bg1">
            <a:alpha val="90000"/>
          </a:schemeClr>
        </a:solidFill>
      </dgm:spPr>
      <dgm:t>
        <a:bodyPr/>
        <a:lstStyle/>
        <a:p>
          <a:r>
            <a:rPr lang="en-US" sz="1400" dirty="0"/>
            <a:t>Value-At-Risk for each segment</a:t>
          </a:r>
        </a:p>
      </dgm:t>
    </dgm:pt>
    <dgm:pt modelId="{2EB65FB9-1C82-4FC6-8D36-6576ED63315B}" type="parTrans" cxnId="{0565FCCD-D359-4426-8144-1A90997381D7}">
      <dgm:prSet/>
      <dgm:spPr/>
      <dgm:t>
        <a:bodyPr/>
        <a:lstStyle/>
        <a:p>
          <a:endParaRPr lang="en-US"/>
        </a:p>
      </dgm:t>
    </dgm:pt>
    <dgm:pt modelId="{A91BD128-E7B5-4DF3-8FC4-7A671C7EDA63}" type="sibTrans" cxnId="{0565FCCD-D359-4426-8144-1A90997381D7}">
      <dgm:prSet/>
      <dgm:spPr/>
      <dgm:t>
        <a:bodyPr/>
        <a:lstStyle/>
        <a:p>
          <a:endParaRPr lang="en-US"/>
        </a:p>
      </dgm:t>
    </dgm:pt>
    <dgm:pt modelId="{C71BE12C-BBF1-4504-A0B1-DC09A2ACD895}">
      <dgm:prSet phldrT="[Text]" custT="1"/>
      <dgm:spPr/>
      <dgm:t>
        <a:bodyPr/>
        <a:lstStyle/>
        <a:p>
          <a:r>
            <a:rPr lang="en-US" sz="1400" dirty="0"/>
            <a:t>Recommendation</a:t>
          </a:r>
        </a:p>
      </dgm:t>
    </dgm:pt>
    <dgm:pt modelId="{42B81D57-FD6B-490E-8761-EE9B62A7CE32}" type="parTrans" cxnId="{04FDE05A-43C6-480C-B719-D37FE6131F91}">
      <dgm:prSet/>
      <dgm:spPr/>
      <dgm:t>
        <a:bodyPr/>
        <a:lstStyle/>
        <a:p>
          <a:endParaRPr lang="en-US"/>
        </a:p>
      </dgm:t>
    </dgm:pt>
    <dgm:pt modelId="{07683E6E-A801-417D-A402-0ADE54A9F290}" type="sibTrans" cxnId="{04FDE05A-43C6-480C-B719-D37FE6131F91}">
      <dgm:prSet/>
      <dgm:spPr/>
      <dgm:t>
        <a:bodyPr/>
        <a:lstStyle/>
        <a:p>
          <a:endParaRPr lang="en-US"/>
        </a:p>
      </dgm:t>
    </dgm:pt>
    <dgm:pt modelId="{40EDA69F-D19E-4193-BC46-3743EEBB8EDB}" type="pres">
      <dgm:prSet presAssocID="{FE1E6FA9-E5F6-4F2C-87E1-C59AA369CB56}" presName="Name0" presStyleCnt="0">
        <dgm:presLayoutVars>
          <dgm:chMax val="11"/>
          <dgm:chPref val="11"/>
          <dgm:dir/>
          <dgm:resizeHandles/>
        </dgm:presLayoutVars>
      </dgm:prSet>
      <dgm:spPr/>
    </dgm:pt>
    <dgm:pt modelId="{C1B2F1DF-0954-4B6B-988E-5A43FA0C2D02}" type="pres">
      <dgm:prSet presAssocID="{C71BE12C-BBF1-4504-A0B1-DC09A2ACD895}" presName="Accent5" presStyleCnt="0"/>
      <dgm:spPr/>
    </dgm:pt>
    <dgm:pt modelId="{4501CB2D-F4A4-4944-BA75-5B27C8BCB2ED}" type="pres">
      <dgm:prSet presAssocID="{C71BE12C-BBF1-4504-A0B1-DC09A2ACD895}" presName="Accent" presStyleLbl="node1" presStyleIdx="0" presStyleCnt="5"/>
      <dgm:spPr>
        <a:solidFill>
          <a:srgbClr val="00B050"/>
        </a:solidFill>
      </dgm:spPr>
    </dgm:pt>
    <dgm:pt modelId="{92C5E2A4-2A62-4E5F-AB3A-384661C02B90}" type="pres">
      <dgm:prSet presAssocID="{C71BE12C-BBF1-4504-A0B1-DC09A2ACD895}" presName="ParentBackground5" presStyleCnt="0"/>
      <dgm:spPr/>
    </dgm:pt>
    <dgm:pt modelId="{E92507A3-FBFF-428A-8E59-021B6EE942DA}" type="pres">
      <dgm:prSet presAssocID="{C71BE12C-BBF1-4504-A0B1-DC09A2ACD895}" presName="ParentBackground" presStyleLbl="fgAcc1" presStyleIdx="0" presStyleCnt="5"/>
      <dgm:spPr/>
    </dgm:pt>
    <dgm:pt modelId="{A7433F90-A3A4-438B-9E41-5D9DD694379C}" type="pres">
      <dgm:prSet presAssocID="{C71BE12C-BBF1-4504-A0B1-DC09A2ACD895}" presName="Parent5" presStyleLbl="revTx" presStyleIdx="0" presStyleCnt="0">
        <dgm:presLayoutVars>
          <dgm:chMax val="1"/>
          <dgm:chPref val="1"/>
          <dgm:bulletEnabled val="1"/>
        </dgm:presLayoutVars>
      </dgm:prSet>
      <dgm:spPr/>
    </dgm:pt>
    <dgm:pt modelId="{01792368-9373-409C-A9D4-307BB424E1FB}" type="pres">
      <dgm:prSet presAssocID="{1F1CA3E7-AE8D-4534-B00B-75DF1935ADAB}" presName="Accent4" presStyleCnt="0"/>
      <dgm:spPr/>
    </dgm:pt>
    <dgm:pt modelId="{51E8CF09-7196-401F-ABCF-493024BE1F21}" type="pres">
      <dgm:prSet presAssocID="{1F1CA3E7-AE8D-4534-B00B-75DF1935ADAB}" presName="Accent" presStyleLbl="node1" presStyleIdx="1" presStyleCnt="5"/>
      <dgm:spPr>
        <a:solidFill>
          <a:srgbClr val="00B050"/>
        </a:solidFill>
      </dgm:spPr>
    </dgm:pt>
    <dgm:pt modelId="{97380D7D-64D7-4679-95E7-CAACF09B550A}" type="pres">
      <dgm:prSet presAssocID="{1F1CA3E7-AE8D-4534-B00B-75DF1935ADAB}" presName="ParentBackground4" presStyleCnt="0"/>
      <dgm:spPr/>
    </dgm:pt>
    <dgm:pt modelId="{967BB729-4EBA-4DB9-9D81-7A80A022EC0C}" type="pres">
      <dgm:prSet presAssocID="{1F1CA3E7-AE8D-4534-B00B-75DF1935ADAB}" presName="ParentBackground" presStyleLbl="fgAcc1" presStyleIdx="1" presStyleCnt="5"/>
      <dgm:spPr/>
    </dgm:pt>
    <dgm:pt modelId="{64DFB1AE-01F0-47D6-9F65-A5E936423CE9}" type="pres">
      <dgm:prSet presAssocID="{1F1CA3E7-AE8D-4534-B00B-75DF1935ADAB}" presName="Parent4" presStyleLbl="revTx" presStyleIdx="0" presStyleCnt="0">
        <dgm:presLayoutVars>
          <dgm:chMax val="1"/>
          <dgm:chPref val="1"/>
          <dgm:bulletEnabled val="1"/>
        </dgm:presLayoutVars>
      </dgm:prSet>
      <dgm:spPr/>
    </dgm:pt>
    <dgm:pt modelId="{7BEBBCFC-8E0C-4E29-B91D-2393E18E4B61}" type="pres">
      <dgm:prSet presAssocID="{B5E60F10-C814-4485-813B-A3CCBA4D31A7}" presName="Accent3" presStyleCnt="0"/>
      <dgm:spPr/>
    </dgm:pt>
    <dgm:pt modelId="{D7225414-E39B-47D3-93CC-5CFE5E600370}" type="pres">
      <dgm:prSet presAssocID="{B5E60F10-C814-4485-813B-A3CCBA4D31A7}" presName="Accent" presStyleLbl="node1" presStyleIdx="2" presStyleCnt="5"/>
      <dgm:spPr>
        <a:solidFill>
          <a:srgbClr val="00B050"/>
        </a:solidFill>
      </dgm:spPr>
    </dgm:pt>
    <dgm:pt modelId="{B3D1C18C-EE9B-45B2-94AF-A86DDC694B29}" type="pres">
      <dgm:prSet presAssocID="{B5E60F10-C814-4485-813B-A3CCBA4D31A7}" presName="ParentBackground3" presStyleCnt="0"/>
      <dgm:spPr/>
    </dgm:pt>
    <dgm:pt modelId="{BBF64CB2-041C-4544-9B06-395FDBF42139}" type="pres">
      <dgm:prSet presAssocID="{B5E60F10-C814-4485-813B-A3CCBA4D31A7}" presName="ParentBackground" presStyleLbl="fgAcc1" presStyleIdx="2" presStyleCnt="5"/>
      <dgm:spPr/>
    </dgm:pt>
    <dgm:pt modelId="{FDFA3D3E-43F0-4DB9-9FAD-5A7520060F19}" type="pres">
      <dgm:prSet presAssocID="{B5E60F10-C814-4485-813B-A3CCBA4D31A7}" presName="Parent3" presStyleLbl="revTx" presStyleIdx="0" presStyleCnt="0">
        <dgm:presLayoutVars>
          <dgm:chMax val="1"/>
          <dgm:chPref val="1"/>
          <dgm:bulletEnabled val="1"/>
        </dgm:presLayoutVars>
      </dgm:prSet>
      <dgm:spPr/>
    </dgm:pt>
    <dgm:pt modelId="{6DC858DD-1C30-40C9-AC28-33CB77BE3303}" type="pres">
      <dgm:prSet presAssocID="{FBFCF75A-3DFA-4C6A-9F11-0CF25E08102E}" presName="Accent2" presStyleCnt="0"/>
      <dgm:spPr/>
    </dgm:pt>
    <dgm:pt modelId="{4FA9FC15-6518-4D25-8A61-C8E632E8D4B3}" type="pres">
      <dgm:prSet presAssocID="{FBFCF75A-3DFA-4C6A-9F11-0CF25E08102E}" presName="Accent" presStyleLbl="node1" presStyleIdx="3" presStyleCnt="5"/>
      <dgm:spPr>
        <a:solidFill>
          <a:srgbClr val="00B050"/>
        </a:solidFill>
      </dgm:spPr>
    </dgm:pt>
    <dgm:pt modelId="{3C961F47-5170-4664-8C5C-939DFB39E610}" type="pres">
      <dgm:prSet presAssocID="{FBFCF75A-3DFA-4C6A-9F11-0CF25E08102E}" presName="ParentBackground2" presStyleCnt="0"/>
      <dgm:spPr/>
    </dgm:pt>
    <dgm:pt modelId="{B39D814B-8C84-4991-9F0A-83941F7142C6}" type="pres">
      <dgm:prSet presAssocID="{FBFCF75A-3DFA-4C6A-9F11-0CF25E08102E}" presName="ParentBackground" presStyleLbl="fgAcc1" presStyleIdx="3" presStyleCnt="5"/>
      <dgm:spPr/>
    </dgm:pt>
    <dgm:pt modelId="{77D7DF52-2ABA-484D-8D84-3BEC64657995}" type="pres">
      <dgm:prSet presAssocID="{FBFCF75A-3DFA-4C6A-9F11-0CF25E08102E}" presName="Parent2" presStyleLbl="revTx" presStyleIdx="0" presStyleCnt="0">
        <dgm:presLayoutVars>
          <dgm:chMax val="1"/>
          <dgm:chPref val="1"/>
          <dgm:bulletEnabled val="1"/>
        </dgm:presLayoutVars>
      </dgm:prSet>
      <dgm:spPr/>
    </dgm:pt>
    <dgm:pt modelId="{AAE3A75A-7566-4460-82F9-E485E3C9214B}" type="pres">
      <dgm:prSet presAssocID="{09B8AA74-7A57-4A99-8328-38F9B949D57F}" presName="Accent1" presStyleCnt="0"/>
      <dgm:spPr/>
    </dgm:pt>
    <dgm:pt modelId="{3642A020-7885-4FE4-826A-4D26C825DAFE}" type="pres">
      <dgm:prSet presAssocID="{09B8AA74-7A57-4A99-8328-38F9B949D57F}" presName="Accent" presStyleLbl="node1" presStyleIdx="4" presStyleCnt="5"/>
      <dgm:spPr>
        <a:solidFill>
          <a:srgbClr val="00B050"/>
        </a:solidFill>
      </dgm:spPr>
    </dgm:pt>
    <dgm:pt modelId="{64B5F9BF-3195-4511-AA7A-5C45B2FA4012}" type="pres">
      <dgm:prSet presAssocID="{09B8AA74-7A57-4A99-8328-38F9B949D57F}" presName="ParentBackground1" presStyleCnt="0"/>
      <dgm:spPr/>
    </dgm:pt>
    <dgm:pt modelId="{B218FD90-7C3C-4BC7-9072-9F95FDDAAD40}" type="pres">
      <dgm:prSet presAssocID="{09B8AA74-7A57-4A99-8328-38F9B949D57F}" presName="ParentBackground" presStyleLbl="fgAcc1" presStyleIdx="4" presStyleCnt="5"/>
      <dgm:spPr/>
    </dgm:pt>
    <dgm:pt modelId="{74A30B8A-36E3-461A-83B1-5977CA442D97}" type="pres">
      <dgm:prSet presAssocID="{09B8AA74-7A57-4A99-8328-38F9B949D57F}" presName="Parent1" presStyleLbl="revTx" presStyleIdx="0" presStyleCnt="0">
        <dgm:presLayoutVars>
          <dgm:chMax val="1"/>
          <dgm:chPref val="1"/>
          <dgm:bulletEnabled val="1"/>
        </dgm:presLayoutVars>
      </dgm:prSet>
      <dgm:spPr/>
    </dgm:pt>
  </dgm:ptLst>
  <dgm:cxnLst>
    <dgm:cxn modelId="{F1C18910-9ECD-4580-A544-C3FE3B9A74AA}" type="presOf" srcId="{FBFCF75A-3DFA-4C6A-9F11-0CF25E08102E}" destId="{B39D814B-8C84-4991-9F0A-83941F7142C6}" srcOrd="0" destOrd="0" presId="urn:microsoft.com/office/officeart/2011/layout/CircleProcess"/>
    <dgm:cxn modelId="{98ADE12B-05A3-4A3B-84C1-CE3CDFBC263B}" srcId="{FE1E6FA9-E5F6-4F2C-87E1-C59AA369CB56}" destId="{09B8AA74-7A57-4A99-8328-38F9B949D57F}" srcOrd="0" destOrd="0" parTransId="{34FE679A-CA42-4F82-80EB-14B3ED8B1B7F}" sibTransId="{F1030FF0-FBA8-4341-9AA4-69F1A37B696F}"/>
    <dgm:cxn modelId="{E2897040-9B30-4E40-A198-4EBFF627E64A}" type="presOf" srcId="{B5E60F10-C814-4485-813B-A3CCBA4D31A7}" destId="{BBF64CB2-041C-4544-9B06-395FDBF42139}" srcOrd="0" destOrd="0" presId="urn:microsoft.com/office/officeart/2011/layout/CircleProcess"/>
    <dgm:cxn modelId="{1EAA2B42-D552-41E5-87C6-4D2488CDC8EE}" type="presOf" srcId="{FBFCF75A-3DFA-4C6A-9F11-0CF25E08102E}" destId="{77D7DF52-2ABA-484D-8D84-3BEC64657995}" srcOrd="1" destOrd="0" presId="urn:microsoft.com/office/officeart/2011/layout/CircleProcess"/>
    <dgm:cxn modelId="{3EF9E462-CC23-44C1-8E6F-7CA609570D4E}" type="presOf" srcId="{C71BE12C-BBF1-4504-A0B1-DC09A2ACD895}" destId="{E92507A3-FBFF-428A-8E59-021B6EE942DA}" srcOrd="0" destOrd="0" presId="urn:microsoft.com/office/officeart/2011/layout/CircleProcess"/>
    <dgm:cxn modelId="{639E7E76-9FC4-4ED1-9CA1-79893B787F4D}" type="presOf" srcId="{B5E60F10-C814-4485-813B-A3CCBA4D31A7}" destId="{FDFA3D3E-43F0-4DB9-9FAD-5A7520060F19}" srcOrd="1" destOrd="0" presId="urn:microsoft.com/office/officeart/2011/layout/CircleProcess"/>
    <dgm:cxn modelId="{04FDE05A-43C6-480C-B719-D37FE6131F91}" srcId="{FE1E6FA9-E5F6-4F2C-87E1-C59AA369CB56}" destId="{C71BE12C-BBF1-4504-A0B1-DC09A2ACD895}" srcOrd="4" destOrd="0" parTransId="{42B81D57-FD6B-490E-8761-EE9B62A7CE32}" sibTransId="{07683E6E-A801-417D-A402-0ADE54A9F290}"/>
    <dgm:cxn modelId="{DEFB807E-2278-41D2-9B4C-C3711E51C6D4}" srcId="{FE1E6FA9-E5F6-4F2C-87E1-C59AA369CB56}" destId="{B5E60F10-C814-4485-813B-A3CCBA4D31A7}" srcOrd="2" destOrd="0" parTransId="{5592BE03-5B23-4206-B69C-2D212314CCD8}" sibTransId="{73920022-DC0F-4269-BB63-B31832A30B10}"/>
    <dgm:cxn modelId="{6F001288-F2D2-4497-B6D0-A9A389AC7FEE}" type="presOf" srcId="{FE1E6FA9-E5F6-4F2C-87E1-C59AA369CB56}" destId="{40EDA69F-D19E-4193-BC46-3743EEBB8EDB}" srcOrd="0" destOrd="0" presId="urn:microsoft.com/office/officeart/2011/layout/CircleProcess"/>
    <dgm:cxn modelId="{9A6AF394-1227-4676-A9DC-14CDDFEA7332}" type="presOf" srcId="{09B8AA74-7A57-4A99-8328-38F9B949D57F}" destId="{74A30B8A-36E3-461A-83B1-5977CA442D97}" srcOrd="1" destOrd="0" presId="urn:microsoft.com/office/officeart/2011/layout/CircleProcess"/>
    <dgm:cxn modelId="{8866CFCA-787B-4811-B17E-F30F800CDC79}" type="presOf" srcId="{1F1CA3E7-AE8D-4534-B00B-75DF1935ADAB}" destId="{64DFB1AE-01F0-47D6-9F65-A5E936423CE9}" srcOrd="1" destOrd="0" presId="urn:microsoft.com/office/officeart/2011/layout/CircleProcess"/>
    <dgm:cxn modelId="{0565FCCD-D359-4426-8144-1A90997381D7}" srcId="{FE1E6FA9-E5F6-4F2C-87E1-C59AA369CB56}" destId="{1F1CA3E7-AE8D-4534-B00B-75DF1935ADAB}" srcOrd="3" destOrd="0" parTransId="{2EB65FB9-1C82-4FC6-8D36-6576ED63315B}" sibTransId="{A91BD128-E7B5-4DF3-8FC4-7A671C7EDA63}"/>
    <dgm:cxn modelId="{248615E1-39F6-4012-964D-26CE0025106A}" type="presOf" srcId="{09B8AA74-7A57-4A99-8328-38F9B949D57F}" destId="{B218FD90-7C3C-4BC7-9072-9F95FDDAAD40}" srcOrd="0" destOrd="0" presId="urn:microsoft.com/office/officeart/2011/layout/CircleProcess"/>
    <dgm:cxn modelId="{586B91E4-57D6-43BB-AB96-112A07505686}" srcId="{FE1E6FA9-E5F6-4F2C-87E1-C59AA369CB56}" destId="{FBFCF75A-3DFA-4C6A-9F11-0CF25E08102E}" srcOrd="1" destOrd="0" parTransId="{EB12A8F3-AB07-4E9A-B5B1-C7FB042E6593}" sibTransId="{2FA7AB3E-1D47-476C-994C-44C248B47FF5}"/>
    <dgm:cxn modelId="{09AF3AE5-A4C9-4226-9D33-32FB1D7D656D}" type="presOf" srcId="{1F1CA3E7-AE8D-4534-B00B-75DF1935ADAB}" destId="{967BB729-4EBA-4DB9-9D81-7A80A022EC0C}" srcOrd="0" destOrd="0" presId="urn:microsoft.com/office/officeart/2011/layout/CircleProcess"/>
    <dgm:cxn modelId="{B29AC8F6-6D53-4055-AC6C-7CB06DFB1C29}" type="presOf" srcId="{C71BE12C-BBF1-4504-A0B1-DC09A2ACD895}" destId="{A7433F90-A3A4-438B-9E41-5D9DD694379C}" srcOrd="1" destOrd="0" presId="urn:microsoft.com/office/officeart/2011/layout/CircleProcess"/>
    <dgm:cxn modelId="{5B67BA34-B3F2-4E39-B428-CA154B073C92}" type="presParOf" srcId="{40EDA69F-D19E-4193-BC46-3743EEBB8EDB}" destId="{C1B2F1DF-0954-4B6B-988E-5A43FA0C2D02}" srcOrd="0" destOrd="0" presId="urn:microsoft.com/office/officeart/2011/layout/CircleProcess"/>
    <dgm:cxn modelId="{1B56F0F8-5572-4204-993F-BB03DE5E6F81}" type="presParOf" srcId="{C1B2F1DF-0954-4B6B-988E-5A43FA0C2D02}" destId="{4501CB2D-F4A4-4944-BA75-5B27C8BCB2ED}" srcOrd="0" destOrd="0" presId="urn:microsoft.com/office/officeart/2011/layout/CircleProcess"/>
    <dgm:cxn modelId="{46DB7994-D07D-41C4-91BB-981D089F274B}" type="presParOf" srcId="{40EDA69F-D19E-4193-BC46-3743EEBB8EDB}" destId="{92C5E2A4-2A62-4E5F-AB3A-384661C02B90}" srcOrd="1" destOrd="0" presId="urn:microsoft.com/office/officeart/2011/layout/CircleProcess"/>
    <dgm:cxn modelId="{3090BA6E-C3A7-4FFF-89F2-6EE5C24543AD}" type="presParOf" srcId="{92C5E2A4-2A62-4E5F-AB3A-384661C02B90}" destId="{E92507A3-FBFF-428A-8E59-021B6EE942DA}" srcOrd="0" destOrd="0" presId="urn:microsoft.com/office/officeart/2011/layout/CircleProcess"/>
    <dgm:cxn modelId="{B8E1857E-8EDC-4291-8A08-F755E873535B}" type="presParOf" srcId="{40EDA69F-D19E-4193-BC46-3743EEBB8EDB}" destId="{A7433F90-A3A4-438B-9E41-5D9DD694379C}" srcOrd="2" destOrd="0" presId="urn:microsoft.com/office/officeart/2011/layout/CircleProcess"/>
    <dgm:cxn modelId="{9B7A2763-3203-44AA-9078-01F80CFBA06C}" type="presParOf" srcId="{40EDA69F-D19E-4193-BC46-3743EEBB8EDB}" destId="{01792368-9373-409C-A9D4-307BB424E1FB}" srcOrd="3" destOrd="0" presId="urn:microsoft.com/office/officeart/2011/layout/CircleProcess"/>
    <dgm:cxn modelId="{C22ACD29-09E8-4EBD-85F8-320A08F8D542}" type="presParOf" srcId="{01792368-9373-409C-A9D4-307BB424E1FB}" destId="{51E8CF09-7196-401F-ABCF-493024BE1F21}" srcOrd="0" destOrd="0" presId="urn:microsoft.com/office/officeart/2011/layout/CircleProcess"/>
    <dgm:cxn modelId="{D56F8626-AF40-4F52-8E0F-ADAFCADFB600}" type="presParOf" srcId="{40EDA69F-D19E-4193-BC46-3743EEBB8EDB}" destId="{97380D7D-64D7-4679-95E7-CAACF09B550A}" srcOrd="4" destOrd="0" presId="urn:microsoft.com/office/officeart/2011/layout/CircleProcess"/>
    <dgm:cxn modelId="{F8653B8D-BF19-4514-98B1-AD0582647BA6}" type="presParOf" srcId="{97380D7D-64D7-4679-95E7-CAACF09B550A}" destId="{967BB729-4EBA-4DB9-9D81-7A80A022EC0C}" srcOrd="0" destOrd="0" presId="urn:microsoft.com/office/officeart/2011/layout/CircleProcess"/>
    <dgm:cxn modelId="{0D5381B3-812C-43E2-A031-B8E99A49B7B0}" type="presParOf" srcId="{40EDA69F-D19E-4193-BC46-3743EEBB8EDB}" destId="{64DFB1AE-01F0-47D6-9F65-A5E936423CE9}" srcOrd="5" destOrd="0" presId="urn:microsoft.com/office/officeart/2011/layout/CircleProcess"/>
    <dgm:cxn modelId="{20978517-A525-459C-9145-FA1F22B27AAD}" type="presParOf" srcId="{40EDA69F-D19E-4193-BC46-3743EEBB8EDB}" destId="{7BEBBCFC-8E0C-4E29-B91D-2393E18E4B61}" srcOrd="6" destOrd="0" presId="urn:microsoft.com/office/officeart/2011/layout/CircleProcess"/>
    <dgm:cxn modelId="{44EEF1FF-40C4-4F0E-A91C-9E0798D5FDB8}" type="presParOf" srcId="{7BEBBCFC-8E0C-4E29-B91D-2393E18E4B61}" destId="{D7225414-E39B-47D3-93CC-5CFE5E600370}" srcOrd="0" destOrd="0" presId="urn:microsoft.com/office/officeart/2011/layout/CircleProcess"/>
    <dgm:cxn modelId="{76E37F51-A8E4-40EC-B6E4-13C4369EA546}" type="presParOf" srcId="{40EDA69F-D19E-4193-BC46-3743EEBB8EDB}" destId="{B3D1C18C-EE9B-45B2-94AF-A86DDC694B29}" srcOrd="7" destOrd="0" presId="urn:microsoft.com/office/officeart/2011/layout/CircleProcess"/>
    <dgm:cxn modelId="{FDC70A41-7F23-4828-B385-741EDC23F6D4}" type="presParOf" srcId="{B3D1C18C-EE9B-45B2-94AF-A86DDC694B29}" destId="{BBF64CB2-041C-4544-9B06-395FDBF42139}" srcOrd="0" destOrd="0" presId="urn:microsoft.com/office/officeart/2011/layout/CircleProcess"/>
    <dgm:cxn modelId="{752285FD-C20E-4DD4-B57E-28349D90153C}" type="presParOf" srcId="{40EDA69F-D19E-4193-BC46-3743EEBB8EDB}" destId="{FDFA3D3E-43F0-4DB9-9FAD-5A7520060F19}" srcOrd="8" destOrd="0" presId="urn:microsoft.com/office/officeart/2011/layout/CircleProcess"/>
    <dgm:cxn modelId="{4422DE49-CE6A-4CA1-8368-B41816DF30E8}" type="presParOf" srcId="{40EDA69F-D19E-4193-BC46-3743EEBB8EDB}" destId="{6DC858DD-1C30-40C9-AC28-33CB77BE3303}" srcOrd="9" destOrd="0" presId="urn:microsoft.com/office/officeart/2011/layout/CircleProcess"/>
    <dgm:cxn modelId="{EE6BEEE4-236C-4C6E-83F2-A3B47ACB4B4D}" type="presParOf" srcId="{6DC858DD-1C30-40C9-AC28-33CB77BE3303}" destId="{4FA9FC15-6518-4D25-8A61-C8E632E8D4B3}" srcOrd="0" destOrd="0" presId="urn:microsoft.com/office/officeart/2011/layout/CircleProcess"/>
    <dgm:cxn modelId="{286B37A1-A74E-44C9-A512-AA3BEFF85387}" type="presParOf" srcId="{40EDA69F-D19E-4193-BC46-3743EEBB8EDB}" destId="{3C961F47-5170-4664-8C5C-939DFB39E610}" srcOrd="10" destOrd="0" presId="urn:microsoft.com/office/officeart/2011/layout/CircleProcess"/>
    <dgm:cxn modelId="{C6736D9B-E696-4E3E-9E45-F83C8F012980}" type="presParOf" srcId="{3C961F47-5170-4664-8C5C-939DFB39E610}" destId="{B39D814B-8C84-4991-9F0A-83941F7142C6}" srcOrd="0" destOrd="0" presId="urn:microsoft.com/office/officeart/2011/layout/CircleProcess"/>
    <dgm:cxn modelId="{A2CBF63F-E42B-4D4A-82D4-5D6D0B72943C}" type="presParOf" srcId="{40EDA69F-D19E-4193-BC46-3743EEBB8EDB}" destId="{77D7DF52-2ABA-484D-8D84-3BEC64657995}" srcOrd="11" destOrd="0" presId="urn:microsoft.com/office/officeart/2011/layout/CircleProcess"/>
    <dgm:cxn modelId="{3030F62D-FBA4-4C41-9905-327CDADC9043}" type="presParOf" srcId="{40EDA69F-D19E-4193-BC46-3743EEBB8EDB}" destId="{AAE3A75A-7566-4460-82F9-E485E3C9214B}" srcOrd="12" destOrd="0" presId="urn:microsoft.com/office/officeart/2011/layout/CircleProcess"/>
    <dgm:cxn modelId="{801CF772-1214-4AF4-B31E-4158B363FDEF}" type="presParOf" srcId="{AAE3A75A-7566-4460-82F9-E485E3C9214B}" destId="{3642A020-7885-4FE4-826A-4D26C825DAFE}" srcOrd="0" destOrd="0" presId="urn:microsoft.com/office/officeart/2011/layout/CircleProcess"/>
    <dgm:cxn modelId="{2D42B68B-A6E4-4BDE-AFC4-BC17C448597E}" type="presParOf" srcId="{40EDA69F-D19E-4193-BC46-3743EEBB8EDB}" destId="{64B5F9BF-3195-4511-AA7A-5C45B2FA4012}" srcOrd="13" destOrd="0" presId="urn:microsoft.com/office/officeart/2011/layout/CircleProcess"/>
    <dgm:cxn modelId="{A88A66BD-C7BD-4928-B6FD-B02CEEAA09E8}" type="presParOf" srcId="{64B5F9BF-3195-4511-AA7A-5C45B2FA4012}" destId="{B218FD90-7C3C-4BC7-9072-9F95FDDAAD40}" srcOrd="0" destOrd="0" presId="urn:microsoft.com/office/officeart/2011/layout/CircleProcess"/>
    <dgm:cxn modelId="{7D9A7606-B6DB-4E74-8100-693B4E8890FE}" type="presParOf" srcId="{40EDA69F-D19E-4193-BC46-3743EEBB8EDB}" destId="{74A30B8A-36E3-461A-83B1-5977CA442D97}"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E1E6FA9-E5F6-4F2C-87E1-C59AA369CB56}" type="doc">
      <dgm:prSet loTypeId="urn:microsoft.com/office/officeart/2011/layout/CircleProcess" loCatId="process" qsTypeId="urn:microsoft.com/office/officeart/2005/8/quickstyle/simple2" qsCatId="simple" csTypeId="urn:microsoft.com/office/officeart/2005/8/colors/accent6_2" csCatId="accent6" phldr="1"/>
      <dgm:spPr/>
      <dgm:t>
        <a:bodyPr/>
        <a:lstStyle/>
        <a:p>
          <a:endParaRPr lang="en-US"/>
        </a:p>
      </dgm:t>
    </dgm:pt>
    <dgm:pt modelId="{09B8AA74-7A57-4A99-8328-38F9B949D57F}">
      <dgm:prSet phldrT="[Text]" custT="1"/>
      <dgm:spPr/>
      <dgm:t>
        <a:bodyPr/>
        <a:lstStyle/>
        <a:p>
          <a:r>
            <a:rPr lang="en-US" sz="500" dirty="0"/>
            <a:t>Definition of Churn</a:t>
          </a:r>
        </a:p>
      </dgm:t>
    </dgm:pt>
    <dgm:pt modelId="{34FE679A-CA42-4F82-80EB-14B3ED8B1B7F}" type="parTrans" cxnId="{98ADE12B-05A3-4A3B-84C1-CE3CDFBC263B}">
      <dgm:prSet/>
      <dgm:spPr/>
      <dgm:t>
        <a:bodyPr/>
        <a:lstStyle/>
        <a:p>
          <a:endParaRPr lang="en-US" sz="500"/>
        </a:p>
      </dgm:t>
    </dgm:pt>
    <dgm:pt modelId="{F1030FF0-FBA8-4341-9AA4-69F1A37B696F}" type="sibTrans" cxnId="{98ADE12B-05A3-4A3B-84C1-CE3CDFBC263B}">
      <dgm:prSet/>
      <dgm:spPr/>
      <dgm:t>
        <a:bodyPr/>
        <a:lstStyle/>
        <a:p>
          <a:endParaRPr lang="en-US" sz="500"/>
        </a:p>
      </dgm:t>
    </dgm:pt>
    <dgm:pt modelId="{FBFCF75A-3DFA-4C6A-9F11-0CF25E08102E}">
      <dgm:prSet phldrT="[Text]" custT="1"/>
      <dgm:spPr/>
      <dgm:t>
        <a:bodyPr/>
        <a:lstStyle/>
        <a:p>
          <a:r>
            <a:rPr lang="en-US" sz="500" dirty="0"/>
            <a:t>Prediction of Churn</a:t>
          </a:r>
        </a:p>
      </dgm:t>
    </dgm:pt>
    <dgm:pt modelId="{EB12A8F3-AB07-4E9A-B5B1-C7FB042E6593}" type="parTrans" cxnId="{586B91E4-57D6-43BB-AB96-112A07505686}">
      <dgm:prSet/>
      <dgm:spPr/>
      <dgm:t>
        <a:bodyPr/>
        <a:lstStyle/>
        <a:p>
          <a:endParaRPr lang="en-US" sz="500"/>
        </a:p>
      </dgm:t>
    </dgm:pt>
    <dgm:pt modelId="{2FA7AB3E-1D47-476C-994C-44C248B47FF5}" type="sibTrans" cxnId="{586B91E4-57D6-43BB-AB96-112A07505686}">
      <dgm:prSet/>
      <dgm:spPr/>
      <dgm:t>
        <a:bodyPr/>
        <a:lstStyle/>
        <a:p>
          <a:endParaRPr lang="en-US" sz="500"/>
        </a:p>
      </dgm:t>
    </dgm:pt>
    <dgm:pt modelId="{B5E60F10-C814-4485-813B-A3CCBA4D31A7}">
      <dgm:prSet phldrT="[Text]" custT="1"/>
      <dgm:spPr/>
      <dgm:t>
        <a:bodyPr/>
        <a:lstStyle/>
        <a:p>
          <a:r>
            <a:rPr lang="en-US" sz="500" dirty="0"/>
            <a:t>Churn validation for each segment</a:t>
          </a:r>
        </a:p>
      </dgm:t>
    </dgm:pt>
    <dgm:pt modelId="{5592BE03-5B23-4206-B69C-2D212314CCD8}" type="parTrans" cxnId="{DEFB807E-2278-41D2-9B4C-C3711E51C6D4}">
      <dgm:prSet/>
      <dgm:spPr/>
      <dgm:t>
        <a:bodyPr/>
        <a:lstStyle/>
        <a:p>
          <a:endParaRPr lang="en-US" sz="500"/>
        </a:p>
      </dgm:t>
    </dgm:pt>
    <dgm:pt modelId="{73920022-DC0F-4269-BB63-B31832A30B10}" type="sibTrans" cxnId="{DEFB807E-2278-41D2-9B4C-C3711E51C6D4}">
      <dgm:prSet/>
      <dgm:spPr/>
      <dgm:t>
        <a:bodyPr/>
        <a:lstStyle/>
        <a:p>
          <a:endParaRPr lang="en-US" sz="500"/>
        </a:p>
      </dgm:t>
    </dgm:pt>
    <dgm:pt modelId="{1F1CA3E7-AE8D-4534-B00B-75DF1935ADAB}">
      <dgm:prSet phldrT="[Text]" custT="1"/>
      <dgm:spPr>
        <a:solidFill>
          <a:schemeClr val="bg1">
            <a:alpha val="90000"/>
          </a:schemeClr>
        </a:solidFill>
      </dgm:spPr>
      <dgm:t>
        <a:bodyPr/>
        <a:lstStyle/>
        <a:p>
          <a:r>
            <a:rPr lang="en-US" sz="500" dirty="0"/>
            <a:t>Value-At-Risk for each segment</a:t>
          </a:r>
        </a:p>
      </dgm:t>
    </dgm:pt>
    <dgm:pt modelId="{2EB65FB9-1C82-4FC6-8D36-6576ED63315B}" type="parTrans" cxnId="{0565FCCD-D359-4426-8144-1A90997381D7}">
      <dgm:prSet/>
      <dgm:spPr/>
      <dgm:t>
        <a:bodyPr/>
        <a:lstStyle/>
        <a:p>
          <a:endParaRPr lang="en-US" sz="500"/>
        </a:p>
      </dgm:t>
    </dgm:pt>
    <dgm:pt modelId="{A91BD128-E7B5-4DF3-8FC4-7A671C7EDA63}" type="sibTrans" cxnId="{0565FCCD-D359-4426-8144-1A90997381D7}">
      <dgm:prSet/>
      <dgm:spPr/>
      <dgm:t>
        <a:bodyPr/>
        <a:lstStyle/>
        <a:p>
          <a:endParaRPr lang="en-US" sz="500"/>
        </a:p>
      </dgm:t>
    </dgm:pt>
    <dgm:pt modelId="{C71BE12C-BBF1-4504-A0B1-DC09A2ACD895}">
      <dgm:prSet phldrT="[Text]" custT="1"/>
      <dgm:spPr/>
      <dgm:t>
        <a:bodyPr/>
        <a:lstStyle/>
        <a:p>
          <a:r>
            <a:rPr lang="en-US" sz="500" dirty="0"/>
            <a:t>Recommendation</a:t>
          </a:r>
        </a:p>
      </dgm:t>
    </dgm:pt>
    <dgm:pt modelId="{42B81D57-FD6B-490E-8761-EE9B62A7CE32}" type="parTrans" cxnId="{04FDE05A-43C6-480C-B719-D37FE6131F91}">
      <dgm:prSet/>
      <dgm:spPr/>
      <dgm:t>
        <a:bodyPr/>
        <a:lstStyle/>
        <a:p>
          <a:endParaRPr lang="en-US" sz="500"/>
        </a:p>
      </dgm:t>
    </dgm:pt>
    <dgm:pt modelId="{07683E6E-A801-417D-A402-0ADE54A9F290}" type="sibTrans" cxnId="{04FDE05A-43C6-480C-B719-D37FE6131F91}">
      <dgm:prSet/>
      <dgm:spPr/>
      <dgm:t>
        <a:bodyPr/>
        <a:lstStyle/>
        <a:p>
          <a:endParaRPr lang="en-US" sz="500"/>
        </a:p>
      </dgm:t>
    </dgm:pt>
    <dgm:pt modelId="{40EDA69F-D19E-4193-BC46-3743EEBB8EDB}" type="pres">
      <dgm:prSet presAssocID="{FE1E6FA9-E5F6-4F2C-87E1-C59AA369CB56}" presName="Name0" presStyleCnt="0">
        <dgm:presLayoutVars>
          <dgm:chMax val="11"/>
          <dgm:chPref val="11"/>
          <dgm:dir/>
          <dgm:resizeHandles/>
        </dgm:presLayoutVars>
      </dgm:prSet>
      <dgm:spPr/>
    </dgm:pt>
    <dgm:pt modelId="{C1B2F1DF-0954-4B6B-988E-5A43FA0C2D02}" type="pres">
      <dgm:prSet presAssocID="{C71BE12C-BBF1-4504-A0B1-DC09A2ACD895}" presName="Accent5" presStyleCnt="0"/>
      <dgm:spPr/>
    </dgm:pt>
    <dgm:pt modelId="{4501CB2D-F4A4-4944-BA75-5B27C8BCB2ED}" type="pres">
      <dgm:prSet presAssocID="{C71BE12C-BBF1-4504-A0B1-DC09A2ACD895}" presName="Accent" presStyleLbl="node1" presStyleIdx="0" presStyleCnt="5"/>
      <dgm:spPr>
        <a:solidFill>
          <a:srgbClr val="00B050"/>
        </a:solidFill>
      </dgm:spPr>
    </dgm:pt>
    <dgm:pt modelId="{92C5E2A4-2A62-4E5F-AB3A-384661C02B90}" type="pres">
      <dgm:prSet presAssocID="{C71BE12C-BBF1-4504-A0B1-DC09A2ACD895}" presName="ParentBackground5" presStyleCnt="0"/>
      <dgm:spPr/>
    </dgm:pt>
    <dgm:pt modelId="{E92507A3-FBFF-428A-8E59-021B6EE942DA}" type="pres">
      <dgm:prSet presAssocID="{C71BE12C-BBF1-4504-A0B1-DC09A2ACD895}" presName="ParentBackground" presStyleLbl="fgAcc1" presStyleIdx="0" presStyleCnt="5"/>
      <dgm:spPr/>
    </dgm:pt>
    <dgm:pt modelId="{A7433F90-A3A4-438B-9E41-5D9DD694379C}" type="pres">
      <dgm:prSet presAssocID="{C71BE12C-BBF1-4504-A0B1-DC09A2ACD895}" presName="Parent5" presStyleLbl="revTx" presStyleIdx="0" presStyleCnt="0">
        <dgm:presLayoutVars>
          <dgm:chMax val="1"/>
          <dgm:chPref val="1"/>
          <dgm:bulletEnabled val="1"/>
        </dgm:presLayoutVars>
      </dgm:prSet>
      <dgm:spPr/>
    </dgm:pt>
    <dgm:pt modelId="{01792368-9373-409C-A9D4-307BB424E1FB}" type="pres">
      <dgm:prSet presAssocID="{1F1CA3E7-AE8D-4534-B00B-75DF1935ADAB}" presName="Accent4" presStyleCnt="0"/>
      <dgm:spPr/>
    </dgm:pt>
    <dgm:pt modelId="{51E8CF09-7196-401F-ABCF-493024BE1F21}" type="pres">
      <dgm:prSet presAssocID="{1F1CA3E7-AE8D-4534-B00B-75DF1935ADAB}" presName="Accent" presStyleLbl="node1" presStyleIdx="1" presStyleCnt="5"/>
      <dgm:spPr>
        <a:solidFill>
          <a:srgbClr val="00B050"/>
        </a:solidFill>
      </dgm:spPr>
    </dgm:pt>
    <dgm:pt modelId="{97380D7D-64D7-4679-95E7-CAACF09B550A}" type="pres">
      <dgm:prSet presAssocID="{1F1CA3E7-AE8D-4534-B00B-75DF1935ADAB}" presName="ParentBackground4" presStyleCnt="0"/>
      <dgm:spPr/>
    </dgm:pt>
    <dgm:pt modelId="{967BB729-4EBA-4DB9-9D81-7A80A022EC0C}" type="pres">
      <dgm:prSet presAssocID="{1F1CA3E7-AE8D-4534-B00B-75DF1935ADAB}" presName="ParentBackground" presStyleLbl="fgAcc1" presStyleIdx="1" presStyleCnt="5"/>
      <dgm:spPr/>
    </dgm:pt>
    <dgm:pt modelId="{64DFB1AE-01F0-47D6-9F65-A5E936423CE9}" type="pres">
      <dgm:prSet presAssocID="{1F1CA3E7-AE8D-4534-B00B-75DF1935ADAB}" presName="Parent4" presStyleLbl="revTx" presStyleIdx="0" presStyleCnt="0">
        <dgm:presLayoutVars>
          <dgm:chMax val="1"/>
          <dgm:chPref val="1"/>
          <dgm:bulletEnabled val="1"/>
        </dgm:presLayoutVars>
      </dgm:prSet>
      <dgm:spPr/>
    </dgm:pt>
    <dgm:pt modelId="{7BEBBCFC-8E0C-4E29-B91D-2393E18E4B61}" type="pres">
      <dgm:prSet presAssocID="{B5E60F10-C814-4485-813B-A3CCBA4D31A7}" presName="Accent3" presStyleCnt="0"/>
      <dgm:spPr/>
    </dgm:pt>
    <dgm:pt modelId="{D7225414-E39B-47D3-93CC-5CFE5E600370}" type="pres">
      <dgm:prSet presAssocID="{B5E60F10-C814-4485-813B-A3CCBA4D31A7}" presName="Accent" presStyleLbl="node1" presStyleIdx="2" presStyleCnt="5"/>
      <dgm:spPr>
        <a:solidFill>
          <a:srgbClr val="00B050"/>
        </a:solidFill>
      </dgm:spPr>
    </dgm:pt>
    <dgm:pt modelId="{B3D1C18C-EE9B-45B2-94AF-A86DDC694B29}" type="pres">
      <dgm:prSet presAssocID="{B5E60F10-C814-4485-813B-A3CCBA4D31A7}" presName="ParentBackground3" presStyleCnt="0"/>
      <dgm:spPr/>
    </dgm:pt>
    <dgm:pt modelId="{BBF64CB2-041C-4544-9B06-395FDBF42139}" type="pres">
      <dgm:prSet presAssocID="{B5E60F10-C814-4485-813B-A3CCBA4D31A7}" presName="ParentBackground" presStyleLbl="fgAcc1" presStyleIdx="2" presStyleCnt="5"/>
      <dgm:spPr/>
    </dgm:pt>
    <dgm:pt modelId="{FDFA3D3E-43F0-4DB9-9FAD-5A7520060F19}" type="pres">
      <dgm:prSet presAssocID="{B5E60F10-C814-4485-813B-A3CCBA4D31A7}" presName="Parent3" presStyleLbl="revTx" presStyleIdx="0" presStyleCnt="0">
        <dgm:presLayoutVars>
          <dgm:chMax val="1"/>
          <dgm:chPref val="1"/>
          <dgm:bulletEnabled val="1"/>
        </dgm:presLayoutVars>
      </dgm:prSet>
      <dgm:spPr/>
    </dgm:pt>
    <dgm:pt modelId="{6DC858DD-1C30-40C9-AC28-33CB77BE3303}" type="pres">
      <dgm:prSet presAssocID="{FBFCF75A-3DFA-4C6A-9F11-0CF25E08102E}" presName="Accent2" presStyleCnt="0"/>
      <dgm:spPr/>
    </dgm:pt>
    <dgm:pt modelId="{4FA9FC15-6518-4D25-8A61-C8E632E8D4B3}" type="pres">
      <dgm:prSet presAssocID="{FBFCF75A-3DFA-4C6A-9F11-0CF25E08102E}" presName="Accent" presStyleLbl="node1" presStyleIdx="3" presStyleCnt="5"/>
      <dgm:spPr>
        <a:solidFill>
          <a:srgbClr val="00B050"/>
        </a:solidFill>
      </dgm:spPr>
    </dgm:pt>
    <dgm:pt modelId="{3C961F47-5170-4664-8C5C-939DFB39E610}" type="pres">
      <dgm:prSet presAssocID="{FBFCF75A-3DFA-4C6A-9F11-0CF25E08102E}" presName="ParentBackground2" presStyleCnt="0"/>
      <dgm:spPr/>
    </dgm:pt>
    <dgm:pt modelId="{B39D814B-8C84-4991-9F0A-83941F7142C6}" type="pres">
      <dgm:prSet presAssocID="{FBFCF75A-3DFA-4C6A-9F11-0CF25E08102E}" presName="ParentBackground" presStyleLbl="fgAcc1" presStyleIdx="3" presStyleCnt="5"/>
      <dgm:spPr/>
    </dgm:pt>
    <dgm:pt modelId="{77D7DF52-2ABA-484D-8D84-3BEC64657995}" type="pres">
      <dgm:prSet presAssocID="{FBFCF75A-3DFA-4C6A-9F11-0CF25E08102E}" presName="Parent2" presStyleLbl="revTx" presStyleIdx="0" presStyleCnt="0">
        <dgm:presLayoutVars>
          <dgm:chMax val="1"/>
          <dgm:chPref val="1"/>
          <dgm:bulletEnabled val="1"/>
        </dgm:presLayoutVars>
      </dgm:prSet>
      <dgm:spPr/>
    </dgm:pt>
    <dgm:pt modelId="{AAE3A75A-7566-4460-82F9-E485E3C9214B}" type="pres">
      <dgm:prSet presAssocID="{09B8AA74-7A57-4A99-8328-38F9B949D57F}" presName="Accent1" presStyleCnt="0"/>
      <dgm:spPr/>
    </dgm:pt>
    <dgm:pt modelId="{3642A020-7885-4FE4-826A-4D26C825DAFE}" type="pres">
      <dgm:prSet presAssocID="{09B8AA74-7A57-4A99-8328-38F9B949D57F}" presName="Accent" presStyleLbl="node1" presStyleIdx="4" presStyleCnt="5"/>
      <dgm:spPr>
        <a:solidFill>
          <a:srgbClr val="00B050"/>
        </a:solidFill>
      </dgm:spPr>
    </dgm:pt>
    <dgm:pt modelId="{64B5F9BF-3195-4511-AA7A-5C45B2FA4012}" type="pres">
      <dgm:prSet presAssocID="{09B8AA74-7A57-4A99-8328-38F9B949D57F}" presName="ParentBackground1" presStyleCnt="0"/>
      <dgm:spPr/>
    </dgm:pt>
    <dgm:pt modelId="{B218FD90-7C3C-4BC7-9072-9F95FDDAAD40}" type="pres">
      <dgm:prSet presAssocID="{09B8AA74-7A57-4A99-8328-38F9B949D57F}" presName="ParentBackground" presStyleLbl="fgAcc1" presStyleIdx="4" presStyleCnt="5"/>
      <dgm:spPr/>
    </dgm:pt>
    <dgm:pt modelId="{74A30B8A-36E3-461A-83B1-5977CA442D97}" type="pres">
      <dgm:prSet presAssocID="{09B8AA74-7A57-4A99-8328-38F9B949D57F}" presName="Parent1" presStyleLbl="revTx" presStyleIdx="0" presStyleCnt="0">
        <dgm:presLayoutVars>
          <dgm:chMax val="1"/>
          <dgm:chPref val="1"/>
          <dgm:bulletEnabled val="1"/>
        </dgm:presLayoutVars>
      </dgm:prSet>
      <dgm:spPr/>
    </dgm:pt>
  </dgm:ptLst>
  <dgm:cxnLst>
    <dgm:cxn modelId="{769F9525-A3C3-4DB3-8E4A-48531B86E4F6}" type="presOf" srcId="{B5E60F10-C814-4485-813B-A3CCBA4D31A7}" destId="{FDFA3D3E-43F0-4DB9-9FAD-5A7520060F19}" srcOrd="1" destOrd="0" presId="urn:microsoft.com/office/officeart/2011/layout/CircleProcess"/>
    <dgm:cxn modelId="{B6886D28-DFA8-4362-9261-2856BC5752AA}" type="presOf" srcId="{C71BE12C-BBF1-4504-A0B1-DC09A2ACD895}" destId="{E92507A3-FBFF-428A-8E59-021B6EE942DA}" srcOrd="0" destOrd="0" presId="urn:microsoft.com/office/officeart/2011/layout/CircleProcess"/>
    <dgm:cxn modelId="{98ADE12B-05A3-4A3B-84C1-CE3CDFBC263B}" srcId="{FE1E6FA9-E5F6-4F2C-87E1-C59AA369CB56}" destId="{09B8AA74-7A57-4A99-8328-38F9B949D57F}" srcOrd="0" destOrd="0" parTransId="{34FE679A-CA42-4F82-80EB-14B3ED8B1B7F}" sibTransId="{F1030FF0-FBA8-4341-9AA4-69F1A37B696F}"/>
    <dgm:cxn modelId="{FEB7042F-D466-40F0-9A75-AC69E81EA935}" type="presOf" srcId="{09B8AA74-7A57-4A99-8328-38F9B949D57F}" destId="{B218FD90-7C3C-4BC7-9072-9F95FDDAAD40}" srcOrd="0" destOrd="0" presId="urn:microsoft.com/office/officeart/2011/layout/CircleProcess"/>
    <dgm:cxn modelId="{C5D65F6A-8288-4F4E-B664-3F7FEEB3723E}" type="presOf" srcId="{09B8AA74-7A57-4A99-8328-38F9B949D57F}" destId="{74A30B8A-36E3-461A-83B1-5977CA442D97}" srcOrd="1" destOrd="0" presId="urn:microsoft.com/office/officeart/2011/layout/CircleProcess"/>
    <dgm:cxn modelId="{04FDE05A-43C6-480C-B719-D37FE6131F91}" srcId="{FE1E6FA9-E5F6-4F2C-87E1-C59AA369CB56}" destId="{C71BE12C-BBF1-4504-A0B1-DC09A2ACD895}" srcOrd="4" destOrd="0" parTransId="{42B81D57-FD6B-490E-8761-EE9B62A7CE32}" sibTransId="{07683E6E-A801-417D-A402-0ADE54A9F290}"/>
    <dgm:cxn modelId="{DEFB807E-2278-41D2-9B4C-C3711E51C6D4}" srcId="{FE1E6FA9-E5F6-4F2C-87E1-C59AA369CB56}" destId="{B5E60F10-C814-4485-813B-A3CCBA4D31A7}" srcOrd="2" destOrd="0" parTransId="{5592BE03-5B23-4206-B69C-2D212314CCD8}" sibTransId="{73920022-DC0F-4269-BB63-B31832A30B10}"/>
    <dgm:cxn modelId="{C358DE81-2D20-40A7-B31F-A5CFF1562D74}" type="presOf" srcId="{1F1CA3E7-AE8D-4534-B00B-75DF1935ADAB}" destId="{967BB729-4EBA-4DB9-9D81-7A80A022EC0C}" srcOrd="0" destOrd="0" presId="urn:microsoft.com/office/officeart/2011/layout/CircleProcess"/>
    <dgm:cxn modelId="{E4A758B9-207A-46D1-A3D0-2569A99BF980}" type="presOf" srcId="{1F1CA3E7-AE8D-4534-B00B-75DF1935ADAB}" destId="{64DFB1AE-01F0-47D6-9F65-A5E936423CE9}" srcOrd="1" destOrd="0" presId="urn:microsoft.com/office/officeart/2011/layout/CircleProcess"/>
    <dgm:cxn modelId="{F258FECA-2182-4C38-A1DA-1B0DBAB34E0B}" type="presOf" srcId="{B5E60F10-C814-4485-813B-A3CCBA4D31A7}" destId="{BBF64CB2-041C-4544-9B06-395FDBF42139}" srcOrd="0" destOrd="0" presId="urn:microsoft.com/office/officeart/2011/layout/CircleProcess"/>
    <dgm:cxn modelId="{665128CB-B300-4353-9615-38E370A5B816}" type="presOf" srcId="{FE1E6FA9-E5F6-4F2C-87E1-C59AA369CB56}" destId="{40EDA69F-D19E-4193-BC46-3743EEBB8EDB}" srcOrd="0" destOrd="0" presId="urn:microsoft.com/office/officeart/2011/layout/CircleProcess"/>
    <dgm:cxn modelId="{0565FCCD-D359-4426-8144-1A90997381D7}" srcId="{FE1E6FA9-E5F6-4F2C-87E1-C59AA369CB56}" destId="{1F1CA3E7-AE8D-4534-B00B-75DF1935ADAB}" srcOrd="3" destOrd="0" parTransId="{2EB65FB9-1C82-4FC6-8D36-6576ED63315B}" sibTransId="{A91BD128-E7B5-4DF3-8FC4-7A671C7EDA63}"/>
    <dgm:cxn modelId="{9C1099CF-DAA7-49D1-BC63-27789E5F9189}" type="presOf" srcId="{C71BE12C-BBF1-4504-A0B1-DC09A2ACD895}" destId="{A7433F90-A3A4-438B-9E41-5D9DD694379C}" srcOrd="1" destOrd="0" presId="urn:microsoft.com/office/officeart/2011/layout/CircleProcess"/>
    <dgm:cxn modelId="{C14C89E4-0228-411F-8E9B-4F14664FBC33}" type="presOf" srcId="{FBFCF75A-3DFA-4C6A-9F11-0CF25E08102E}" destId="{77D7DF52-2ABA-484D-8D84-3BEC64657995}" srcOrd="1" destOrd="0" presId="urn:microsoft.com/office/officeart/2011/layout/CircleProcess"/>
    <dgm:cxn modelId="{586B91E4-57D6-43BB-AB96-112A07505686}" srcId="{FE1E6FA9-E5F6-4F2C-87E1-C59AA369CB56}" destId="{FBFCF75A-3DFA-4C6A-9F11-0CF25E08102E}" srcOrd="1" destOrd="0" parTransId="{EB12A8F3-AB07-4E9A-B5B1-C7FB042E6593}" sibTransId="{2FA7AB3E-1D47-476C-994C-44C248B47FF5}"/>
    <dgm:cxn modelId="{5A692DF6-80E9-4F16-BAE4-5A35207DF712}" type="presOf" srcId="{FBFCF75A-3DFA-4C6A-9F11-0CF25E08102E}" destId="{B39D814B-8C84-4991-9F0A-83941F7142C6}" srcOrd="0" destOrd="0" presId="urn:microsoft.com/office/officeart/2011/layout/CircleProcess"/>
    <dgm:cxn modelId="{DE04DAA0-5871-4032-A5AE-B57A82A694C2}" type="presParOf" srcId="{40EDA69F-D19E-4193-BC46-3743EEBB8EDB}" destId="{C1B2F1DF-0954-4B6B-988E-5A43FA0C2D02}" srcOrd="0" destOrd="0" presId="urn:microsoft.com/office/officeart/2011/layout/CircleProcess"/>
    <dgm:cxn modelId="{288D556B-8F4D-46D4-A75F-FE24B43EC7B9}" type="presParOf" srcId="{C1B2F1DF-0954-4B6B-988E-5A43FA0C2D02}" destId="{4501CB2D-F4A4-4944-BA75-5B27C8BCB2ED}" srcOrd="0" destOrd="0" presId="urn:microsoft.com/office/officeart/2011/layout/CircleProcess"/>
    <dgm:cxn modelId="{E9DA57A5-E89C-45D0-95F3-68A2546A526F}" type="presParOf" srcId="{40EDA69F-D19E-4193-BC46-3743EEBB8EDB}" destId="{92C5E2A4-2A62-4E5F-AB3A-384661C02B90}" srcOrd="1" destOrd="0" presId="urn:microsoft.com/office/officeart/2011/layout/CircleProcess"/>
    <dgm:cxn modelId="{2374E323-B208-48AA-8C20-44DA03AE0FA1}" type="presParOf" srcId="{92C5E2A4-2A62-4E5F-AB3A-384661C02B90}" destId="{E92507A3-FBFF-428A-8E59-021B6EE942DA}" srcOrd="0" destOrd="0" presId="urn:microsoft.com/office/officeart/2011/layout/CircleProcess"/>
    <dgm:cxn modelId="{1F51F434-F007-4E76-8A51-41FABFD97DDD}" type="presParOf" srcId="{40EDA69F-D19E-4193-BC46-3743EEBB8EDB}" destId="{A7433F90-A3A4-438B-9E41-5D9DD694379C}" srcOrd="2" destOrd="0" presId="urn:microsoft.com/office/officeart/2011/layout/CircleProcess"/>
    <dgm:cxn modelId="{EF7A5CBF-9CBE-4572-BD2B-FF0236014B00}" type="presParOf" srcId="{40EDA69F-D19E-4193-BC46-3743EEBB8EDB}" destId="{01792368-9373-409C-A9D4-307BB424E1FB}" srcOrd="3" destOrd="0" presId="urn:microsoft.com/office/officeart/2011/layout/CircleProcess"/>
    <dgm:cxn modelId="{63D762F2-55D0-412B-88D7-6868A8A586D8}" type="presParOf" srcId="{01792368-9373-409C-A9D4-307BB424E1FB}" destId="{51E8CF09-7196-401F-ABCF-493024BE1F21}" srcOrd="0" destOrd="0" presId="urn:microsoft.com/office/officeart/2011/layout/CircleProcess"/>
    <dgm:cxn modelId="{813979B8-D448-42A0-BE63-AA38C06F006E}" type="presParOf" srcId="{40EDA69F-D19E-4193-BC46-3743EEBB8EDB}" destId="{97380D7D-64D7-4679-95E7-CAACF09B550A}" srcOrd="4" destOrd="0" presId="urn:microsoft.com/office/officeart/2011/layout/CircleProcess"/>
    <dgm:cxn modelId="{F3986970-C72F-408F-856F-BA364ED412B6}" type="presParOf" srcId="{97380D7D-64D7-4679-95E7-CAACF09B550A}" destId="{967BB729-4EBA-4DB9-9D81-7A80A022EC0C}" srcOrd="0" destOrd="0" presId="urn:microsoft.com/office/officeart/2011/layout/CircleProcess"/>
    <dgm:cxn modelId="{47C81C49-D64F-4933-A255-717DE61532C5}" type="presParOf" srcId="{40EDA69F-D19E-4193-BC46-3743EEBB8EDB}" destId="{64DFB1AE-01F0-47D6-9F65-A5E936423CE9}" srcOrd="5" destOrd="0" presId="urn:microsoft.com/office/officeart/2011/layout/CircleProcess"/>
    <dgm:cxn modelId="{31DA23A0-E6D3-44B2-84A1-9DE1AD63BA55}" type="presParOf" srcId="{40EDA69F-D19E-4193-BC46-3743EEBB8EDB}" destId="{7BEBBCFC-8E0C-4E29-B91D-2393E18E4B61}" srcOrd="6" destOrd="0" presId="urn:microsoft.com/office/officeart/2011/layout/CircleProcess"/>
    <dgm:cxn modelId="{35230C2D-0CC2-4077-8B62-FBCDE2118108}" type="presParOf" srcId="{7BEBBCFC-8E0C-4E29-B91D-2393E18E4B61}" destId="{D7225414-E39B-47D3-93CC-5CFE5E600370}" srcOrd="0" destOrd="0" presId="urn:microsoft.com/office/officeart/2011/layout/CircleProcess"/>
    <dgm:cxn modelId="{ABBB89D7-4647-4D5E-9F3F-712CDA53922D}" type="presParOf" srcId="{40EDA69F-D19E-4193-BC46-3743EEBB8EDB}" destId="{B3D1C18C-EE9B-45B2-94AF-A86DDC694B29}" srcOrd="7" destOrd="0" presId="urn:microsoft.com/office/officeart/2011/layout/CircleProcess"/>
    <dgm:cxn modelId="{0F1BBBF7-869E-4C20-A4F3-0BA3BD9148DA}" type="presParOf" srcId="{B3D1C18C-EE9B-45B2-94AF-A86DDC694B29}" destId="{BBF64CB2-041C-4544-9B06-395FDBF42139}" srcOrd="0" destOrd="0" presId="urn:microsoft.com/office/officeart/2011/layout/CircleProcess"/>
    <dgm:cxn modelId="{6F0AAB64-F320-4A94-8CD9-030B7488531C}" type="presParOf" srcId="{40EDA69F-D19E-4193-BC46-3743EEBB8EDB}" destId="{FDFA3D3E-43F0-4DB9-9FAD-5A7520060F19}" srcOrd="8" destOrd="0" presId="urn:microsoft.com/office/officeart/2011/layout/CircleProcess"/>
    <dgm:cxn modelId="{12F42B50-3CA0-457C-A264-FE664D22C2A9}" type="presParOf" srcId="{40EDA69F-D19E-4193-BC46-3743EEBB8EDB}" destId="{6DC858DD-1C30-40C9-AC28-33CB77BE3303}" srcOrd="9" destOrd="0" presId="urn:microsoft.com/office/officeart/2011/layout/CircleProcess"/>
    <dgm:cxn modelId="{1761E585-616C-4CC4-8DB3-51F29EBE1E59}" type="presParOf" srcId="{6DC858DD-1C30-40C9-AC28-33CB77BE3303}" destId="{4FA9FC15-6518-4D25-8A61-C8E632E8D4B3}" srcOrd="0" destOrd="0" presId="urn:microsoft.com/office/officeart/2011/layout/CircleProcess"/>
    <dgm:cxn modelId="{F4A37605-8D1D-4644-BF06-64947DC85CBA}" type="presParOf" srcId="{40EDA69F-D19E-4193-BC46-3743EEBB8EDB}" destId="{3C961F47-5170-4664-8C5C-939DFB39E610}" srcOrd="10" destOrd="0" presId="urn:microsoft.com/office/officeart/2011/layout/CircleProcess"/>
    <dgm:cxn modelId="{1C5431C9-BC3E-43B6-B935-C05D7B34C2DA}" type="presParOf" srcId="{3C961F47-5170-4664-8C5C-939DFB39E610}" destId="{B39D814B-8C84-4991-9F0A-83941F7142C6}" srcOrd="0" destOrd="0" presId="urn:microsoft.com/office/officeart/2011/layout/CircleProcess"/>
    <dgm:cxn modelId="{98837ACA-8D11-4D1C-A402-66B374C3AA92}" type="presParOf" srcId="{40EDA69F-D19E-4193-BC46-3743EEBB8EDB}" destId="{77D7DF52-2ABA-484D-8D84-3BEC64657995}" srcOrd="11" destOrd="0" presId="urn:microsoft.com/office/officeart/2011/layout/CircleProcess"/>
    <dgm:cxn modelId="{19684E85-C668-4FFC-AB97-487DB2EC1DE3}" type="presParOf" srcId="{40EDA69F-D19E-4193-BC46-3743EEBB8EDB}" destId="{AAE3A75A-7566-4460-82F9-E485E3C9214B}" srcOrd="12" destOrd="0" presId="urn:microsoft.com/office/officeart/2011/layout/CircleProcess"/>
    <dgm:cxn modelId="{48F4FE94-35D7-4B2F-910F-02DAA39E8A57}" type="presParOf" srcId="{AAE3A75A-7566-4460-82F9-E485E3C9214B}" destId="{3642A020-7885-4FE4-826A-4D26C825DAFE}" srcOrd="0" destOrd="0" presId="urn:microsoft.com/office/officeart/2011/layout/CircleProcess"/>
    <dgm:cxn modelId="{9EEBB5F7-FBD2-4029-BD32-4BE7E2992E1D}" type="presParOf" srcId="{40EDA69F-D19E-4193-BC46-3743EEBB8EDB}" destId="{64B5F9BF-3195-4511-AA7A-5C45B2FA4012}" srcOrd="13" destOrd="0" presId="urn:microsoft.com/office/officeart/2011/layout/CircleProcess"/>
    <dgm:cxn modelId="{3A845B36-ED87-4D60-9C5D-B74851C9ED00}" type="presParOf" srcId="{64B5F9BF-3195-4511-AA7A-5C45B2FA4012}" destId="{B218FD90-7C3C-4BC7-9072-9F95FDDAAD40}" srcOrd="0" destOrd="0" presId="urn:microsoft.com/office/officeart/2011/layout/CircleProcess"/>
    <dgm:cxn modelId="{A965A42A-DF77-49E8-95DD-3A7D233A89EA}" type="presParOf" srcId="{40EDA69F-D19E-4193-BC46-3743EEBB8EDB}" destId="{74A30B8A-36E3-461A-83B1-5977CA442D97}"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23D106-906D-4D65-8A0F-C256D72148F1}" type="doc">
      <dgm:prSet loTypeId="urn:microsoft.com/office/officeart/2005/8/layout/process1" loCatId="process" qsTypeId="urn:microsoft.com/office/officeart/2005/8/quickstyle/simple1" qsCatId="simple" csTypeId="urn:microsoft.com/office/officeart/2005/8/colors/accent0_3" csCatId="mainScheme" phldr="1"/>
      <dgm:spPr/>
    </dgm:pt>
    <dgm:pt modelId="{01547ED8-41DA-40BF-91BD-9509104F0DCF}">
      <dgm:prSet phldrT="[Text]" custT="1"/>
      <dgm:spPr>
        <a:solidFill>
          <a:srgbClr val="00B050"/>
        </a:solidFill>
        <a:ln>
          <a:solidFill>
            <a:srgbClr val="00B050"/>
          </a:solidFill>
        </a:ln>
      </dgm:spPr>
      <dgm:t>
        <a:bodyPr/>
        <a:lstStyle/>
        <a:p>
          <a:r>
            <a:rPr lang="en-US" sz="1400" dirty="0">
              <a:latin typeface="+mj-lt"/>
              <a:cs typeface="Arial" panose="020B0604020202020204" pitchFamily="34" charset="0"/>
            </a:rPr>
            <a:t>Data</a:t>
          </a:r>
        </a:p>
        <a:p>
          <a:r>
            <a:rPr lang="en-US" sz="1400" dirty="0">
              <a:latin typeface="+mj-lt"/>
              <a:cs typeface="Arial" panose="020B0604020202020204" pitchFamily="34" charset="0"/>
            </a:rPr>
            <a:t>Cleaned and Formatted</a:t>
          </a:r>
        </a:p>
      </dgm:t>
    </dgm:pt>
    <dgm:pt modelId="{8FAB2053-F37D-4FD8-9B8E-E4086B88D6CC}" type="parTrans" cxnId="{F4C2FFF1-0ADC-4324-A0D0-9469E9DC99EB}">
      <dgm:prSet/>
      <dgm:spPr/>
      <dgm:t>
        <a:bodyPr/>
        <a:lstStyle/>
        <a:p>
          <a:endParaRPr lang="en-US" sz="1400">
            <a:latin typeface="+mj-lt"/>
          </a:endParaRPr>
        </a:p>
      </dgm:t>
    </dgm:pt>
    <dgm:pt modelId="{B49D8428-5698-47BC-BFEA-5AAF6647170E}" type="sibTrans" cxnId="{F4C2FFF1-0ADC-4324-A0D0-9469E9DC99EB}">
      <dgm:prSet custT="1"/>
      <dgm:spPr/>
      <dgm:t>
        <a:bodyPr/>
        <a:lstStyle/>
        <a:p>
          <a:endParaRPr lang="en-US" sz="1400">
            <a:latin typeface="+mj-lt"/>
          </a:endParaRPr>
        </a:p>
      </dgm:t>
    </dgm:pt>
    <dgm:pt modelId="{A71EA6E6-2063-4EE5-8851-27AE1A6F41FC}">
      <dgm:prSet phldrT="[Text]" custT="1"/>
      <dgm:spPr>
        <a:solidFill>
          <a:srgbClr val="00B050"/>
        </a:solidFill>
        <a:ln>
          <a:solidFill>
            <a:srgbClr val="00B050"/>
          </a:solidFill>
        </a:ln>
      </dgm:spPr>
      <dgm:t>
        <a:bodyPr/>
        <a:lstStyle/>
        <a:p>
          <a:r>
            <a:rPr lang="en-US" sz="1400" dirty="0">
              <a:latin typeface="+mj-lt"/>
              <a:cs typeface="Arial" panose="020B0604020202020204" pitchFamily="34" charset="0"/>
            </a:rPr>
            <a:t>Tree-based Algorithm </a:t>
          </a:r>
        </a:p>
      </dgm:t>
    </dgm:pt>
    <dgm:pt modelId="{5C1CCAF0-C16E-420B-96B3-672AA896A99E}" type="parTrans" cxnId="{803C0305-36A1-4A81-8AAB-5FC0F4A91CBA}">
      <dgm:prSet/>
      <dgm:spPr/>
      <dgm:t>
        <a:bodyPr/>
        <a:lstStyle/>
        <a:p>
          <a:endParaRPr lang="en-US" sz="1400">
            <a:latin typeface="+mj-lt"/>
          </a:endParaRPr>
        </a:p>
      </dgm:t>
    </dgm:pt>
    <dgm:pt modelId="{825C8EF9-766F-4510-9822-FF821196997B}" type="sibTrans" cxnId="{803C0305-36A1-4A81-8AAB-5FC0F4A91CBA}">
      <dgm:prSet custT="1"/>
      <dgm:spPr/>
      <dgm:t>
        <a:bodyPr/>
        <a:lstStyle/>
        <a:p>
          <a:endParaRPr lang="en-US" sz="1400">
            <a:latin typeface="+mj-lt"/>
          </a:endParaRPr>
        </a:p>
      </dgm:t>
    </dgm:pt>
    <dgm:pt modelId="{DF9B9C32-75C7-46B0-809F-C344DCE55699}">
      <dgm:prSet phldrT="[Text]" custT="1"/>
      <dgm:spPr>
        <a:solidFill>
          <a:srgbClr val="00B050"/>
        </a:solidFill>
        <a:ln>
          <a:solidFill>
            <a:srgbClr val="00B050"/>
          </a:solidFill>
        </a:ln>
      </dgm:spPr>
      <dgm:t>
        <a:bodyPr/>
        <a:lstStyle/>
        <a:p>
          <a:r>
            <a:rPr lang="en-US" sz="1400" dirty="0">
              <a:latin typeface="+mj-lt"/>
              <a:cs typeface="Arial" panose="020B0604020202020204" pitchFamily="34" charset="0"/>
            </a:rPr>
            <a:t>Gradient Boosted Trees</a:t>
          </a:r>
        </a:p>
      </dgm:t>
    </dgm:pt>
    <dgm:pt modelId="{2ACC89EE-9DA1-4C35-AA75-EAE11A8A746D}" type="parTrans" cxnId="{4992ED0D-58A6-41EA-AC14-7F8326BE1681}">
      <dgm:prSet/>
      <dgm:spPr/>
      <dgm:t>
        <a:bodyPr/>
        <a:lstStyle/>
        <a:p>
          <a:endParaRPr lang="en-US" sz="1400">
            <a:latin typeface="+mj-lt"/>
          </a:endParaRPr>
        </a:p>
      </dgm:t>
    </dgm:pt>
    <dgm:pt modelId="{E19DC9BF-4375-4F8D-A474-274F601B5D62}" type="sibTrans" cxnId="{4992ED0D-58A6-41EA-AC14-7F8326BE1681}">
      <dgm:prSet custT="1"/>
      <dgm:spPr/>
      <dgm:t>
        <a:bodyPr/>
        <a:lstStyle/>
        <a:p>
          <a:endParaRPr lang="en-US" sz="1400">
            <a:latin typeface="+mj-lt"/>
          </a:endParaRPr>
        </a:p>
      </dgm:t>
    </dgm:pt>
    <dgm:pt modelId="{5BCD8849-D35B-4129-9639-7EC989421CCB}">
      <dgm:prSet phldrT="[Text]" custT="1"/>
      <dgm:spPr>
        <a:solidFill>
          <a:srgbClr val="00B050"/>
        </a:solidFill>
        <a:ln>
          <a:solidFill>
            <a:srgbClr val="00B050"/>
          </a:solidFill>
        </a:ln>
      </dgm:spPr>
      <dgm:t>
        <a:bodyPr/>
        <a:lstStyle/>
        <a:p>
          <a:r>
            <a:rPr lang="en-US" sz="1400" dirty="0">
              <a:latin typeface="+mj-lt"/>
              <a:cs typeface="Arial" panose="020B0604020202020204" pitchFamily="34" charset="0"/>
            </a:rPr>
            <a:t>Predicts Driver’s Churn Propensity</a:t>
          </a:r>
        </a:p>
      </dgm:t>
    </dgm:pt>
    <dgm:pt modelId="{4FCBE221-1838-48C8-B17A-4E730F815A93}" type="parTrans" cxnId="{7B05BCAD-2756-44CB-BD1E-BC7DC0306F5D}">
      <dgm:prSet/>
      <dgm:spPr/>
      <dgm:t>
        <a:bodyPr/>
        <a:lstStyle/>
        <a:p>
          <a:endParaRPr lang="en-US" sz="1400">
            <a:latin typeface="+mj-lt"/>
          </a:endParaRPr>
        </a:p>
      </dgm:t>
    </dgm:pt>
    <dgm:pt modelId="{4F388575-CC62-4E83-AD79-FCCBB46F15B3}" type="sibTrans" cxnId="{7B05BCAD-2756-44CB-BD1E-BC7DC0306F5D}">
      <dgm:prSet/>
      <dgm:spPr/>
      <dgm:t>
        <a:bodyPr/>
        <a:lstStyle/>
        <a:p>
          <a:endParaRPr lang="en-US" sz="1400">
            <a:latin typeface="+mj-lt"/>
          </a:endParaRPr>
        </a:p>
      </dgm:t>
    </dgm:pt>
    <dgm:pt modelId="{2DBC872F-B8B4-42F8-9C89-7AE0145A1DE3}" type="pres">
      <dgm:prSet presAssocID="{4B23D106-906D-4D65-8A0F-C256D72148F1}" presName="Name0" presStyleCnt="0">
        <dgm:presLayoutVars>
          <dgm:dir/>
          <dgm:resizeHandles val="exact"/>
        </dgm:presLayoutVars>
      </dgm:prSet>
      <dgm:spPr/>
    </dgm:pt>
    <dgm:pt modelId="{FC420CAC-152E-42CB-B27A-8DBB0D31137A}" type="pres">
      <dgm:prSet presAssocID="{01547ED8-41DA-40BF-91BD-9509104F0DCF}" presName="node" presStyleLbl="node1" presStyleIdx="0" presStyleCnt="4" custScaleY="87112">
        <dgm:presLayoutVars>
          <dgm:bulletEnabled val="1"/>
        </dgm:presLayoutVars>
      </dgm:prSet>
      <dgm:spPr/>
    </dgm:pt>
    <dgm:pt modelId="{DAE7037D-3851-4555-AFF9-6DF6BA44980B}" type="pres">
      <dgm:prSet presAssocID="{B49D8428-5698-47BC-BFEA-5AAF6647170E}" presName="sibTrans" presStyleLbl="sibTrans2D1" presStyleIdx="0" presStyleCnt="3"/>
      <dgm:spPr/>
    </dgm:pt>
    <dgm:pt modelId="{DDCABA1A-9963-42D9-B3C8-46578FE902F0}" type="pres">
      <dgm:prSet presAssocID="{B49D8428-5698-47BC-BFEA-5AAF6647170E}" presName="connectorText" presStyleLbl="sibTrans2D1" presStyleIdx="0" presStyleCnt="3"/>
      <dgm:spPr/>
    </dgm:pt>
    <dgm:pt modelId="{2C50C2CA-7D4B-4F4C-A66F-D4F36CD13E76}" type="pres">
      <dgm:prSet presAssocID="{A71EA6E6-2063-4EE5-8851-27AE1A6F41FC}" presName="node" presStyleLbl="node1" presStyleIdx="1" presStyleCnt="4" custScaleY="87112">
        <dgm:presLayoutVars>
          <dgm:bulletEnabled val="1"/>
        </dgm:presLayoutVars>
      </dgm:prSet>
      <dgm:spPr/>
    </dgm:pt>
    <dgm:pt modelId="{0D7C4E65-DEE9-4046-971B-F7F503CB3912}" type="pres">
      <dgm:prSet presAssocID="{825C8EF9-766F-4510-9822-FF821196997B}" presName="sibTrans" presStyleLbl="sibTrans2D1" presStyleIdx="1" presStyleCnt="3"/>
      <dgm:spPr/>
    </dgm:pt>
    <dgm:pt modelId="{05D085DD-E933-4BCF-905E-B0FDAB892DAC}" type="pres">
      <dgm:prSet presAssocID="{825C8EF9-766F-4510-9822-FF821196997B}" presName="connectorText" presStyleLbl="sibTrans2D1" presStyleIdx="1" presStyleCnt="3"/>
      <dgm:spPr/>
    </dgm:pt>
    <dgm:pt modelId="{1A742141-17B0-40F3-824C-0EA4A5819B6B}" type="pres">
      <dgm:prSet presAssocID="{DF9B9C32-75C7-46B0-809F-C344DCE55699}" presName="node" presStyleLbl="node1" presStyleIdx="2" presStyleCnt="4" custScaleY="87112">
        <dgm:presLayoutVars>
          <dgm:bulletEnabled val="1"/>
        </dgm:presLayoutVars>
      </dgm:prSet>
      <dgm:spPr/>
    </dgm:pt>
    <dgm:pt modelId="{CD28A3A0-AF12-4D1F-8388-E17CD396FAA2}" type="pres">
      <dgm:prSet presAssocID="{E19DC9BF-4375-4F8D-A474-274F601B5D62}" presName="sibTrans" presStyleLbl="sibTrans2D1" presStyleIdx="2" presStyleCnt="3"/>
      <dgm:spPr/>
    </dgm:pt>
    <dgm:pt modelId="{BDCA9DF1-21EE-4D3D-8220-F7948F45A4DC}" type="pres">
      <dgm:prSet presAssocID="{E19DC9BF-4375-4F8D-A474-274F601B5D62}" presName="connectorText" presStyleLbl="sibTrans2D1" presStyleIdx="2" presStyleCnt="3"/>
      <dgm:spPr/>
    </dgm:pt>
    <dgm:pt modelId="{CFF834F2-1F1B-432C-B67C-9D7A46586C32}" type="pres">
      <dgm:prSet presAssocID="{5BCD8849-D35B-4129-9639-7EC989421CCB}" presName="node" presStyleLbl="node1" presStyleIdx="3" presStyleCnt="4">
        <dgm:presLayoutVars>
          <dgm:bulletEnabled val="1"/>
        </dgm:presLayoutVars>
      </dgm:prSet>
      <dgm:spPr/>
    </dgm:pt>
  </dgm:ptLst>
  <dgm:cxnLst>
    <dgm:cxn modelId="{803C0305-36A1-4A81-8AAB-5FC0F4A91CBA}" srcId="{4B23D106-906D-4D65-8A0F-C256D72148F1}" destId="{A71EA6E6-2063-4EE5-8851-27AE1A6F41FC}" srcOrd="1" destOrd="0" parTransId="{5C1CCAF0-C16E-420B-96B3-672AA896A99E}" sibTransId="{825C8EF9-766F-4510-9822-FF821196997B}"/>
    <dgm:cxn modelId="{4992ED0D-58A6-41EA-AC14-7F8326BE1681}" srcId="{4B23D106-906D-4D65-8A0F-C256D72148F1}" destId="{DF9B9C32-75C7-46B0-809F-C344DCE55699}" srcOrd="2" destOrd="0" parTransId="{2ACC89EE-9DA1-4C35-AA75-EAE11A8A746D}" sibTransId="{E19DC9BF-4375-4F8D-A474-274F601B5D62}"/>
    <dgm:cxn modelId="{E2644A10-07A2-4207-BA86-F549089C2608}" type="presOf" srcId="{5BCD8849-D35B-4129-9639-7EC989421CCB}" destId="{CFF834F2-1F1B-432C-B67C-9D7A46586C32}" srcOrd="0" destOrd="0" presId="urn:microsoft.com/office/officeart/2005/8/layout/process1"/>
    <dgm:cxn modelId="{FFE9F115-1B8A-4597-A5FA-66F7CCB6F736}" type="presOf" srcId="{E19DC9BF-4375-4F8D-A474-274F601B5D62}" destId="{BDCA9DF1-21EE-4D3D-8220-F7948F45A4DC}" srcOrd="1" destOrd="0" presId="urn:microsoft.com/office/officeart/2005/8/layout/process1"/>
    <dgm:cxn modelId="{EEDA7326-6735-4D94-B07E-6FA7C456445F}" type="presOf" srcId="{DF9B9C32-75C7-46B0-809F-C344DCE55699}" destId="{1A742141-17B0-40F3-824C-0EA4A5819B6B}" srcOrd="0" destOrd="0" presId="urn:microsoft.com/office/officeart/2005/8/layout/process1"/>
    <dgm:cxn modelId="{60558E2D-C1F3-4862-A8CB-24FCC1D93D4E}" type="presOf" srcId="{B49D8428-5698-47BC-BFEA-5AAF6647170E}" destId="{DAE7037D-3851-4555-AFF9-6DF6BA44980B}" srcOrd="0" destOrd="0" presId="urn:microsoft.com/office/officeart/2005/8/layout/process1"/>
    <dgm:cxn modelId="{02A04D5B-F0D2-41B8-9770-5DA63BB7CFE2}" type="presOf" srcId="{A71EA6E6-2063-4EE5-8851-27AE1A6F41FC}" destId="{2C50C2CA-7D4B-4F4C-A66F-D4F36CD13E76}" srcOrd="0" destOrd="0" presId="urn:microsoft.com/office/officeart/2005/8/layout/process1"/>
    <dgm:cxn modelId="{C4CF374A-0F1B-4D2D-B10E-05F2A515B62A}" type="presOf" srcId="{E19DC9BF-4375-4F8D-A474-274F601B5D62}" destId="{CD28A3A0-AF12-4D1F-8388-E17CD396FAA2}" srcOrd="0" destOrd="0" presId="urn:microsoft.com/office/officeart/2005/8/layout/process1"/>
    <dgm:cxn modelId="{43DBB258-6D4F-4D48-9DF9-F55ACECF61B5}" type="presOf" srcId="{01547ED8-41DA-40BF-91BD-9509104F0DCF}" destId="{FC420CAC-152E-42CB-B27A-8DBB0D31137A}" srcOrd="0" destOrd="0" presId="urn:microsoft.com/office/officeart/2005/8/layout/process1"/>
    <dgm:cxn modelId="{7B05BCAD-2756-44CB-BD1E-BC7DC0306F5D}" srcId="{4B23D106-906D-4D65-8A0F-C256D72148F1}" destId="{5BCD8849-D35B-4129-9639-7EC989421CCB}" srcOrd="3" destOrd="0" parTransId="{4FCBE221-1838-48C8-B17A-4E730F815A93}" sibTransId="{4F388575-CC62-4E83-AD79-FCCBB46F15B3}"/>
    <dgm:cxn modelId="{79C200AF-B6BF-4ED5-8F76-ABB5644557EC}" type="presOf" srcId="{825C8EF9-766F-4510-9822-FF821196997B}" destId="{0D7C4E65-DEE9-4046-971B-F7F503CB3912}" srcOrd="0" destOrd="0" presId="urn:microsoft.com/office/officeart/2005/8/layout/process1"/>
    <dgm:cxn modelId="{810108DA-9F8E-468E-9F1F-60BFBDDBB20E}" type="presOf" srcId="{4B23D106-906D-4D65-8A0F-C256D72148F1}" destId="{2DBC872F-B8B4-42F8-9C89-7AE0145A1DE3}" srcOrd="0" destOrd="0" presId="urn:microsoft.com/office/officeart/2005/8/layout/process1"/>
    <dgm:cxn modelId="{19DC39E0-0B36-42FE-831E-89B29EB51AAB}" type="presOf" srcId="{825C8EF9-766F-4510-9822-FF821196997B}" destId="{05D085DD-E933-4BCF-905E-B0FDAB892DAC}" srcOrd="1" destOrd="0" presId="urn:microsoft.com/office/officeart/2005/8/layout/process1"/>
    <dgm:cxn modelId="{F4C2FFF1-0ADC-4324-A0D0-9469E9DC99EB}" srcId="{4B23D106-906D-4D65-8A0F-C256D72148F1}" destId="{01547ED8-41DA-40BF-91BD-9509104F0DCF}" srcOrd="0" destOrd="0" parTransId="{8FAB2053-F37D-4FD8-9B8E-E4086B88D6CC}" sibTransId="{B49D8428-5698-47BC-BFEA-5AAF6647170E}"/>
    <dgm:cxn modelId="{E11011FB-5FA1-49A1-9E04-F2D4C6C77AA8}" type="presOf" srcId="{B49D8428-5698-47BC-BFEA-5AAF6647170E}" destId="{DDCABA1A-9963-42D9-B3C8-46578FE902F0}" srcOrd="1" destOrd="0" presId="urn:microsoft.com/office/officeart/2005/8/layout/process1"/>
    <dgm:cxn modelId="{175D4555-B22E-4495-96BA-91DE678E1902}" type="presParOf" srcId="{2DBC872F-B8B4-42F8-9C89-7AE0145A1DE3}" destId="{FC420CAC-152E-42CB-B27A-8DBB0D31137A}" srcOrd="0" destOrd="0" presId="urn:microsoft.com/office/officeart/2005/8/layout/process1"/>
    <dgm:cxn modelId="{549ECD82-BA1D-4B39-BE9D-B0DFEC71B6CD}" type="presParOf" srcId="{2DBC872F-B8B4-42F8-9C89-7AE0145A1DE3}" destId="{DAE7037D-3851-4555-AFF9-6DF6BA44980B}" srcOrd="1" destOrd="0" presId="urn:microsoft.com/office/officeart/2005/8/layout/process1"/>
    <dgm:cxn modelId="{F9EA19D9-4B6A-4E77-94BF-16F1BF70347D}" type="presParOf" srcId="{DAE7037D-3851-4555-AFF9-6DF6BA44980B}" destId="{DDCABA1A-9963-42D9-B3C8-46578FE902F0}" srcOrd="0" destOrd="0" presId="urn:microsoft.com/office/officeart/2005/8/layout/process1"/>
    <dgm:cxn modelId="{50201094-5DEE-4F81-A442-29A1E226AE1E}" type="presParOf" srcId="{2DBC872F-B8B4-42F8-9C89-7AE0145A1DE3}" destId="{2C50C2CA-7D4B-4F4C-A66F-D4F36CD13E76}" srcOrd="2" destOrd="0" presId="urn:microsoft.com/office/officeart/2005/8/layout/process1"/>
    <dgm:cxn modelId="{DA4E64D9-45FC-48EC-B312-7C046D6A9F1B}" type="presParOf" srcId="{2DBC872F-B8B4-42F8-9C89-7AE0145A1DE3}" destId="{0D7C4E65-DEE9-4046-971B-F7F503CB3912}" srcOrd="3" destOrd="0" presId="urn:microsoft.com/office/officeart/2005/8/layout/process1"/>
    <dgm:cxn modelId="{0A3D534D-23D6-4126-BCB3-D653BF620B23}" type="presParOf" srcId="{0D7C4E65-DEE9-4046-971B-F7F503CB3912}" destId="{05D085DD-E933-4BCF-905E-B0FDAB892DAC}" srcOrd="0" destOrd="0" presId="urn:microsoft.com/office/officeart/2005/8/layout/process1"/>
    <dgm:cxn modelId="{43D5EC56-6E67-40E9-9855-3DF7DA252624}" type="presParOf" srcId="{2DBC872F-B8B4-42F8-9C89-7AE0145A1DE3}" destId="{1A742141-17B0-40F3-824C-0EA4A5819B6B}" srcOrd="4" destOrd="0" presId="urn:microsoft.com/office/officeart/2005/8/layout/process1"/>
    <dgm:cxn modelId="{2FB17C56-E8AE-4EEF-9086-BC963A27C02A}" type="presParOf" srcId="{2DBC872F-B8B4-42F8-9C89-7AE0145A1DE3}" destId="{CD28A3A0-AF12-4D1F-8388-E17CD396FAA2}" srcOrd="5" destOrd="0" presId="urn:microsoft.com/office/officeart/2005/8/layout/process1"/>
    <dgm:cxn modelId="{8844609A-F9F1-4308-8012-A1EAE8892716}" type="presParOf" srcId="{CD28A3A0-AF12-4D1F-8388-E17CD396FAA2}" destId="{BDCA9DF1-21EE-4D3D-8220-F7948F45A4DC}" srcOrd="0" destOrd="0" presId="urn:microsoft.com/office/officeart/2005/8/layout/process1"/>
    <dgm:cxn modelId="{1C667DDB-4350-47F1-8CFF-A3B6FFB934DD}" type="presParOf" srcId="{2DBC872F-B8B4-42F8-9C89-7AE0145A1DE3}" destId="{CFF834F2-1F1B-432C-B67C-9D7A46586C32}"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FE1E6FA9-E5F6-4F2C-87E1-C59AA369CB56}" type="doc">
      <dgm:prSet loTypeId="urn:microsoft.com/office/officeart/2011/layout/CircleProcess" loCatId="process" qsTypeId="urn:microsoft.com/office/officeart/2005/8/quickstyle/simple2" qsCatId="simple" csTypeId="urn:microsoft.com/office/officeart/2005/8/colors/accent6_2" csCatId="accent6" phldr="1"/>
      <dgm:spPr/>
      <dgm:t>
        <a:bodyPr/>
        <a:lstStyle/>
        <a:p>
          <a:endParaRPr lang="en-US"/>
        </a:p>
      </dgm:t>
    </dgm:pt>
    <dgm:pt modelId="{09B8AA74-7A57-4A99-8328-38F9B949D57F}">
      <dgm:prSet phldrT="[Text]" custT="1"/>
      <dgm:spPr/>
      <dgm:t>
        <a:bodyPr/>
        <a:lstStyle/>
        <a:p>
          <a:r>
            <a:rPr lang="en-US" sz="500" dirty="0"/>
            <a:t>Definition of Churn</a:t>
          </a:r>
        </a:p>
      </dgm:t>
    </dgm:pt>
    <dgm:pt modelId="{34FE679A-CA42-4F82-80EB-14B3ED8B1B7F}" type="parTrans" cxnId="{98ADE12B-05A3-4A3B-84C1-CE3CDFBC263B}">
      <dgm:prSet/>
      <dgm:spPr/>
      <dgm:t>
        <a:bodyPr/>
        <a:lstStyle/>
        <a:p>
          <a:endParaRPr lang="en-US" sz="500"/>
        </a:p>
      </dgm:t>
    </dgm:pt>
    <dgm:pt modelId="{F1030FF0-FBA8-4341-9AA4-69F1A37B696F}" type="sibTrans" cxnId="{98ADE12B-05A3-4A3B-84C1-CE3CDFBC263B}">
      <dgm:prSet/>
      <dgm:spPr/>
      <dgm:t>
        <a:bodyPr/>
        <a:lstStyle/>
        <a:p>
          <a:endParaRPr lang="en-US" sz="500"/>
        </a:p>
      </dgm:t>
    </dgm:pt>
    <dgm:pt modelId="{FBFCF75A-3DFA-4C6A-9F11-0CF25E08102E}">
      <dgm:prSet phldrT="[Text]" custT="1"/>
      <dgm:spPr/>
      <dgm:t>
        <a:bodyPr/>
        <a:lstStyle/>
        <a:p>
          <a:r>
            <a:rPr lang="en-US" sz="500" dirty="0"/>
            <a:t>Prediction of Churn</a:t>
          </a:r>
        </a:p>
      </dgm:t>
    </dgm:pt>
    <dgm:pt modelId="{EB12A8F3-AB07-4E9A-B5B1-C7FB042E6593}" type="parTrans" cxnId="{586B91E4-57D6-43BB-AB96-112A07505686}">
      <dgm:prSet/>
      <dgm:spPr/>
      <dgm:t>
        <a:bodyPr/>
        <a:lstStyle/>
        <a:p>
          <a:endParaRPr lang="en-US" sz="500"/>
        </a:p>
      </dgm:t>
    </dgm:pt>
    <dgm:pt modelId="{2FA7AB3E-1D47-476C-994C-44C248B47FF5}" type="sibTrans" cxnId="{586B91E4-57D6-43BB-AB96-112A07505686}">
      <dgm:prSet/>
      <dgm:spPr/>
      <dgm:t>
        <a:bodyPr/>
        <a:lstStyle/>
        <a:p>
          <a:endParaRPr lang="en-US" sz="500"/>
        </a:p>
      </dgm:t>
    </dgm:pt>
    <dgm:pt modelId="{B5E60F10-C814-4485-813B-A3CCBA4D31A7}">
      <dgm:prSet phldrT="[Text]" custT="1"/>
      <dgm:spPr/>
      <dgm:t>
        <a:bodyPr/>
        <a:lstStyle/>
        <a:p>
          <a:r>
            <a:rPr lang="en-US" sz="500" dirty="0"/>
            <a:t>Churn validation for each segment</a:t>
          </a:r>
        </a:p>
      </dgm:t>
    </dgm:pt>
    <dgm:pt modelId="{5592BE03-5B23-4206-B69C-2D212314CCD8}" type="parTrans" cxnId="{DEFB807E-2278-41D2-9B4C-C3711E51C6D4}">
      <dgm:prSet/>
      <dgm:spPr/>
      <dgm:t>
        <a:bodyPr/>
        <a:lstStyle/>
        <a:p>
          <a:endParaRPr lang="en-US" sz="500"/>
        </a:p>
      </dgm:t>
    </dgm:pt>
    <dgm:pt modelId="{73920022-DC0F-4269-BB63-B31832A30B10}" type="sibTrans" cxnId="{DEFB807E-2278-41D2-9B4C-C3711E51C6D4}">
      <dgm:prSet/>
      <dgm:spPr/>
      <dgm:t>
        <a:bodyPr/>
        <a:lstStyle/>
        <a:p>
          <a:endParaRPr lang="en-US" sz="500"/>
        </a:p>
      </dgm:t>
    </dgm:pt>
    <dgm:pt modelId="{1F1CA3E7-AE8D-4534-B00B-75DF1935ADAB}">
      <dgm:prSet phldrT="[Text]" custT="1"/>
      <dgm:spPr>
        <a:solidFill>
          <a:schemeClr val="bg1">
            <a:alpha val="90000"/>
          </a:schemeClr>
        </a:solidFill>
      </dgm:spPr>
      <dgm:t>
        <a:bodyPr/>
        <a:lstStyle/>
        <a:p>
          <a:r>
            <a:rPr lang="en-US" sz="500" dirty="0"/>
            <a:t>Value-At-Risk for each segment</a:t>
          </a:r>
        </a:p>
      </dgm:t>
    </dgm:pt>
    <dgm:pt modelId="{2EB65FB9-1C82-4FC6-8D36-6576ED63315B}" type="parTrans" cxnId="{0565FCCD-D359-4426-8144-1A90997381D7}">
      <dgm:prSet/>
      <dgm:spPr/>
      <dgm:t>
        <a:bodyPr/>
        <a:lstStyle/>
        <a:p>
          <a:endParaRPr lang="en-US" sz="500"/>
        </a:p>
      </dgm:t>
    </dgm:pt>
    <dgm:pt modelId="{A91BD128-E7B5-4DF3-8FC4-7A671C7EDA63}" type="sibTrans" cxnId="{0565FCCD-D359-4426-8144-1A90997381D7}">
      <dgm:prSet/>
      <dgm:spPr/>
      <dgm:t>
        <a:bodyPr/>
        <a:lstStyle/>
        <a:p>
          <a:endParaRPr lang="en-US" sz="500"/>
        </a:p>
      </dgm:t>
    </dgm:pt>
    <dgm:pt modelId="{C71BE12C-BBF1-4504-A0B1-DC09A2ACD895}">
      <dgm:prSet phldrT="[Text]" custT="1"/>
      <dgm:spPr/>
      <dgm:t>
        <a:bodyPr/>
        <a:lstStyle/>
        <a:p>
          <a:r>
            <a:rPr lang="en-US" sz="500" dirty="0"/>
            <a:t>Recommendation</a:t>
          </a:r>
        </a:p>
      </dgm:t>
    </dgm:pt>
    <dgm:pt modelId="{42B81D57-FD6B-490E-8761-EE9B62A7CE32}" type="parTrans" cxnId="{04FDE05A-43C6-480C-B719-D37FE6131F91}">
      <dgm:prSet/>
      <dgm:spPr/>
      <dgm:t>
        <a:bodyPr/>
        <a:lstStyle/>
        <a:p>
          <a:endParaRPr lang="en-US" sz="500"/>
        </a:p>
      </dgm:t>
    </dgm:pt>
    <dgm:pt modelId="{07683E6E-A801-417D-A402-0ADE54A9F290}" type="sibTrans" cxnId="{04FDE05A-43C6-480C-B719-D37FE6131F91}">
      <dgm:prSet/>
      <dgm:spPr/>
      <dgm:t>
        <a:bodyPr/>
        <a:lstStyle/>
        <a:p>
          <a:endParaRPr lang="en-US" sz="500"/>
        </a:p>
      </dgm:t>
    </dgm:pt>
    <dgm:pt modelId="{40EDA69F-D19E-4193-BC46-3743EEBB8EDB}" type="pres">
      <dgm:prSet presAssocID="{FE1E6FA9-E5F6-4F2C-87E1-C59AA369CB56}" presName="Name0" presStyleCnt="0">
        <dgm:presLayoutVars>
          <dgm:chMax val="11"/>
          <dgm:chPref val="11"/>
          <dgm:dir/>
          <dgm:resizeHandles/>
        </dgm:presLayoutVars>
      </dgm:prSet>
      <dgm:spPr/>
    </dgm:pt>
    <dgm:pt modelId="{C1B2F1DF-0954-4B6B-988E-5A43FA0C2D02}" type="pres">
      <dgm:prSet presAssocID="{C71BE12C-BBF1-4504-A0B1-DC09A2ACD895}" presName="Accent5" presStyleCnt="0"/>
      <dgm:spPr/>
    </dgm:pt>
    <dgm:pt modelId="{4501CB2D-F4A4-4944-BA75-5B27C8BCB2ED}" type="pres">
      <dgm:prSet presAssocID="{C71BE12C-BBF1-4504-A0B1-DC09A2ACD895}" presName="Accent" presStyleLbl="node1" presStyleIdx="0" presStyleCnt="5"/>
      <dgm:spPr>
        <a:solidFill>
          <a:srgbClr val="00B050"/>
        </a:solidFill>
      </dgm:spPr>
    </dgm:pt>
    <dgm:pt modelId="{92C5E2A4-2A62-4E5F-AB3A-384661C02B90}" type="pres">
      <dgm:prSet presAssocID="{C71BE12C-BBF1-4504-A0B1-DC09A2ACD895}" presName="ParentBackground5" presStyleCnt="0"/>
      <dgm:spPr/>
    </dgm:pt>
    <dgm:pt modelId="{E92507A3-FBFF-428A-8E59-021B6EE942DA}" type="pres">
      <dgm:prSet presAssocID="{C71BE12C-BBF1-4504-A0B1-DC09A2ACD895}" presName="ParentBackground" presStyleLbl="fgAcc1" presStyleIdx="0" presStyleCnt="5"/>
      <dgm:spPr/>
    </dgm:pt>
    <dgm:pt modelId="{A7433F90-A3A4-438B-9E41-5D9DD694379C}" type="pres">
      <dgm:prSet presAssocID="{C71BE12C-BBF1-4504-A0B1-DC09A2ACD895}" presName="Parent5" presStyleLbl="revTx" presStyleIdx="0" presStyleCnt="0">
        <dgm:presLayoutVars>
          <dgm:chMax val="1"/>
          <dgm:chPref val="1"/>
          <dgm:bulletEnabled val="1"/>
        </dgm:presLayoutVars>
      </dgm:prSet>
      <dgm:spPr/>
    </dgm:pt>
    <dgm:pt modelId="{01792368-9373-409C-A9D4-307BB424E1FB}" type="pres">
      <dgm:prSet presAssocID="{1F1CA3E7-AE8D-4534-B00B-75DF1935ADAB}" presName="Accent4" presStyleCnt="0"/>
      <dgm:spPr/>
    </dgm:pt>
    <dgm:pt modelId="{51E8CF09-7196-401F-ABCF-493024BE1F21}" type="pres">
      <dgm:prSet presAssocID="{1F1CA3E7-AE8D-4534-B00B-75DF1935ADAB}" presName="Accent" presStyleLbl="node1" presStyleIdx="1" presStyleCnt="5"/>
      <dgm:spPr>
        <a:solidFill>
          <a:srgbClr val="00B050"/>
        </a:solidFill>
      </dgm:spPr>
    </dgm:pt>
    <dgm:pt modelId="{97380D7D-64D7-4679-95E7-CAACF09B550A}" type="pres">
      <dgm:prSet presAssocID="{1F1CA3E7-AE8D-4534-B00B-75DF1935ADAB}" presName="ParentBackground4" presStyleCnt="0"/>
      <dgm:spPr/>
    </dgm:pt>
    <dgm:pt modelId="{967BB729-4EBA-4DB9-9D81-7A80A022EC0C}" type="pres">
      <dgm:prSet presAssocID="{1F1CA3E7-AE8D-4534-B00B-75DF1935ADAB}" presName="ParentBackground" presStyleLbl="fgAcc1" presStyleIdx="1" presStyleCnt="5"/>
      <dgm:spPr/>
    </dgm:pt>
    <dgm:pt modelId="{64DFB1AE-01F0-47D6-9F65-A5E936423CE9}" type="pres">
      <dgm:prSet presAssocID="{1F1CA3E7-AE8D-4534-B00B-75DF1935ADAB}" presName="Parent4" presStyleLbl="revTx" presStyleIdx="0" presStyleCnt="0">
        <dgm:presLayoutVars>
          <dgm:chMax val="1"/>
          <dgm:chPref val="1"/>
          <dgm:bulletEnabled val="1"/>
        </dgm:presLayoutVars>
      </dgm:prSet>
      <dgm:spPr/>
    </dgm:pt>
    <dgm:pt modelId="{7BEBBCFC-8E0C-4E29-B91D-2393E18E4B61}" type="pres">
      <dgm:prSet presAssocID="{B5E60F10-C814-4485-813B-A3CCBA4D31A7}" presName="Accent3" presStyleCnt="0"/>
      <dgm:spPr/>
    </dgm:pt>
    <dgm:pt modelId="{D7225414-E39B-47D3-93CC-5CFE5E600370}" type="pres">
      <dgm:prSet presAssocID="{B5E60F10-C814-4485-813B-A3CCBA4D31A7}" presName="Accent" presStyleLbl="node1" presStyleIdx="2" presStyleCnt="5"/>
      <dgm:spPr>
        <a:solidFill>
          <a:srgbClr val="00B050"/>
        </a:solidFill>
      </dgm:spPr>
    </dgm:pt>
    <dgm:pt modelId="{B3D1C18C-EE9B-45B2-94AF-A86DDC694B29}" type="pres">
      <dgm:prSet presAssocID="{B5E60F10-C814-4485-813B-A3CCBA4D31A7}" presName="ParentBackground3" presStyleCnt="0"/>
      <dgm:spPr/>
    </dgm:pt>
    <dgm:pt modelId="{BBF64CB2-041C-4544-9B06-395FDBF42139}" type="pres">
      <dgm:prSet presAssocID="{B5E60F10-C814-4485-813B-A3CCBA4D31A7}" presName="ParentBackground" presStyleLbl="fgAcc1" presStyleIdx="2" presStyleCnt="5"/>
      <dgm:spPr/>
    </dgm:pt>
    <dgm:pt modelId="{FDFA3D3E-43F0-4DB9-9FAD-5A7520060F19}" type="pres">
      <dgm:prSet presAssocID="{B5E60F10-C814-4485-813B-A3CCBA4D31A7}" presName="Parent3" presStyleLbl="revTx" presStyleIdx="0" presStyleCnt="0">
        <dgm:presLayoutVars>
          <dgm:chMax val="1"/>
          <dgm:chPref val="1"/>
          <dgm:bulletEnabled val="1"/>
        </dgm:presLayoutVars>
      </dgm:prSet>
      <dgm:spPr/>
    </dgm:pt>
    <dgm:pt modelId="{6DC858DD-1C30-40C9-AC28-33CB77BE3303}" type="pres">
      <dgm:prSet presAssocID="{FBFCF75A-3DFA-4C6A-9F11-0CF25E08102E}" presName="Accent2" presStyleCnt="0"/>
      <dgm:spPr/>
    </dgm:pt>
    <dgm:pt modelId="{4FA9FC15-6518-4D25-8A61-C8E632E8D4B3}" type="pres">
      <dgm:prSet presAssocID="{FBFCF75A-3DFA-4C6A-9F11-0CF25E08102E}" presName="Accent" presStyleLbl="node1" presStyleIdx="3" presStyleCnt="5"/>
      <dgm:spPr>
        <a:solidFill>
          <a:srgbClr val="00B050"/>
        </a:solidFill>
      </dgm:spPr>
    </dgm:pt>
    <dgm:pt modelId="{3C961F47-5170-4664-8C5C-939DFB39E610}" type="pres">
      <dgm:prSet presAssocID="{FBFCF75A-3DFA-4C6A-9F11-0CF25E08102E}" presName="ParentBackground2" presStyleCnt="0"/>
      <dgm:spPr/>
    </dgm:pt>
    <dgm:pt modelId="{B39D814B-8C84-4991-9F0A-83941F7142C6}" type="pres">
      <dgm:prSet presAssocID="{FBFCF75A-3DFA-4C6A-9F11-0CF25E08102E}" presName="ParentBackground" presStyleLbl="fgAcc1" presStyleIdx="3" presStyleCnt="5"/>
      <dgm:spPr/>
    </dgm:pt>
    <dgm:pt modelId="{77D7DF52-2ABA-484D-8D84-3BEC64657995}" type="pres">
      <dgm:prSet presAssocID="{FBFCF75A-3DFA-4C6A-9F11-0CF25E08102E}" presName="Parent2" presStyleLbl="revTx" presStyleIdx="0" presStyleCnt="0">
        <dgm:presLayoutVars>
          <dgm:chMax val="1"/>
          <dgm:chPref val="1"/>
          <dgm:bulletEnabled val="1"/>
        </dgm:presLayoutVars>
      </dgm:prSet>
      <dgm:spPr/>
    </dgm:pt>
    <dgm:pt modelId="{AAE3A75A-7566-4460-82F9-E485E3C9214B}" type="pres">
      <dgm:prSet presAssocID="{09B8AA74-7A57-4A99-8328-38F9B949D57F}" presName="Accent1" presStyleCnt="0"/>
      <dgm:spPr/>
    </dgm:pt>
    <dgm:pt modelId="{3642A020-7885-4FE4-826A-4D26C825DAFE}" type="pres">
      <dgm:prSet presAssocID="{09B8AA74-7A57-4A99-8328-38F9B949D57F}" presName="Accent" presStyleLbl="node1" presStyleIdx="4" presStyleCnt="5"/>
      <dgm:spPr>
        <a:solidFill>
          <a:srgbClr val="00B050"/>
        </a:solidFill>
      </dgm:spPr>
    </dgm:pt>
    <dgm:pt modelId="{64B5F9BF-3195-4511-AA7A-5C45B2FA4012}" type="pres">
      <dgm:prSet presAssocID="{09B8AA74-7A57-4A99-8328-38F9B949D57F}" presName="ParentBackground1" presStyleCnt="0"/>
      <dgm:spPr/>
    </dgm:pt>
    <dgm:pt modelId="{B218FD90-7C3C-4BC7-9072-9F95FDDAAD40}" type="pres">
      <dgm:prSet presAssocID="{09B8AA74-7A57-4A99-8328-38F9B949D57F}" presName="ParentBackground" presStyleLbl="fgAcc1" presStyleIdx="4" presStyleCnt="5"/>
      <dgm:spPr/>
    </dgm:pt>
    <dgm:pt modelId="{74A30B8A-36E3-461A-83B1-5977CA442D97}" type="pres">
      <dgm:prSet presAssocID="{09B8AA74-7A57-4A99-8328-38F9B949D57F}" presName="Parent1" presStyleLbl="revTx" presStyleIdx="0" presStyleCnt="0">
        <dgm:presLayoutVars>
          <dgm:chMax val="1"/>
          <dgm:chPref val="1"/>
          <dgm:bulletEnabled val="1"/>
        </dgm:presLayoutVars>
      </dgm:prSet>
      <dgm:spPr/>
    </dgm:pt>
  </dgm:ptLst>
  <dgm:cxnLst>
    <dgm:cxn modelId="{E0848E22-C07D-4533-AA15-3B0BDD7572DA}" type="presOf" srcId="{B5E60F10-C814-4485-813B-A3CCBA4D31A7}" destId="{BBF64CB2-041C-4544-9B06-395FDBF42139}" srcOrd="0" destOrd="0" presId="urn:microsoft.com/office/officeart/2011/layout/CircleProcess"/>
    <dgm:cxn modelId="{E303E924-D7D7-4524-A4C2-9AD4328D3853}" type="presOf" srcId="{B5E60F10-C814-4485-813B-A3CCBA4D31A7}" destId="{FDFA3D3E-43F0-4DB9-9FAD-5A7520060F19}" srcOrd="1" destOrd="0" presId="urn:microsoft.com/office/officeart/2011/layout/CircleProcess"/>
    <dgm:cxn modelId="{98ADE12B-05A3-4A3B-84C1-CE3CDFBC263B}" srcId="{FE1E6FA9-E5F6-4F2C-87E1-C59AA369CB56}" destId="{09B8AA74-7A57-4A99-8328-38F9B949D57F}" srcOrd="0" destOrd="0" parTransId="{34FE679A-CA42-4F82-80EB-14B3ED8B1B7F}" sibTransId="{F1030FF0-FBA8-4341-9AA4-69F1A37B696F}"/>
    <dgm:cxn modelId="{7A815D64-A76C-4D56-AE24-8DE418BEEE30}" type="presOf" srcId="{C71BE12C-BBF1-4504-A0B1-DC09A2ACD895}" destId="{E92507A3-FBFF-428A-8E59-021B6EE942DA}" srcOrd="0" destOrd="0" presId="urn:microsoft.com/office/officeart/2011/layout/CircleProcess"/>
    <dgm:cxn modelId="{2801554A-8F4B-4D0F-A700-0A03E022F674}" type="presOf" srcId="{09B8AA74-7A57-4A99-8328-38F9B949D57F}" destId="{B218FD90-7C3C-4BC7-9072-9F95FDDAAD40}" srcOrd="0" destOrd="0" presId="urn:microsoft.com/office/officeart/2011/layout/CircleProcess"/>
    <dgm:cxn modelId="{A107136C-D3B3-44CB-9330-07317E1E8929}" type="presOf" srcId="{C71BE12C-BBF1-4504-A0B1-DC09A2ACD895}" destId="{A7433F90-A3A4-438B-9E41-5D9DD694379C}" srcOrd="1" destOrd="0" presId="urn:microsoft.com/office/officeart/2011/layout/CircleProcess"/>
    <dgm:cxn modelId="{04FDE05A-43C6-480C-B719-D37FE6131F91}" srcId="{FE1E6FA9-E5F6-4F2C-87E1-C59AA369CB56}" destId="{C71BE12C-BBF1-4504-A0B1-DC09A2ACD895}" srcOrd="4" destOrd="0" parTransId="{42B81D57-FD6B-490E-8761-EE9B62A7CE32}" sibTransId="{07683E6E-A801-417D-A402-0ADE54A9F290}"/>
    <dgm:cxn modelId="{DEFB807E-2278-41D2-9B4C-C3711E51C6D4}" srcId="{FE1E6FA9-E5F6-4F2C-87E1-C59AA369CB56}" destId="{B5E60F10-C814-4485-813B-A3CCBA4D31A7}" srcOrd="2" destOrd="0" parTransId="{5592BE03-5B23-4206-B69C-2D212314CCD8}" sibTransId="{73920022-DC0F-4269-BB63-B31832A30B10}"/>
    <dgm:cxn modelId="{49FE5D83-169A-4E24-91AE-32F686BD551B}" type="presOf" srcId="{09B8AA74-7A57-4A99-8328-38F9B949D57F}" destId="{74A30B8A-36E3-461A-83B1-5977CA442D97}" srcOrd="1" destOrd="0" presId="urn:microsoft.com/office/officeart/2011/layout/CircleProcess"/>
    <dgm:cxn modelId="{6560E283-0486-4336-B1E3-2D752BE2A1A1}" type="presOf" srcId="{FBFCF75A-3DFA-4C6A-9F11-0CF25E08102E}" destId="{77D7DF52-2ABA-484D-8D84-3BEC64657995}" srcOrd="1" destOrd="0" presId="urn:microsoft.com/office/officeart/2011/layout/CircleProcess"/>
    <dgm:cxn modelId="{6AF3B89B-E96F-4739-A7E3-1880D4EDAE14}" type="presOf" srcId="{FBFCF75A-3DFA-4C6A-9F11-0CF25E08102E}" destId="{B39D814B-8C84-4991-9F0A-83941F7142C6}" srcOrd="0" destOrd="0" presId="urn:microsoft.com/office/officeart/2011/layout/CircleProcess"/>
    <dgm:cxn modelId="{0565FCCD-D359-4426-8144-1A90997381D7}" srcId="{FE1E6FA9-E5F6-4F2C-87E1-C59AA369CB56}" destId="{1F1CA3E7-AE8D-4534-B00B-75DF1935ADAB}" srcOrd="3" destOrd="0" parTransId="{2EB65FB9-1C82-4FC6-8D36-6576ED63315B}" sibTransId="{A91BD128-E7B5-4DF3-8FC4-7A671C7EDA63}"/>
    <dgm:cxn modelId="{9AE644D9-AA63-439E-B20B-9747F16C0BD7}" type="presOf" srcId="{FE1E6FA9-E5F6-4F2C-87E1-C59AA369CB56}" destId="{40EDA69F-D19E-4193-BC46-3743EEBB8EDB}" srcOrd="0" destOrd="0" presId="urn:microsoft.com/office/officeart/2011/layout/CircleProcess"/>
    <dgm:cxn modelId="{B47648E0-9CD6-4E55-9657-F3F44A25FF68}" type="presOf" srcId="{1F1CA3E7-AE8D-4534-B00B-75DF1935ADAB}" destId="{967BB729-4EBA-4DB9-9D81-7A80A022EC0C}" srcOrd="0" destOrd="0" presId="urn:microsoft.com/office/officeart/2011/layout/CircleProcess"/>
    <dgm:cxn modelId="{586B91E4-57D6-43BB-AB96-112A07505686}" srcId="{FE1E6FA9-E5F6-4F2C-87E1-C59AA369CB56}" destId="{FBFCF75A-3DFA-4C6A-9F11-0CF25E08102E}" srcOrd="1" destOrd="0" parTransId="{EB12A8F3-AB07-4E9A-B5B1-C7FB042E6593}" sibTransId="{2FA7AB3E-1D47-476C-994C-44C248B47FF5}"/>
    <dgm:cxn modelId="{903FC9FB-A9C4-486D-BCFA-4A8934EE9C02}" type="presOf" srcId="{1F1CA3E7-AE8D-4534-B00B-75DF1935ADAB}" destId="{64DFB1AE-01F0-47D6-9F65-A5E936423CE9}" srcOrd="1" destOrd="0" presId="urn:microsoft.com/office/officeart/2011/layout/CircleProcess"/>
    <dgm:cxn modelId="{931AE7BF-4348-4F4B-A518-248452C32D1B}" type="presParOf" srcId="{40EDA69F-D19E-4193-BC46-3743EEBB8EDB}" destId="{C1B2F1DF-0954-4B6B-988E-5A43FA0C2D02}" srcOrd="0" destOrd="0" presId="urn:microsoft.com/office/officeart/2011/layout/CircleProcess"/>
    <dgm:cxn modelId="{61C51C82-64D6-4124-945F-BD609EF9FED2}" type="presParOf" srcId="{C1B2F1DF-0954-4B6B-988E-5A43FA0C2D02}" destId="{4501CB2D-F4A4-4944-BA75-5B27C8BCB2ED}" srcOrd="0" destOrd="0" presId="urn:microsoft.com/office/officeart/2011/layout/CircleProcess"/>
    <dgm:cxn modelId="{5DAEEFD6-FA36-4862-AAAD-110E9F0D9F9F}" type="presParOf" srcId="{40EDA69F-D19E-4193-BC46-3743EEBB8EDB}" destId="{92C5E2A4-2A62-4E5F-AB3A-384661C02B90}" srcOrd="1" destOrd="0" presId="urn:microsoft.com/office/officeart/2011/layout/CircleProcess"/>
    <dgm:cxn modelId="{A8AF12ED-DCBC-4040-9DF7-CF2CC5377A0E}" type="presParOf" srcId="{92C5E2A4-2A62-4E5F-AB3A-384661C02B90}" destId="{E92507A3-FBFF-428A-8E59-021B6EE942DA}" srcOrd="0" destOrd="0" presId="urn:microsoft.com/office/officeart/2011/layout/CircleProcess"/>
    <dgm:cxn modelId="{E4F21B53-5351-43FF-885C-0136332D5D53}" type="presParOf" srcId="{40EDA69F-D19E-4193-BC46-3743EEBB8EDB}" destId="{A7433F90-A3A4-438B-9E41-5D9DD694379C}" srcOrd="2" destOrd="0" presId="urn:microsoft.com/office/officeart/2011/layout/CircleProcess"/>
    <dgm:cxn modelId="{DB789A55-410A-4DA7-8E14-F2D697316D43}" type="presParOf" srcId="{40EDA69F-D19E-4193-BC46-3743EEBB8EDB}" destId="{01792368-9373-409C-A9D4-307BB424E1FB}" srcOrd="3" destOrd="0" presId="urn:microsoft.com/office/officeart/2011/layout/CircleProcess"/>
    <dgm:cxn modelId="{0E68122B-024A-487A-9AB7-72FD638D5E97}" type="presParOf" srcId="{01792368-9373-409C-A9D4-307BB424E1FB}" destId="{51E8CF09-7196-401F-ABCF-493024BE1F21}" srcOrd="0" destOrd="0" presId="urn:microsoft.com/office/officeart/2011/layout/CircleProcess"/>
    <dgm:cxn modelId="{D2F983EC-A4A6-446E-97D9-286C2C6B3140}" type="presParOf" srcId="{40EDA69F-D19E-4193-BC46-3743EEBB8EDB}" destId="{97380D7D-64D7-4679-95E7-CAACF09B550A}" srcOrd="4" destOrd="0" presId="urn:microsoft.com/office/officeart/2011/layout/CircleProcess"/>
    <dgm:cxn modelId="{EEF5BCD4-81EA-43BD-B99B-E4EE1449E128}" type="presParOf" srcId="{97380D7D-64D7-4679-95E7-CAACF09B550A}" destId="{967BB729-4EBA-4DB9-9D81-7A80A022EC0C}" srcOrd="0" destOrd="0" presId="urn:microsoft.com/office/officeart/2011/layout/CircleProcess"/>
    <dgm:cxn modelId="{E2AC7F1A-42DF-4219-B70E-148844728393}" type="presParOf" srcId="{40EDA69F-D19E-4193-BC46-3743EEBB8EDB}" destId="{64DFB1AE-01F0-47D6-9F65-A5E936423CE9}" srcOrd="5" destOrd="0" presId="urn:microsoft.com/office/officeart/2011/layout/CircleProcess"/>
    <dgm:cxn modelId="{6CA5A64A-2581-48B6-ACC8-A81A5B32DB52}" type="presParOf" srcId="{40EDA69F-D19E-4193-BC46-3743EEBB8EDB}" destId="{7BEBBCFC-8E0C-4E29-B91D-2393E18E4B61}" srcOrd="6" destOrd="0" presId="urn:microsoft.com/office/officeart/2011/layout/CircleProcess"/>
    <dgm:cxn modelId="{3C140894-F5E4-4713-8019-D4F7C63D1B01}" type="presParOf" srcId="{7BEBBCFC-8E0C-4E29-B91D-2393E18E4B61}" destId="{D7225414-E39B-47D3-93CC-5CFE5E600370}" srcOrd="0" destOrd="0" presId="urn:microsoft.com/office/officeart/2011/layout/CircleProcess"/>
    <dgm:cxn modelId="{FC28017A-DD66-48CC-888E-DCE68A120217}" type="presParOf" srcId="{40EDA69F-D19E-4193-BC46-3743EEBB8EDB}" destId="{B3D1C18C-EE9B-45B2-94AF-A86DDC694B29}" srcOrd="7" destOrd="0" presId="urn:microsoft.com/office/officeart/2011/layout/CircleProcess"/>
    <dgm:cxn modelId="{7231E61C-EA3A-47DE-8CF0-F5A270E2BE02}" type="presParOf" srcId="{B3D1C18C-EE9B-45B2-94AF-A86DDC694B29}" destId="{BBF64CB2-041C-4544-9B06-395FDBF42139}" srcOrd="0" destOrd="0" presId="urn:microsoft.com/office/officeart/2011/layout/CircleProcess"/>
    <dgm:cxn modelId="{2DB1DFB7-AA76-4C44-8B04-647B95C26514}" type="presParOf" srcId="{40EDA69F-D19E-4193-BC46-3743EEBB8EDB}" destId="{FDFA3D3E-43F0-4DB9-9FAD-5A7520060F19}" srcOrd="8" destOrd="0" presId="urn:microsoft.com/office/officeart/2011/layout/CircleProcess"/>
    <dgm:cxn modelId="{C3F6A5B3-AED8-46FE-B5D9-1A513463A8AB}" type="presParOf" srcId="{40EDA69F-D19E-4193-BC46-3743EEBB8EDB}" destId="{6DC858DD-1C30-40C9-AC28-33CB77BE3303}" srcOrd="9" destOrd="0" presId="urn:microsoft.com/office/officeart/2011/layout/CircleProcess"/>
    <dgm:cxn modelId="{D2B0338B-17FE-4674-9BBB-236E806F1E5C}" type="presParOf" srcId="{6DC858DD-1C30-40C9-AC28-33CB77BE3303}" destId="{4FA9FC15-6518-4D25-8A61-C8E632E8D4B3}" srcOrd="0" destOrd="0" presId="urn:microsoft.com/office/officeart/2011/layout/CircleProcess"/>
    <dgm:cxn modelId="{95160930-6147-4FF6-BA6B-40D0945F4881}" type="presParOf" srcId="{40EDA69F-D19E-4193-BC46-3743EEBB8EDB}" destId="{3C961F47-5170-4664-8C5C-939DFB39E610}" srcOrd="10" destOrd="0" presId="urn:microsoft.com/office/officeart/2011/layout/CircleProcess"/>
    <dgm:cxn modelId="{BB02269C-9910-481E-AD51-FCA69BAE1532}" type="presParOf" srcId="{3C961F47-5170-4664-8C5C-939DFB39E610}" destId="{B39D814B-8C84-4991-9F0A-83941F7142C6}" srcOrd="0" destOrd="0" presId="urn:microsoft.com/office/officeart/2011/layout/CircleProcess"/>
    <dgm:cxn modelId="{0A12E007-C48B-4B0D-AD59-FA9486CF8E4C}" type="presParOf" srcId="{40EDA69F-D19E-4193-BC46-3743EEBB8EDB}" destId="{77D7DF52-2ABA-484D-8D84-3BEC64657995}" srcOrd="11" destOrd="0" presId="urn:microsoft.com/office/officeart/2011/layout/CircleProcess"/>
    <dgm:cxn modelId="{7ECF2B0C-54E3-47BD-BB2A-18F1B9EAEE9E}" type="presParOf" srcId="{40EDA69F-D19E-4193-BC46-3743EEBB8EDB}" destId="{AAE3A75A-7566-4460-82F9-E485E3C9214B}" srcOrd="12" destOrd="0" presId="urn:microsoft.com/office/officeart/2011/layout/CircleProcess"/>
    <dgm:cxn modelId="{99FEB5C2-307E-4B2B-B78F-35C68CEC41C5}" type="presParOf" srcId="{AAE3A75A-7566-4460-82F9-E485E3C9214B}" destId="{3642A020-7885-4FE4-826A-4D26C825DAFE}" srcOrd="0" destOrd="0" presId="urn:microsoft.com/office/officeart/2011/layout/CircleProcess"/>
    <dgm:cxn modelId="{CD961FEA-2396-42A1-9294-7E54491AA630}" type="presParOf" srcId="{40EDA69F-D19E-4193-BC46-3743EEBB8EDB}" destId="{64B5F9BF-3195-4511-AA7A-5C45B2FA4012}" srcOrd="13" destOrd="0" presId="urn:microsoft.com/office/officeart/2011/layout/CircleProcess"/>
    <dgm:cxn modelId="{CFF7A06E-C96A-4453-923A-2B1382D37A17}" type="presParOf" srcId="{64B5F9BF-3195-4511-AA7A-5C45B2FA4012}" destId="{B218FD90-7C3C-4BC7-9072-9F95FDDAAD40}" srcOrd="0" destOrd="0" presId="urn:microsoft.com/office/officeart/2011/layout/CircleProcess"/>
    <dgm:cxn modelId="{2BC7E967-2145-4F66-BF09-D1FB1A758D69}" type="presParOf" srcId="{40EDA69F-D19E-4193-BC46-3743EEBB8EDB}" destId="{74A30B8A-36E3-461A-83B1-5977CA442D97}"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E1E6FA9-E5F6-4F2C-87E1-C59AA369CB56}" type="doc">
      <dgm:prSet loTypeId="urn:microsoft.com/office/officeart/2011/layout/CircleProcess" loCatId="process" qsTypeId="urn:microsoft.com/office/officeart/2005/8/quickstyle/simple2" qsCatId="simple" csTypeId="urn:microsoft.com/office/officeart/2005/8/colors/accent6_2" csCatId="accent6" phldr="1"/>
      <dgm:spPr/>
      <dgm:t>
        <a:bodyPr/>
        <a:lstStyle/>
        <a:p>
          <a:endParaRPr lang="en-US"/>
        </a:p>
      </dgm:t>
    </dgm:pt>
    <dgm:pt modelId="{09B8AA74-7A57-4A99-8328-38F9B949D57F}">
      <dgm:prSet phldrT="[Text]" custT="1"/>
      <dgm:spPr/>
      <dgm:t>
        <a:bodyPr/>
        <a:lstStyle/>
        <a:p>
          <a:r>
            <a:rPr lang="en-US" sz="700" dirty="0"/>
            <a:t>Definition of Churn</a:t>
          </a:r>
        </a:p>
      </dgm:t>
    </dgm:pt>
    <dgm:pt modelId="{34FE679A-CA42-4F82-80EB-14B3ED8B1B7F}" type="parTrans" cxnId="{98ADE12B-05A3-4A3B-84C1-CE3CDFBC263B}">
      <dgm:prSet/>
      <dgm:spPr/>
      <dgm:t>
        <a:bodyPr/>
        <a:lstStyle/>
        <a:p>
          <a:endParaRPr lang="en-US" sz="700"/>
        </a:p>
      </dgm:t>
    </dgm:pt>
    <dgm:pt modelId="{F1030FF0-FBA8-4341-9AA4-69F1A37B696F}" type="sibTrans" cxnId="{98ADE12B-05A3-4A3B-84C1-CE3CDFBC263B}">
      <dgm:prSet/>
      <dgm:spPr/>
      <dgm:t>
        <a:bodyPr/>
        <a:lstStyle/>
        <a:p>
          <a:endParaRPr lang="en-US" sz="700"/>
        </a:p>
      </dgm:t>
    </dgm:pt>
    <dgm:pt modelId="{FBFCF75A-3DFA-4C6A-9F11-0CF25E08102E}">
      <dgm:prSet phldrT="[Text]" custT="1"/>
      <dgm:spPr/>
      <dgm:t>
        <a:bodyPr/>
        <a:lstStyle/>
        <a:p>
          <a:r>
            <a:rPr lang="en-US" sz="700" dirty="0"/>
            <a:t>Prediction of Churn</a:t>
          </a:r>
        </a:p>
      </dgm:t>
    </dgm:pt>
    <dgm:pt modelId="{EB12A8F3-AB07-4E9A-B5B1-C7FB042E6593}" type="parTrans" cxnId="{586B91E4-57D6-43BB-AB96-112A07505686}">
      <dgm:prSet/>
      <dgm:spPr/>
      <dgm:t>
        <a:bodyPr/>
        <a:lstStyle/>
        <a:p>
          <a:endParaRPr lang="en-US" sz="700"/>
        </a:p>
      </dgm:t>
    </dgm:pt>
    <dgm:pt modelId="{2FA7AB3E-1D47-476C-994C-44C248B47FF5}" type="sibTrans" cxnId="{586B91E4-57D6-43BB-AB96-112A07505686}">
      <dgm:prSet/>
      <dgm:spPr/>
      <dgm:t>
        <a:bodyPr/>
        <a:lstStyle/>
        <a:p>
          <a:endParaRPr lang="en-US" sz="700"/>
        </a:p>
      </dgm:t>
    </dgm:pt>
    <dgm:pt modelId="{B5E60F10-C814-4485-813B-A3CCBA4D31A7}">
      <dgm:prSet phldrT="[Text]" custT="1"/>
      <dgm:spPr/>
      <dgm:t>
        <a:bodyPr/>
        <a:lstStyle/>
        <a:p>
          <a:r>
            <a:rPr lang="en-US" sz="700" dirty="0"/>
            <a:t>Churn validation for each segment</a:t>
          </a:r>
        </a:p>
      </dgm:t>
    </dgm:pt>
    <dgm:pt modelId="{5592BE03-5B23-4206-B69C-2D212314CCD8}" type="parTrans" cxnId="{DEFB807E-2278-41D2-9B4C-C3711E51C6D4}">
      <dgm:prSet/>
      <dgm:spPr/>
      <dgm:t>
        <a:bodyPr/>
        <a:lstStyle/>
        <a:p>
          <a:endParaRPr lang="en-US" sz="700"/>
        </a:p>
      </dgm:t>
    </dgm:pt>
    <dgm:pt modelId="{73920022-DC0F-4269-BB63-B31832A30B10}" type="sibTrans" cxnId="{DEFB807E-2278-41D2-9B4C-C3711E51C6D4}">
      <dgm:prSet/>
      <dgm:spPr/>
      <dgm:t>
        <a:bodyPr/>
        <a:lstStyle/>
        <a:p>
          <a:endParaRPr lang="en-US" sz="700"/>
        </a:p>
      </dgm:t>
    </dgm:pt>
    <dgm:pt modelId="{1F1CA3E7-AE8D-4534-B00B-75DF1935ADAB}">
      <dgm:prSet phldrT="[Text]" custT="1"/>
      <dgm:spPr>
        <a:solidFill>
          <a:schemeClr val="bg1">
            <a:alpha val="90000"/>
          </a:schemeClr>
        </a:solidFill>
      </dgm:spPr>
      <dgm:t>
        <a:bodyPr/>
        <a:lstStyle/>
        <a:p>
          <a:r>
            <a:rPr lang="en-US" sz="700" dirty="0"/>
            <a:t>Value-At-Risk for each segment</a:t>
          </a:r>
        </a:p>
      </dgm:t>
    </dgm:pt>
    <dgm:pt modelId="{2EB65FB9-1C82-4FC6-8D36-6576ED63315B}" type="parTrans" cxnId="{0565FCCD-D359-4426-8144-1A90997381D7}">
      <dgm:prSet/>
      <dgm:spPr/>
      <dgm:t>
        <a:bodyPr/>
        <a:lstStyle/>
        <a:p>
          <a:endParaRPr lang="en-US" sz="700"/>
        </a:p>
      </dgm:t>
    </dgm:pt>
    <dgm:pt modelId="{A91BD128-E7B5-4DF3-8FC4-7A671C7EDA63}" type="sibTrans" cxnId="{0565FCCD-D359-4426-8144-1A90997381D7}">
      <dgm:prSet/>
      <dgm:spPr/>
      <dgm:t>
        <a:bodyPr/>
        <a:lstStyle/>
        <a:p>
          <a:endParaRPr lang="en-US" sz="700"/>
        </a:p>
      </dgm:t>
    </dgm:pt>
    <dgm:pt modelId="{C71BE12C-BBF1-4504-A0B1-DC09A2ACD895}">
      <dgm:prSet phldrT="[Text]" custT="1"/>
      <dgm:spPr/>
      <dgm:t>
        <a:bodyPr/>
        <a:lstStyle/>
        <a:p>
          <a:r>
            <a:rPr lang="en-US" sz="700" dirty="0"/>
            <a:t>Recommendation</a:t>
          </a:r>
        </a:p>
      </dgm:t>
    </dgm:pt>
    <dgm:pt modelId="{42B81D57-FD6B-490E-8761-EE9B62A7CE32}" type="parTrans" cxnId="{04FDE05A-43C6-480C-B719-D37FE6131F91}">
      <dgm:prSet/>
      <dgm:spPr/>
      <dgm:t>
        <a:bodyPr/>
        <a:lstStyle/>
        <a:p>
          <a:endParaRPr lang="en-US" sz="700"/>
        </a:p>
      </dgm:t>
    </dgm:pt>
    <dgm:pt modelId="{07683E6E-A801-417D-A402-0ADE54A9F290}" type="sibTrans" cxnId="{04FDE05A-43C6-480C-B719-D37FE6131F91}">
      <dgm:prSet/>
      <dgm:spPr/>
      <dgm:t>
        <a:bodyPr/>
        <a:lstStyle/>
        <a:p>
          <a:endParaRPr lang="en-US" sz="700"/>
        </a:p>
      </dgm:t>
    </dgm:pt>
    <dgm:pt modelId="{40EDA69F-D19E-4193-BC46-3743EEBB8EDB}" type="pres">
      <dgm:prSet presAssocID="{FE1E6FA9-E5F6-4F2C-87E1-C59AA369CB56}" presName="Name0" presStyleCnt="0">
        <dgm:presLayoutVars>
          <dgm:chMax val="11"/>
          <dgm:chPref val="11"/>
          <dgm:dir/>
          <dgm:resizeHandles/>
        </dgm:presLayoutVars>
      </dgm:prSet>
      <dgm:spPr/>
    </dgm:pt>
    <dgm:pt modelId="{C1B2F1DF-0954-4B6B-988E-5A43FA0C2D02}" type="pres">
      <dgm:prSet presAssocID="{C71BE12C-BBF1-4504-A0B1-DC09A2ACD895}" presName="Accent5" presStyleCnt="0"/>
      <dgm:spPr/>
    </dgm:pt>
    <dgm:pt modelId="{4501CB2D-F4A4-4944-BA75-5B27C8BCB2ED}" type="pres">
      <dgm:prSet presAssocID="{C71BE12C-BBF1-4504-A0B1-DC09A2ACD895}" presName="Accent" presStyleLbl="node1" presStyleIdx="0" presStyleCnt="5"/>
      <dgm:spPr>
        <a:solidFill>
          <a:srgbClr val="00B050"/>
        </a:solidFill>
      </dgm:spPr>
    </dgm:pt>
    <dgm:pt modelId="{92C5E2A4-2A62-4E5F-AB3A-384661C02B90}" type="pres">
      <dgm:prSet presAssocID="{C71BE12C-BBF1-4504-A0B1-DC09A2ACD895}" presName="ParentBackground5" presStyleCnt="0"/>
      <dgm:spPr/>
    </dgm:pt>
    <dgm:pt modelId="{E92507A3-FBFF-428A-8E59-021B6EE942DA}" type="pres">
      <dgm:prSet presAssocID="{C71BE12C-BBF1-4504-A0B1-DC09A2ACD895}" presName="ParentBackground" presStyleLbl="fgAcc1" presStyleIdx="0" presStyleCnt="5"/>
      <dgm:spPr/>
    </dgm:pt>
    <dgm:pt modelId="{A7433F90-A3A4-438B-9E41-5D9DD694379C}" type="pres">
      <dgm:prSet presAssocID="{C71BE12C-BBF1-4504-A0B1-DC09A2ACD895}" presName="Parent5" presStyleLbl="revTx" presStyleIdx="0" presStyleCnt="0">
        <dgm:presLayoutVars>
          <dgm:chMax val="1"/>
          <dgm:chPref val="1"/>
          <dgm:bulletEnabled val="1"/>
        </dgm:presLayoutVars>
      </dgm:prSet>
      <dgm:spPr/>
    </dgm:pt>
    <dgm:pt modelId="{01792368-9373-409C-A9D4-307BB424E1FB}" type="pres">
      <dgm:prSet presAssocID="{1F1CA3E7-AE8D-4534-B00B-75DF1935ADAB}" presName="Accent4" presStyleCnt="0"/>
      <dgm:spPr/>
    </dgm:pt>
    <dgm:pt modelId="{51E8CF09-7196-401F-ABCF-493024BE1F21}" type="pres">
      <dgm:prSet presAssocID="{1F1CA3E7-AE8D-4534-B00B-75DF1935ADAB}" presName="Accent" presStyleLbl="node1" presStyleIdx="1" presStyleCnt="5"/>
      <dgm:spPr>
        <a:solidFill>
          <a:srgbClr val="00B050"/>
        </a:solidFill>
      </dgm:spPr>
    </dgm:pt>
    <dgm:pt modelId="{97380D7D-64D7-4679-95E7-CAACF09B550A}" type="pres">
      <dgm:prSet presAssocID="{1F1CA3E7-AE8D-4534-B00B-75DF1935ADAB}" presName="ParentBackground4" presStyleCnt="0"/>
      <dgm:spPr/>
    </dgm:pt>
    <dgm:pt modelId="{967BB729-4EBA-4DB9-9D81-7A80A022EC0C}" type="pres">
      <dgm:prSet presAssocID="{1F1CA3E7-AE8D-4534-B00B-75DF1935ADAB}" presName="ParentBackground" presStyleLbl="fgAcc1" presStyleIdx="1" presStyleCnt="5"/>
      <dgm:spPr/>
    </dgm:pt>
    <dgm:pt modelId="{64DFB1AE-01F0-47D6-9F65-A5E936423CE9}" type="pres">
      <dgm:prSet presAssocID="{1F1CA3E7-AE8D-4534-B00B-75DF1935ADAB}" presName="Parent4" presStyleLbl="revTx" presStyleIdx="0" presStyleCnt="0">
        <dgm:presLayoutVars>
          <dgm:chMax val="1"/>
          <dgm:chPref val="1"/>
          <dgm:bulletEnabled val="1"/>
        </dgm:presLayoutVars>
      </dgm:prSet>
      <dgm:spPr/>
    </dgm:pt>
    <dgm:pt modelId="{7BEBBCFC-8E0C-4E29-B91D-2393E18E4B61}" type="pres">
      <dgm:prSet presAssocID="{B5E60F10-C814-4485-813B-A3CCBA4D31A7}" presName="Accent3" presStyleCnt="0"/>
      <dgm:spPr/>
    </dgm:pt>
    <dgm:pt modelId="{D7225414-E39B-47D3-93CC-5CFE5E600370}" type="pres">
      <dgm:prSet presAssocID="{B5E60F10-C814-4485-813B-A3CCBA4D31A7}" presName="Accent" presStyleLbl="node1" presStyleIdx="2" presStyleCnt="5"/>
      <dgm:spPr>
        <a:solidFill>
          <a:srgbClr val="00B050"/>
        </a:solidFill>
      </dgm:spPr>
    </dgm:pt>
    <dgm:pt modelId="{B3D1C18C-EE9B-45B2-94AF-A86DDC694B29}" type="pres">
      <dgm:prSet presAssocID="{B5E60F10-C814-4485-813B-A3CCBA4D31A7}" presName="ParentBackground3" presStyleCnt="0"/>
      <dgm:spPr/>
    </dgm:pt>
    <dgm:pt modelId="{BBF64CB2-041C-4544-9B06-395FDBF42139}" type="pres">
      <dgm:prSet presAssocID="{B5E60F10-C814-4485-813B-A3CCBA4D31A7}" presName="ParentBackground" presStyleLbl="fgAcc1" presStyleIdx="2" presStyleCnt="5"/>
      <dgm:spPr/>
    </dgm:pt>
    <dgm:pt modelId="{FDFA3D3E-43F0-4DB9-9FAD-5A7520060F19}" type="pres">
      <dgm:prSet presAssocID="{B5E60F10-C814-4485-813B-A3CCBA4D31A7}" presName="Parent3" presStyleLbl="revTx" presStyleIdx="0" presStyleCnt="0">
        <dgm:presLayoutVars>
          <dgm:chMax val="1"/>
          <dgm:chPref val="1"/>
          <dgm:bulletEnabled val="1"/>
        </dgm:presLayoutVars>
      </dgm:prSet>
      <dgm:spPr/>
    </dgm:pt>
    <dgm:pt modelId="{6DC858DD-1C30-40C9-AC28-33CB77BE3303}" type="pres">
      <dgm:prSet presAssocID="{FBFCF75A-3DFA-4C6A-9F11-0CF25E08102E}" presName="Accent2" presStyleCnt="0"/>
      <dgm:spPr/>
    </dgm:pt>
    <dgm:pt modelId="{4FA9FC15-6518-4D25-8A61-C8E632E8D4B3}" type="pres">
      <dgm:prSet presAssocID="{FBFCF75A-3DFA-4C6A-9F11-0CF25E08102E}" presName="Accent" presStyleLbl="node1" presStyleIdx="3" presStyleCnt="5"/>
      <dgm:spPr>
        <a:solidFill>
          <a:srgbClr val="00B050"/>
        </a:solidFill>
      </dgm:spPr>
    </dgm:pt>
    <dgm:pt modelId="{3C961F47-5170-4664-8C5C-939DFB39E610}" type="pres">
      <dgm:prSet presAssocID="{FBFCF75A-3DFA-4C6A-9F11-0CF25E08102E}" presName="ParentBackground2" presStyleCnt="0"/>
      <dgm:spPr/>
    </dgm:pt>
    <dgm:pt modelId="{B39D814B-8C84-4991-9F0A-83941F7142C6}" type="pres">
      <dgm:prSet presAssocID="{FBFCF75A-3DFA-4C6A-9F11-0CF25E08102E}" presName="ParentBackground" presStyleLbl="fgAcc1" presStyleIdx="3" presStyleCnt="5"/>
      <dgm:spPr/>
    </dgm:pt>
    <dgm:pt modelId="{77D7DF52-2ABA-484D-8D84-3BEC64657995}" type="pres">
      <dgm:prSet presAssocID="{FBFCF75A-3DFA-4C6A-9F11-0CF25E08102E}" presName="Parent2" presStyleLbl="revTx" presStyleIdx="0" presStyleCnt="0">
        <dgm:presLayoutVars>
          <dgm:chMax val="1"/>
          <dgm:chPref val="1"/>
          <dgm:bulletEnabled val="1"/>
        </dgm:presLayoutVars>
      </dgm:prSet>
      <dgm:spPr/>
    </dgm:pt>
    <dgm:pt modelId="{AAE3A75A-7566-4460-82F9-E485E3C9214B}" type="pres">
      <dgm:prSet presAssocID="{09B8AA74-7A57-4A99-8328-38F9B949D57F}" presName="Accent1" presStyleCnt="0"/>
      <dgm:spPr/>
    </dgm:pt>
    <dgm:pt modelId="{3642A020-7885-4FE4-826A-4D26C825DAFE}" type="pres">
      <dgm:prSet presAssocID="{09B8AA74-7A57-4A99-8328-38F9B949D57F}" presName="Accent" presStyleLbl="node1" presStyleIdx="4" presStyleCnt="5"/>
      <dgm:spPr>
        <a:solidFill>
          <a:srgbClr val="00B050"/>
        </a:solidFill>
      </dgm:spPr>
    </dgm:pt>
    <dgm:pt modelId="{64B5F9BF-3195-4511-AA7A-5C45B2FA4012}" type="pres">
      <dgm:prSet presAssocID="{09B8AA74-7A57-4A99-8328-38F9B949D57F}" presName="ParentBackground1" presStyleCnt="0"/>
      <dgm:spPr/>
    </dgm:pt>
    <dgm:pt modelId="{B218FD90-7C3C-4BC7-9072-9F95FDDAAD40}" type="pres">
      <dgm:prSet presAssocID="{09B8AA74-7A57-4A99-8328-38F9B949D57F}" presName="ParentBackground" presStyleLbl="fgAcc1" presStyleIdx="4" presStyleCnt="5"/>
      <dgm:spPr/>
    </dgm:pt>
    <dgm:pt modelId="{74A30B8A-36E3-461A-83B1-5977CA442D97}" type="pres">
      <dgm:prSet presAssocID="{09B8AA74-7A57-4A99-8328-38F9B949D57F}" presName="Parent1" presStyleLbl="revTx" presStyleIdx="0" presStyleCnt="0">
        <dgm:presLayoutVars>
          <dgm:chMax val="1"/>
          <dgm:chPref val="1"/>
          <dgm:bulletEnabled val="1"/>
        </dgm:presLayoutVars>
      </dgm:prSet>
      <dgm:spPr/>
    </dgm:pt>
  </dgm:ptLst>
  <dgm:cxnLst>
    <dgm:cxn modelId="{F1C18910-9ECD-4580-A544-C3FE3B9A74AA}" type="presOf" srcId="{FBFCF75A-3DFA-4C6A-9F11-0CF25E08102E}" destId="{B39D814B-8C84-4991-9F0A-83941F7142C6}" srcOrd="0" destOrd="0" presId="urn:microsoft.com/office/officeart/2011/layout/CircleProcess"/>
    <dgm:cxn modelId="{98ADE12B-05A3-4A3B-84C1-CE3CDFBC263B}" srcId="{FE1E6FA9-E5F6-4F2C-87E1-C59AA369CB56}" destId="{09B8AA74-7A57-4A99-8328-38F9B949D57F}" srcOrd="0" destOrd="0" parTransId="{34FE679A-CA42-4F82-80EB-14B3ED8B1B7F}" sibTransId="{F1030FF0-FBA8-4341-9AA4-69F1A37B696F}"/>
    <dgm:cxn modelId="{E2897040-9B30-4E40-A198-4EBFF627E64A}" type="presOf" srcId="{B5E60F10-C814-4485-813B-A3CCBA4D31A7}" destId="{BBF64CB2-041C-4544-9B06-395FDBF42139}" srcOrd="0" destOrd="0" presId="urn:microsoft.com/office/officeart/2011/layout/CircleProcess"/>
    <dgm:cxn modelId="{1EAA2B42-D552-41E5-87C6-4D2488CDC8EE}" type="presOf" srcId="{FBFCF75A-3DFA-4C6A-9F11-0CF25E08102E}" destId="{77D7DF52-2ABA-484D-8D84-3BEC64657995}" srcOrd="1" destOrd="0" presId="urn:microsoft.com/office/officeart/2011/layout/CircleProcess"/>
    <dgm:cxn modelId="{3EF9E462-CC23-44C1-8E6F-7CA609570D4E}" type="presOf" srcId="{C71BE12C-BBF1-4504-A0B1-DC09A2ACD895}" destId="{E92507A3-FBFF-428A-8E59-021B6EE942DA}" srcOrd="0" destOrd="0" presId="urn:microsoft.com/office/officeart/2011/layout/CircleProcess"/>
    <dgm:cxn modelId="{639E7E76-9FC4-4ED1-9CA1-79893B787F4D}" type="presOf" srcId="{B5E60F10-C814-4485-813B-A3CCBA4D31A7}" destId="{FDFA3D3E-43F0-4DB9-9FAD-5A7520060F19}" srcOrd="1" destOrd="0" presId="urn:microsoft.com/office/officeart/2011/layout/CircleProcess"/>
    <dgm:cxn modelId="{04FDE05A-43C6-480C-B719-D37FE6131F91}" srcId="{FE1E6FA9-E5F6-4F2C-87E1-C59AA369CB56}" destId="{C71BE12C-BBF1-4504-A0B1-DC09A2ACD895}" srcOrd="4" destOrd="0" parTransId="{42B81D57-FD6B-490E-8761-EE9B62A7CE32}" sibTransId="{07683E6E-A801-417D-A402-0ADE54A9F290}"/>
    <dgm:cxn modelId="{DEFB807E-2278-41D2-9B4C-C3711E51C6D4}" srcId="{FE1E6FA9-E5F6-4F2C-87E1-C59AA369CB56}" destId="{B5E60F10-C814-4485-813B-A3CCBA4D31A7}" srcOrd="2" destOrd="0" parTransId="{5592BE03-5B23-4206-B69C-2D212314CCD8}" sibTransId="{73920022-DC0F-4269-BB63-B31832A30B10}"/>
    <dgm:cxn modelId="{6F001288-F2D2-4497-B6D0-A9A389AC7FEE}" type="presOf" srcId="{FE1E6FA9-E5F6-4F2C-87E1-C59AA369CB56}" destId="{40EDA69F-D19E-4193-BC46-3743EEBB8EDB}" srcOrd="0" destOrd="0" presId="urn:microsoft.com/office/officeart/2011/layout/CircleProcess"/>
    <dgm:cxn modelId="{9A6AF394-1227-4676-A9DC-14CDDFEA7332}" type="presOf" srcId="{09B8AA74-7A57-4A99-8328-38F9B949D57F}" destId="{74A30B8A-36E3-461A-83B1-5977CA442D97}" srcOrd="1" destOrd="0" presId="urn:microsoft.com/office/officeart/2011/layout/CircleProcess"/>
    <dgm:cxn modelId="{8866CFCA-787B-4811-B17E-F30F800CDC79}" type="presOf" srcId="{1F1CA3E7-AE8D-4534-B00B-75DF1935ADAB}" destId="{64DFB1AE-01F0-47D6-9F65-A5E936423CE9}" srcOrd="1" destOrd="0" presId="urn:microsoft.com/office/officeart/2011/layout/CircleProcess"/>
    <dgm:cxn modelId="{0565FCCD-D359-4426-8144-1A90997381D7}" srcId="{FE1E6FA9-E5F6-4F2C-87E1-C59AA369CB56}" destId="{1F1CA3E7-AE8D-4534-B00B-75DF1935ADAB}" srcOrd="3" destOrd="0" parTransId="{2EB65FB9-1C82-4FC6-8D36-6576ED63315B}" sibTransId="{A91BD128-E7B5-4DF3-8FC4-7A671C7EDA63}"/>
    <dgm:cxn modelId="{248615E1-39F6-4012-964D-26CE0025106A}" type="presOf" srcId="{09B8AA74-7A57-4A99-8328-38F9B949D57F}" destId="{B218FD90-7C3C-4BC7-9072-9F95FDDAAD40}" srcOrd="0" destOrd="0" presId="urn:microsoft.com/office/officeart/2011/layout/CircleProcess"/>
    <dgm:cxn modelId="{586B91E4-57D6-43BB-AB96-112A07505686}" srcId="{FE1E6FA9-E5F6-4F2C-87E1-C59AA369CB56}" destId="{FBFCF75A-3DFA-4C6A-9F11-0CF25E08102E}" srcOrd="1" destOrd="0" parTransId="{EB12A8F3-AB07-4E9A-B5B1-C7FB042E6593}" sibTransId="{2FA7AB3E-1D47-476C-994C-44C248B47FF5}"/>
    <dgm:cxn modelId="{09AF3AE5-A4C9-4226-9D33-32FB1D7D656D}" type="presOf" srcId="{1F1CA3E7-AE8D-4534-B00B-75DF1935ADAB}" destId="{967BB729-4EBA-4DB9-9D81-7A80A022EC0C}" srcOrd="0" destOrd="0" presId="urn:microsoft.com/office/officeart/2011/layout/CircleProcess"/>
    <dgm:cxn modelId="{B29AC8F6-6D53-4055-AC6C-7CB06DFB1C29}" type="presOf" srcId="{C71BE12C-BBF1-4504-A0B1-DC09A2ACD895}" destId="{A7433F90-A3A4-438B-9E41-5D9DD694379C}" srcOrd="1" destOrd="0" presId="urn:microsoft.com/office/officeart/2011/layout/CircleProcess"/>
    <dgm:cxn modelId="{5B67BA34-B3F2-4E39-B428-CA154B073C92}" type="presParOf" srcId="{40EDA69F-D19E-4193-BC46-3743EEBB8EDB}" destId="{C1B2F1DF-0954-4B6B-988E-5A43FA0C2D02}" srcOrd="0" destOrd="0" presId="urn:microsoft.com/office/officeart/2011/layout/CircleProcess"/>
    <dgm:cxn modelId="{1B56F0F8-5572-4204-993F-BB03DE5E6F81}" type="presParOf" srcId="{C1B2F1DF-0954-4B6B-988E-5A43FA0C2D02}" destId="{4501CB2D-F4A4-4944-BA75-5B27C8BCB2ED}" srcOrd="0" destOrd="0" presId="urn:microsoft.com/office/officeart/2011/layout/CircleProcess"/>
    <dgm:cxn modelId="{46DB7994-D07D-41C4-91BB-981D089F274B}" type="presParOf" srcId="{40EDA69F-D19E-4193-BC46-3743EEBB8EDB}" destId="{92C5E2A4-2A62-4E5F-AB3A-384661C02B90}" srcOrd="1" destOrd="0" presId="urn:microsoft.com/office/officeart/2011/layout/CircleProcess"/>
    <dgm:cxn modelId="{3090BA6E-C3A7-4FFF-89F2-6EE5C24543AD}" type="presParOf" srcId="{92C5E2A4-2A62-4E5F-AB3A-384661C02B90}" destId="{E92507A3-FBFF-428A-8E59-021B6EE942DA}" srcOrd="0" destOrd="0" presId="urn:microsoft.com/office/officeart/2011/layout/CircleProcess"/>
    <dgm:cxn modelId="{B8E1857E-8EDC-4291-8A08-F755E873535B}" type="presParOf" srcId="{40EDA69F-D19E-4193-BC46-3743EEBB8EDB}" destId="{A7433F90-A3A4-438B-9E41-5D9DD694379C}" srcOrd="2" destOrd="0" presId="urn:microsoft.com/office/officeart/2011/layout/CircleProcess"/>
    <dgm:cxn modelId="{9B7A2763-3203-44AA-9078-01F80CFBA06C}" type="presParOf" srcId="{40EDA69F-D19E-4193-BC46-3743EEBB8EDB}" destId="{01792368-9373-409C-A9D4-307BB424E1FB}" srcOrd="3" destOrd="0" presId="urn:microsoft.com/office/officeart/2011/layout/CircleProcess"/>
    <dgm:cxn modelId="{C22ACD29-09E8-4EBD-85F8-320A08F8D542}" type="presParOf" srcId="{01792368-9373-409C-A9D4-307BB424E1FB}" destId="{51E8CF09-7196-401F-ABCF-493024BE1F21}" srcOrd="0" destOrd="0" presId="urn:microsoft.com/office/officeart/2011/layout/CircleProcess"/>
    <dgm:cxn modelId="{D56F8626-AF40-4F52-8E0F-ADAFCADFB600}" type="presParOf" srcId="{40EDA69F-D19E-4193-BC46-3743EEBB8EDB}" destId="{97380D7D-64D7-4679-95E7-CAACF09B550A}" srcOrd="4" destOrd="0" presId="urn:microsoft.com/office/officeart/2011/layout/CircleProcess"/>
    <dgm:cxn modelId="{F8653B8D-BF19-4514-98B1-AD0582647BA6}" type="presParOf" srcId="{97380D7D-64D7-4679-95E7-CAACF09B550A}" destId="{967BB729-4EBA-4DB9-9D81-7A80A022EC0C}" srcOrd="0" destOrd="0" presId="urn:microsoft.com/office/officeart/2011/layout/CircleProcess"/>
    <dgm:cxn modelId="{0D5381B3-812C-43E2-A031-B8E99A49B7B0}" type="presParOf" srcId="{40EDA69F-D19E-4193-BC46-3743EEBB8EDB}" destId="{64DFB1AE-01F0-47D6-9F65-A5E936423CE9}" srcOrd="5" destOrd="0" presId="urn:microsoft.com/office/officeart/2011/layout/CircleProcess"/>
    <dgm:cxn modelId="{20978517-A525-459C-9145-FA1F22B27AAD}" type="presParOf" srcId="{40EDA69F-D19E-4193-BC46-3743EEBB8EDB}" destId="{7BEBBCFC-8E0C-4E29-B91D-2393E18E4B61}" srcOrd="6" destOrd="0" presId="urn:microsoft.com/office/officeart/2011/layout/CircleProcess"/>
    <dgm:cxn modelId="{44EEF1FF-40C4-4F0E-A91C-9E0798D5FDB8}" type="presParOf" srcId="{7BEBBCFC-8E0C-4E29-B91D-2393E18E4B61}" destId="{D7225414-E39B-47D3-93CC-5CFE5E600370}" srcOrd="0" destOrd="0" presId="urn:microsoft.com/office/officeart/2011/layout/CircleProcess"/>
    <dgm:cxn modelId="{76E37F51-A8E4-40EC-B6E4-13C4369EA546}" type="presParOf" srcId="{40EDA69F-D19E-4193-BC46-3743EEBB8EDB}" destId="{B3D1C18C-EE9B-45B2-94AF-A86DDC694B29}" srcOrd="7" destOrd="0" presId="urn:microsoft.com/office/officeart/2011/layout/CircleProcess"/>
    <dgm:cxn modelId="{FDC70A41-7F23-4828-B385-741EDC23F6D4}" type="presParOf" srcId="{B3D1C18C-EE9B-45B2-94AF-A86DDC694B29}" destId="{BBF64CB2-041C-4544-9B06-395FDBF42139}" srcOrd="0" destOrd="0" presId="urn:microsoft.com/office/officeart/2011/layout/CircleProcess"/>
    <dgm:cxn modelId="{752285FD-C20E-4DD4-B57E-28349D90153C}" type="presParOf" srcId="{40EDA69F-D19E-4193-BC46-3743EEBB8EDB}" destId="{FDFA3D3E-43F0-4DB9-9FAD-5A7520060F19}" srcOrd="8" destOrd="0" presId="urn:microsoft.com/office/officeart/2011/layout/CircleProcess"/>
    <dgm:cxn modelId="{4422DE49-CE6A-4CA1-8368-B41816DF30E8}" type="presParOf" srcId="{40EDA69F-D19E-4193-BC46-3743EEBB8EDB}" destId="{6DC858DD-1C30-40C9-AC28-33CB77BE3303}" srcOrd="9" destOrd="0" presId="urn:microsoft.com/office/officeart/2011/layout/CircleProcess"/>
    <dgm:cxn modelId="{EE6BEEE4-236C-4C6E-83F2-A3B47ACB4B4D}" type="presParOf" srcId="{6DC858DD-1C30-40C9-AC28-33CB77BE3303}" destId="{4FA9FC15-6518-4D25-8A61-C8E632E8D4B3}" srcOrd="0" destOrd="0" presId="urn:microsoft.com/office/officeart/2011/layout/CircleProcess"/>
    <dgm:cxn modelId="{286B37A1-A74E-44C9-A512-AA3BEFF85387}" type="presParOf" srcId="{40EDA69F-D19E-4193-BC46-3743EEBB8EDB}" destId="{3C961F47-5170-4664-8C5C-939DFB39E610}" srcOrd="10" destOrd="0" presId="urn:microsoft.com/office/officeart/2011/layout/CircleProcess"/>
    <dgm:cxn modelId="{C6736D9B-E696-4E3E-9E45-F83C8F012980}" type="presParOf" srcId="{3C961F47-5170-4664-8C5C-939DFB39E610}" destId="{B39D814B-8C84-4991-9F0A-83941F7142C6}" srcOrd="0" destOrd="0" presId="urn:microsoft.com/office/officeart/2011/layout/CircleProcess"/>
    <dgm:cxn modelId="{A2CBF63F-E42B-4D4A-82D4-5D6D0B72943C}" type="presParOf" srcId="{40EDA69F-D19E-4193-BC46-3743EEBB8EDB}" destId="{77D7DF52-2ABA-484D-8D84-3BEC64657995}" srcOrd="11" destOrd="0" presId="urn:microsoft.com/office/officeart/2011/layout/CircleProcess"/>
    <dgm:cxn modelId="{3030F62D-FBA4-4C41-9905-327CDADC9043}" type="presParOf" srcId="{40EDA69F-D19E-4193-BC46-3743EEBB8EDB}" destId="{AAE3A75A-7566-4460-82F9-E485E3C9214B}" srcOrd="12" destOrd="0" presId="urn:microsoft.com/office/officeart/2011/layout/CircleProcess"/>
    <dgm:cxn modelId="{801CF772-1214-4AF4-B31E-4158B363FDEF}" type="presParOf" srcId="{AAE3A75A-7566-4460-82F9-E485E3C9214B}" destId="{3642A020-7885-4FE4-826A-4D26C825DAFE}" srcOrd="0" destOrd="0" presId="urn:microsoft.com/office/officeart/2011/layout/CircleProcess"/>
    <dgm:cxn modelId="{2D42B68B-A6E4-4BDE-AFC4-BC17C448597E}" type="presParOf" srcId="{40EDA69F-D19E-4193-BC46-3743EEBB8EDB}" destId="{64B5F9BF-3195-4511-AA7A-5C45B2FA4012}" srcOrd="13" destOrd="0" presId="urn:microsoft.com/office/officeart/2011/layout/CircleProcess"/>
    <dgm:cxn modelId="{A88A66BD-C7BD-4928-B6FD-B02CEEAA09E8}" type="presParOf" srcId="{64B5F9BF-3195-4511-AA7A-5C45B2FA4012}" destId="{B218FD90-7C3C-4BC7-9072-9F95FDDAAD40}" srcOrd="0" destOrd="0" presId="urn:microsoft.com/office/officeart/2011/layout/CircleProcess"/>
    <dgm:cxn modelId="{7D9A7606-B6DB-4E74-8100-693B4E8890FE}" type="presParOf" srcId="{40EDA69F-D19E-4193-BC46-3743EEBB8EDB}" destId="{74A30B8A-36E3-461A-83B1-5977CA442D97}" srcOrd="14"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E1E6FA9-E5F6-4F2C-87E1-C59AA369CB56}" type="doc">
      <dgm:prSet loTypeId="urn:microsoft.com/office/officeart/2011/layout/CircleProcess" loCatId="process" qsTypeId="urn:microsoft.com/office/officeart/2005/8/quickstyle/simple2" qsCatId="simple" csTypeId="urn:microsoft.com/office/officeart/2005/8/colors/accent6_2" csCatId="accent6" phldr="1"/>
      <dgm:spPr/>
      <dgm:t>
        <a:bodyPr/>
        <a:lstStyle/>
        <a:p>
          <a:endParaRPr lang="en-US"/>
        </a:p>
      </dgm:t>
    </dgm:pt>
    <dgm:pt modelId="{09B8AA74-7A57-4A99-8328-38F9B949D57F}">
      <dgm:prSet phldrT="[Text]" custT="1"/>
      <dgm:spPr/>
      <dgm:t>
        <a:bodyPr/>
        <a:lstStyle/>
        <a:p>
          <a:r>
            <a:rPr lang="en-US" sz="700" dirty="0"/>
            <a:t>Definition of Churn</a:t>
          </a:r>
        </a:p>
      </dgm:t>
    </dgm:pt>
    <dgm:pt modelId="{34FE679A-CA42-4F82-80EB-14B3ED8B1B7F}" type="parTrans" cxnId="{98ADE12B-05A3-4A3B-84C1-CE3CDFBC263B}">
      <dgm:prSet/>
      <dgm:spPr/>
      <dgm:t>
        <a:bodyPr/>
        <a:lstStyle/>
        <a:p>
          <a:endParaRPr lang="en-US" sz="700"/>
        </a:p>
      </dgm:t>
    </dgm:pt>
    <dgm:pt modelId="{F1030FF0-FBA8-4341-9AA4-69F1A37B696F}" type="sibTrans" cxnId="{98ADE12B-05A3-4A3B-84C1-CE3CDFBC263B}">
      <dgm:prSet/>
      <dgm:spPr/>
      <dgm:t>
        <a:bodyPr/>
        <a:lstStyle/>
        <a:p>
          <a:endParaRPr lang="en-US" sz="700"/>
        </a:p>
      </dgm:t>
    </dgm:pt>
    <dgm:pt modelId="{FBFCF75A-3DFA-4C6A-9F11-0CF25E08102E}">
      <dgm:prSet phldrT="[Text]" custT="1"/>
      <dgm:spPr/>
      <dgm:t>
        <a:bodyPr/>
        <a:lstStyle/>
        <a:p>
          <a:r>
            <a:rPr lang="en-US" sz="700" dirty="0"/>
            <a:t>Prediction of Churn</a:t>
          </a:r>
        </a:p>
      </dgm:t>
    </dgm:pt>
    <dgm:pt modelId="{EB12A8F3-AB07-4E9A-B5B1-C7FB042E6593}" type="parTrans" cxnId="{586B91E4-57D6-43BB-AB96-112A07505686}">
      <dgm:prSet/>
      <dgm:spPr/>
      <dgm:t>
        <a:bodyPr/>
        <a:lstStyle/>
        <a:p>
          <a:endParaRPr lang="en-US" sz="700"/>
        </a:p>
      </dgm:t>
    </dgm:pt>
    <dgm:pt modelId="{2FA7AB3E-1D47-476C-994C-44C248B47FF5}" type="sibTrans" cxnId="{586B91E4-57D6-43BB-AB96-112A07505686}">
      <dgm:prSet/>
      <dgm:spPr/>
      <dgm:t>
        <a:bodyPr/>
        <a:lstStyle/>
        <a:p>
          <a:endParaRPr lang="en-US" sz="700"/>
        </a:p>
      </dgm:t>
    </dgm:pt>
    <dgm:pt modelId="{B5E60F10-C814-4485-813B-A3CCBA4D31A7}">
      <dgm:prSet phldrT="[Text]" custT="1"/>
      <dgm:spPr/>
      <dgm:t>
        <a:bodyPr/>
        <a:lstStyle/>
        <a:p>
          <a:r>
            <a:rPr lang="en-US" sz="700" dirty="0"/>
            <a:t>Churn validation for each segment</a:t>
          </a:r>
        </a:p>
      </dgm:t>
    </dgm:pt>
    <dgm:pt modelId="{5592BE03-5B23-4206-B69C-2D212314CCD8}" type="parTrans" cxnId="{DEFB807E-2278-41D2-9B4C-C3711E51C6D4}">
      <dgm:prSet/>
      <dgm:spPr/>
      <dgm:t>
        <a:bodyPr/>
        <a:lstStyle/>
        <a:p>
          <a:endParaRPr lang="en-US" sz="700"/>
        </a:p>
      </dgm:t>
    </dgm:pt>
    <dgm:pt modelId="{73920022-DC0F-4269-BB63-B31832A30B10}" type="sibTrans" cxnId="{DEFB807E-2278-41D2-9B4C-C3711E51C6D4}">
      <dgm:prSet/>
      <dgm:spPr/>
      <dgm:t>
        <a:bodyPr/>
        <a:lstStyle/>
        <a:p>
          <a:endParaRPr lang="en-US" sz="700"/>
        </a:p>
      </dgm:t>
    </dgm:pt>
    <dgm:pt modelId="{1F1CA3E7-AE8D-4534-B00B-75DF1935ADAB}">
      <dgm:prSet phldrT="[Text]" custT="1"/>
      <dgm:spPr>
        <a:solidFill>
          <a:schemeClr val="bg1">
            <a:alpha val="90000"/>
          </a:schemeClr>
        </a:solidFill>
      </dgm:spPr>
      <dgm:t>
        <a:bodyPr/>
        <a:lstStyle/>
        <a:p>
          <a:r>
            <a:rPr lang="en-US" sz="700" dirty="0"/>
            <a:t>Value-At-Risk for each segment</a:t>
          </a:r>
        </a:p>
      </dgm:t>
    </dgm:pt>
    <dgm:pt modelId="{2EB65FB9-1C82-4FC6-8D36-6576ED63315B}" type="parTrans" cxnId="{0565FCCD-D359-4426-8144-1A90997381D7}">
      <dgm:prSet/>
      <dgm:spPr/>
      <dgm:t>
        <a:bodyPr/>
        <a:lstStyle/>
        <a:p>
          <a:endParaRPr lang="en-US" sz="700"/>
        </a:p>
      </dgm:t>
    </dgm:pt>
    <dgm:pt modelId="{A91BD128-E7B5-4DF3-8FC4-7A671C7EDA63}" type="sibTrans" cxnId="{0565FCCD-D359-4426-8144-1A90997381D7}">
      <dgm:prSet/>
      <dgm:spPr/>
      <dgm:t>
        <a:bodyPr/>
        <a:lstStyle/>
        <a:p>
          <a:endParaRPr lang="en-US" sz="700"/>
        </a:p>
      </dgm:t>
    </dgm:pt>
    <dgm:pt modelId="{C71BE12C-BBF1-4504-A0B1-DC09A2ACD895}">
      <dgm:prSet phldrT="[Text]" custT="1"/>
      <dgm:spPr/>
      <dgm:t>
        <a:bodyPr/>
        <a:lstStyle/>
        <a:p>
          <a:r>
            <a:rPr lang="en-US" sz="700" dirty="0"/>
            <a:t>Recommendation</a:t>
          </a:r>
        </a:p>
      </dgm:t>
    </dgm:pt>
    <dgm:pt modelId="{42B81D57-FD6B-490E-8761-EE9B62A7CE32}" type="parTrans" cxnId="{04FDE05A-43C6-480C-B719-D37FE6131F91}">
      <dgm:prSet/>
      <dgm:spPr/>
      <dgm:t>
        <a:bodyPr/>
        <a:lstStyle/>
        <a:p>
          <a:endParaRPr lang="en-US" sz="700"/>
        </a:p>
      </dgm:t>
    </dgm:pt>
    <dgm:pt modelId="{07683E6E-A801-417D-A402-0ADE54A9F290}" type="sibTrans" cxnId="{04FDE05A-43C6-480C-B719-D37FE6131F91}">
      <dgm:prSet/>
      <dgm:spPr/>
      <dgm:t>
        <a:bodyPr/>
        <a:lstStyle/>
        <a:p>
          <a:endParaRPr lang="en-US" sz="700"/>
        </a:p>
      </dgm:t>
    </dgm:pt>
    <dgm:pt modelId="{40EDA69F-D19E-4193-BC46-3743EEBB8EDB}" type="pres">
      <dgm:prSet presAssocID="{FE1E6FA9-E5F6-4F2C-87E1-C59AA369CB56}" presName="Name0" presStyleCnt="0">
        <dgm:presLayoutVars>
          <dgm:chMax val="11"/>
          <dgm:chPref val="11"/>
          <dgm:dir/>
          <dgm:resizeHandles/>
        </dgm:presLayoutVars>
      </dgm:prSet>
      <dgm:spPr/>
    </dgm:pt>
    <dgm:pt modelId="{C1B2F1DF-0954-4B6B-988E-5A43FA0C2D02}" type="pres">
      <dgm:prSet presAssocID="{C71BE12C-BBF1-4504-A0B1-DC09A2ACD895}" presName="Accent5" presStyleCnt="0"/>
      <dgm:spPr/>
    </dgm:pt>
    <dgm:pt modelId="{4501CB2D-F4A4-4944-BA75-5B27C8BCB2ED}" type="pres">
      <dgm:prSet presAssocID="{C71BE12C-BBF1-4504-A0B1-DC09A2ACD895}" presName="Accent" presStyleLbl="node1" presStyleIdx="0" presStyleCnt="5"/>
      <dgm:spPr>
        <a:solidFill>
          <a:srgbClr val="00B050"/>
        </a:solidFill>
      </dgm:spPr>
    </dgm:pt>
    <dgm:pt modelId="{92C5E2A4-2A62-4E5F-AB3A-384661C02B90}" type="pres">
      <dgm:prSet presAssocID="{C71BE12C-BBF1-4504-A0B1-DC09A2ACD895}" presName="ParentBackground5" presStyleCnt="0"/>
      <dgm:spPr/>
    </dgm:pt>
    <dgm:pt modelId="{E92507A3-FBFF-428A-8E59-021B6EE942DA}" type="pres">
      <dgm:prSet presAssocID="{C71BE12C-BBF1-4504-A0B1-DC09A2ACD895}" presName="ParentBackground" presStyleLbl="fgAcc1" presStyleIdx="0" presStyleCnt="5"/>
      <dgm:spPr/>
    </dgm:pt>
    <dgm:pt modelId="{A7433F90-A3A4-438B-9E41-5D9DD694379C}" type="pres">
      <dgm:prSet presAssocID="{C71BE12C-BBF1-4504-A0B1-DC09A2ACD895}" presName="Parent5" presStyleLbl="revTx" presStyleIdx="0" presStyleCnt="0">
        <dgm:presLayoutVars>
          <dgm:chMax val="1"/>
          <dgm:chPref val="1"/>
          <dgm:bulletEnabled val="1"/>
        </dgm:presLayoutVars>
      </dgm:prSet>
      <dgm:spPr/>
    </dgm:pt>
    <dgm:pt modelId="{01792368-9373-409C-A9D4-307BB424E1FB}" type="pres">
      <dgm:prSet presAssocID="{1F1CA3E7-AE8D-4534-B00B-75DF1935ADAB}" presName="Accent4" presStyleCnt="0"/>
      <dgm:spPr/>
    </dgm:pt>
    <dgm:pt modelId="{51E8CF09-7196-401F-ABCF-493024BE1F21}" type="pres">
      <dgm:prSet presAssocID="{1F1CA3E7-AE8D-4534-B00B-75DF1935ADAB}" presName="Accent" presStyleLbl="node1" presStyleIdx="1" presStyleCnt="5"/>
      <dgm:spPr>
        <a:solidFill>
          <a:srgbClr val="00B050"/>
        </a:solidFill>
      </dgm:spPr>
    </dgm:pt>
    <dgm:pt modelId="{97380D7D-64D7-4679-95E7-CAACF09B550A}" type="pres">
      <dgm:prSet presAssocID="{1F1CA3E7-AE8D-4534-B00B-75DF1935ADAB}" presName="ParentBackground4" presStyleCnt="0"/>
      <dgm:spPr/>
    </dgm:pt>
    <dgm:pt modelId="{967BB729-4EBA-4DB9-9D81-7A80A022EC0C}" type="pres">
      <dgm:prSet presAssocID="{1F1CA3E7-AE8D-4534-B00B-75DF1935ADAB}" presName="ParentBackground" presStyleLbl="fgAcc1" presStyleIdx="1" presStyleCnt="5"/>
      <dgm:spPr/>
    </dgm:pt>
    <dgm:pt modelId="{64DFB1AE-01F0-47D6-9F65-A5E936423CE9}" type="pres">
      <dgm:prSet presAssocID="{1F1CA3E7-AE8D-4534-B00B-75DF1935ADAB}" presName="Parent4" presStyleLbl="revTx" presStyleIdx="0" presStyleCnt="0">
        <dgm:presLayoutVars>
          <dgm:chMax val="1"/>
          <dgm:chPref val="1"/>
          <dgm:bulletEnabled val="1"/>
        </dgm:presLayoutVars>
      </dgm:prSet>
      <dgm:spPr/>
    </dgm:pt>
    <dgm:pt modelId="{7BEBBCFC-8E0C-4E29-B91D-2393E18E4B61}" type="pres">
      <dgm:prSet presAssocID="{B5E60F10-C814-4485-813B-A3CCBA4D31A7}" presName="Accent3" presStyleCnt="0"/>
      <dgm:spPr/>
    </dgm:pt>
    <dgm:pt modelId="{D7225414-E39B-47D3-93CC-5CFE5E600370}" type="pres">
      <dgm:prSet presAssocID="{B5E60F10-C814-4485-813B-A3CCBA4D31A7}" presName="Accent" presStyleLbl="node1" presStyleIdx="2" presStyleCnt="5"/>
      <dgm:spPr>
        <a:solidFill>
          <a:srgbClr val="00B050"/>
        </a:solidFill>
      </dgm:spPr>
    </dgm:pt>
    <dgm:pt modelId="{B3D1C18C-EE9B-45B2-94AF-A86DDC694B29}" type="pres">
      <dgm:prSet presAssocID="{B5E60F10-C814-4485-813B-A3CCBA4D31A7}" presName="ParentBackground3" presStyleCnt="0"/>
      <dgm:spPr/>
    </dgm:pt>
    <dgm:pt modelId="{BBF64CB2-041C-4544-9B06-395FDBF42139}" type="pres">
      <dgm:prSet presAssocID="{B5E60F10-C814-4485-813B-A3CCBA4D31A7}" presName="ParentBackground" presStyleLbl="fgAcc1" presStyleIdx="2" presStyleCnt="5"/>
      <dgm:spPr/>
    </dgm:pt>
    <dgm:pt modelId="{FDFA3D3E-43F0-4DB9-9FAD-5A7520060F19}" type="pres">
      <dgm:prSet presAssocID="{B5E60F10-C814-4485-813B-A3CCBA4D31A7}" presName="Parent3" presStyleLbl="revTx" presStyleIdx="0" presStyleCnt="0">
        <dgm:presLayoutVars>
          <dgm:chMax val="1"/>
          <dgm:chPref val="1"/>
          <dgm:bulletEnabled val="1"/>
        </dgm:presLayoutVars>
      </dgm:prSet>
      <dgm:spPr/>
    </dgm:pt>
    <dgm:pt modelId="{6DC858DD-1C30-40C9-AC28-33CB77BE3303}" type="pres">
      <dgm:prSet presAssocID="{FBFCF75A-3DFA-4C6A-9F11-0CF25E08102E}" presName="Accent2" presStyleCnt="0"/>
      <dgm:spPr/>
    </dgm:pt>
    <dgm:pt modelId="{4FA9FC15-6518-4D25-8A61-C8E632E8D4B3}" type="pres">
      <dgm:prSet presAssocID="{FBFCF75A-3DFA-4C6A-9F11-0CF25E08102E}" presName="Accent" presStyleLbl="node1" presStyleIdx="3" presStyleCnt="5"/>
      <dgm:spPr>
        <a:solidFill>
          <a:srgbClr val="00B050"/>
        </a:solidFill>
      </dgm:spPr>
    </dgm:pt>
    <dgm:pt modelId="{3C961F47-5170-4664-8C5C-939DFB39E610}" type="pres">
      <dgm:prSet presAssocID="{FBFCF75A-3DFA-4C6A-9F11-0CF25E08102E}" presName="ParentBackground2" presStyleCnt="0"/>
      <dgm:spPr/>
    </dgm:pt>
    <dgm:pt modelId="{B39D814B-8C84-4991-9F0A-83941F7142C6}" type="pres">
      <dgm:prSet presAssocID="{FBFCF75A-3DFA-4C6A-9F11-0CF25E08102E}" presName="ParentBackground" presStyleLbl="fgAcc1" presStyleIdx="3" presStyleCnt="5"/>
      <dgm:spPr/>
    </dgm:pt>
    <dgm:pt modelId="{77D7DF52-2ABA-484D-8D84-3BEC64657995}" type="pres">
      <dgm:prSet presAssocID="{FBFCF75A-3DFA-4C6A-9F11-0CF25E08102E}" presName="Parent2" presStyleLbl="revTx" presStyleIdx="0" presStyleCnt="0">
        <dgm:presLayoutVars>
          <dgm:chMax val="1"/>
          <dgm:chPref val="1"/>
          <dgm:bulletEnabled val="1"/>
        </dgm:presLayoutVars>
      </dgm:prSet>
      <dgm:spPr/>
    </dgm:pt>
    <dgm:pt modelId="{AAE3A75A-7566-4460-82F9-E485E3C9214B}" type="pres">
      <dgm:prSet presAssocID="{09B8AA74-7A57-4A99-8328-38F9B949D57F}" presName="Accent1" presStyleCnt="0"/>
      <dgm:spPr/>
    </dgm:pt>
    <dgm:pt modelId="{3642A020-7885-4FE4-826A-4D26C825DAFE}" type="pres">
      <dgm:prSet presAssocID="{09B8AA74-7A57-4A99-8328-38F9B949D57F}" presName="Accent" presStyleLbl="node1" presStyleIdx="4" presStyleCnt="5"/>
      <dgm:spPr>
        <a:solidFill>
          <a:srgbClr val="00B050"/>
        </a:solidFill>
      </dgm:spPr>
    </dgm:pt>
    <dgm:pt modelId="{64B5F9BF-3195-4511-AA7A-5C45B2FA4012}" type="pres">
      <dgm:prSet presAssocID="{09B8AA74-7A57-4A99-8328-38F9B949D57F}" presName="ParentBackground1" presStyleCnt="0"/>
      <dgm:spPr/>
    </dgm:pt>
    <dgm:pt modelId="{B218FD90-7C3C-4BC7-9072-9F95FDDAAD40}" type="pres">
      <dgm:prSet presAssocID="{09B8AA74-7A57-4A99-8328-38F9B949D57F}" presName="ParentBackground" presStyleLbl="fgAcc1" presStyleIdx="4" presStyleCnt="5"/>
      <dgm:spPr/>
    </dgm:pt>
    <dgm:pt modelId="{74A30B8A-36E3-461A-83B1-5977CA442D97}" type="pres">
      <dgm:prSet presAssocID="{09B8AA74-7A57-4A99-8328-38F9B949D57F}" presName="Parent1" presStyleLbl="revTx" presStyleIdx="0" presStyleCnt="0">
        <dgm:presLayoutVars>
          <dgm:chMax val="1"/>
          <dgm:chPref val="1"/>
          <dgm:bulletEnabled val="1"/>
        </dgm:presLayoutVars>
      </dgm:prSet>
      <dgm:spPr/>
    </dgm:pt>
  </dgm:ptLst>
  <dgm:cxnLst>
    <dgm:cxn modelId="{F1C18910-9ECD-4580-A544-C3FE3B9A74AA}" type="presOf" srcId="{FBFCF75A-3DFA-4C6A-9F11-0CF25E08102E}" destId="{B39D814B-8C84-4991-9F0A-83941F7142C6}" srcOrd="0" destOrd="0" presId="urn:microsoft.com/office/officeart/2011/layout/CircleProcess"/>
    <dgm:cxn modelId="{98ADE12B-05A3-4A3B-84C1-CE3CDFBC263B}" srcId="{FE1E6FA9-E5F6-4F2C-87E1-C59AA369CB56}" destId="{09B8AA74-7A57-4A99-8328-38F9B949D57F}" srcOrd="0" destOrd="0" parTransId="{34FE679A-CA42-4F82-80EB-14B3ED8B1B7F}" sibTransId="{F1030FF0-FBA8-4341-9AA4-69F1A37B696F}"/>
    <dgm:cxn modelId="{E2897040-9B30-4E40-A198-4EBFF627E64A}" type="presOf" srcId="{B5E60F10-C814-4485-813B-A3CCBA4D31A7}" destId="{BBF64CB2-041C-4544-9B06-395FDBF42139}" srcOrd="0" destOrd="0" presId="urn:microsoft.com/office/officeart/2011/layout/CircleProcess"/>
    <dgm:cxn modelId="{1EAA2B42-D552-41E5-87C6-4D2488CDC8EE}" type="presOf" srcId="{FBFCF75A-3DFA-4C6A-9F11-0CF25E08102E}" destId="{77D7DF52-2ABA-484D-8D84-3BEC64657995}" srcOrd="1" destOrd="0" presId="urn:microsoft.com/office/officeart/2011/layout/CircleProcess"/>
    <dgm:cxn modelId="{3EF9E462-CC23-44C1-8E6F-7CA609570D4E}" type="presOf" srcId="{C71BE12C-BBF1-4504-A0B1-DC09A2ACD895}" destId="{E92507A3-FBFF-428A-8E59-021B6EE942DA}" srcOrd="0" destOrd="0" presId="urn:microsoft.com/office/officeart/2011/layout/CircleProcess"/>
    <dgm:cxn modelId="{639E7E76-9FC4-4ED1-9CA1-79893B787F4D}" type="presOf" srcId="{B5E60F10-C814-4485-813B-A3CCBA4D31A7}" destId="{FDFA3D3E-43F0-4DB9-9FAD-5A7520060F19}" srcOrd="1" destOrd="0" presId="urn:microsoft.com/office/officeart/2011/layout/CircleProcess"/>
    <dgm:cxn modelId="{04FDE05A-43C6-480C-B719-D37FE6131F91}" srcId="{FE1E6FA9-E5F6-4F2C-87E1-C59AA369CB56}" destId="{C71BE12C-BBF1-4504-A0B1-DC09A2ACD895}" srcOrd="4" destOrd="0" parTransId="{42B81D57-FD6B-490E-8761-EE9B62A7CE32}" sibTransId="{07683E6E-A801-417D-A402-0ADE54A9F290}"/>
    <dgm:cxn modelId="{DEFB807E-2278-41D2-9B4C-C3711E51C6D4}" srcId="{FE1E6FA9-E5F6-4F2C-87E1-C59AA369CB56}" destId="{B5E60F10-C814-4485-813B-A3CCBA4D31A7}" srcOrd="2" destOrd="0" parTransId="{5592BE03-5B23-4206-B69C-2D212314CCD8}" sibTransId="{73920022-DC0F-4269-BB63-B31832A30B10}"/>
    <dgm:cxn modelId="{6F001288-F2D2-4497-B6D0-A9A389AC7FEE}" type="presOf" srcId="{FE1E6FA9-E5F6-4F2C-87E1-C59AA369CB56}" destId="{40EDA69F-D19E-4193-BC46-3743EEBB8EDB}" srcOrd="0" destOrd="0" presId="urn:microsoft.com/office/officeart/2011/layout/CircleProcess"/>
    <dgm:cxn modelId="{9A6AF394-1227-4676-A9DC-14CDDFEA7332}" type="presOf" srcId="{09B8AA74-7A57-4A99-8328-38F9B949D57F}" destId="{74A30B8A-36E3-461A-83B1-5977CA442D97}" srcOrd="1" destOrd="0" presId="urn:microsoft.com/office/officeart/2011/layout/CircleProcess"/>
    <dgm:cxn modelId="{8866CFCA-787B-4811-B17E-F30F800CDC79}" type="presOf" srcId="{1F1CA3E7-AE8D-4534-B00B-75DF1935ADAB}" destId="{64DFB1AE-01F0-47D6-9F65-A5E936423CE9}" srcOrd="1" destOrd="0" presId="urn:microsoft.com/office/officeart/2011/layout/CircleProcess"/>
    <dgm:cxn modelId="{0565FCCD-D359-4426-8144-1A90997381D7}" srcId="{FE1E6FA9-E5F6-4F2C-87E1-C59AA369CB56}" destId="{1F1CA3E7-AE8D-4534-B00B-75DF1935ADAB}" srcOrd="3" destOrd="0" parTransId="{2EB65FB9-1C82-4FC6-8D36-6576ED63315B}" sibTransId="{A91BD128-E7B5-4DF3-8FC4-7A671C7EDA63}"/>
    <dgm:cxn modelId="{248615E1-39F6-4012-964D-26CE0025106A}" type="presOf" srcId="{09B8AA74-7A57-4A99-8328-38F9B949D57F}" destId="{B218FD90-7C3C-4BC7-9072-9F95FDDAAD40}" srcOrd="0" destOrd="0" presId="urn:microsoft.com/office/officeart/2011/layout/CircleProcess"/>
    <dgm:cxn modelId="{586B91E4-57D6-43BB-AB96-112A07505686}" srcId="{FE1E6FA9-E5F6-4F2C-87E1-C59AA369CB56}" destId="{FBFCF75A-3DFA-4C6A-9F11-0CF25E08102E}" srcOrd="1" destOrd="0" parTransId="{EB12A8F3-AB07-4E9A-B5B1-C7FB042E6593}" sibTransId="{2FA7AB3E-1D47-476C-994C-44C248B47FF5}"/>
    <dgm:cxn modelId="{09AF3AE5-A4C9-4226-9D33-32FB1D7D656D}" type="presOf" srcId="{1F1CA3E7-AE8D-4534-B00B-75DF1935ADAB}" destId="{967BB729-4EBA-4DB9-9D81-7A80A022EC0C}" srcOrd="0" destOrd="0" presId="urn:microsoft.com/office/officeart/2011/layout/CircleProcess"/>
    <dgm:cxn modelId="{B29AC8F6-6D53-4055-AC6C-7CB06DFB1C29}" type="presOf" srcId="{C71BE12C-BBF1-4504-A0B1-DC09A2ACD895}" destId="{A7433F90-A3A4-438B-9E41-5D9DD694379C}" srcOrd="1" destOrd="0" presId="urn:microsoft.com/office/officeart/2011/layout/CircleProcess"/>
    <dgm:cxn modelId="{5B67BA34-B3F2-4E39-B428-CA154B073C92}" type="presParOf" srcId="{40EDA69F-D19E-4193-BC46-3743EEBB8EDB}" destId="{C1B2F1DF-0954-4B6B-988E-5A43FA0C2D02}" srcOrd="0" destOrd="0" presId="urn:microsoft.com/office/officeart/2011/layout/CircleProcess"/>
    <dgm:cxn modelId="{1B56F0F8-5572-4204-993F-BB03DE5E6F81}" type="presParOf" srcId="{C1B2F1DF-0954-4B6B-988E-5A43FA0C2D02}" destId="{4501CB2D-F4A4-4944-BA75-5B27C8BCB2ED}" srcOrd="0" destOrd="0" presId="urn:microsoft.com/office/officeart/2011/layout/CircleProcess"/>
    <dgm:cxn modelId="{46DB7994-D07D-41C4-91BB-981D089F274B}" type="presParOf" srcId="{40EDA69F-D19E-4193-BC46-3743EEBB8EDB}" destId="{92C5E2A4-2A62-4E5F-AB3A-384661C02B90}" srcOrd="1" destOrd="0" presId="urn:microsoft.com/office/officeart/2011/layout/CircleProcess"/>
    <dgm:cxn modelId="{3090BA6E-C3A7-4FFF-89F2-6EE5C24543AD}" type="presParOf" srcId="{92C5E2A4-2A62-4E5F-AB3A-384661C02B90}" destId="{E92507A3-FBFF-428A-8E59-021B6EE942DA}" srcOrd="0" destOrd="0" presId="urn:microsoft.com/office/officeart/2011/layout/CircleProcess"/>
    <dgm:cxn modelId="{B8E1857E-8EDC-4291-8A08-F755E873535B}" type="presParOf" srcId="{40EDA69F-D19E-4193-BC46-3743EEBB8EDB}" destId="{A7433F90-A3A4-438B-9E41-5D9DD694379C}" srcOrd="2" destOrd="0" presId="urn:microsoft.com/office/officeart/2011/layout/CircleProcess"/>
    <dgm:cxn modelId="{9B7A2763-3203-44AA-9078-01F80CFBA06C}" type="presParOf" srcId="{40EDA69F-D19E-4193-BC46-3743EEBB8EDB}" destId="{01792368-9373-409C-A9D4-307BB424E1FB}" srcOrd="3" destOrd="0" presId="urn:microsoft.com/office/officeart/2011/layout/CircleProcess"/>
    <dgm:cxn modelId="{C22ACD29-09E8-4EBD-85F8-320A08F8D542}" type="presParOf" srcId="{01792368-9373-409C-A9D4-307BB424E1FB}" destId="{51E8CF09-7196-401F-ABCF-493024BE1F21}" srcOrd="0" destOrd="0" presId="urn:microsoft.com/office/officeart/2011/layout/CircleProcess"/>
    <dgm:cxn modelId="{D56F8626-AF40-4F52-8E0F-ADAFCADFB600}" type="presParOf" srcId="{40EDA69F-D19E-4193-BC46-3743EEBB8EDB}" destId="{97380D7D-64D7-4679-95E7-CAACF09B550A}" srcOrd="4" destOrd="0" presId="urn:microsoft.com/office/officeart/2011/layout/CircleProcess"/>
    <dgm:cxn modelId="{F8653B8D-BF19-4514-98B1-AD0582647BA6}" type="presParOf" srcId="{97380D7D-64D7-4679-95E7-CAACF09B550A}" destId="{967BB729-4EBA-4DB9-9D81-7A80A022EC0C}" srcOrd="0" destOrd="0" presId="urn:microsoft.com/office/officeart/2011/layout/CircleProcess"/>
    <dgm:cxn modelId="{0D5381B3-812C-43E2-A031-B8E99A49B7B0}" type="presParOf" srcId="{40EDA69F-D19E-4193-BC46-3743EEBB8EDB}" destId="{64DFB1AE-01F0-47D6-9F65-A5E936423CE9}" srcOrd="5" destOrd="0" presId="urn:microsoft.com/office/officeart/2011/layout/CircleProcess"/>
    <dgm:cxn modelId="{20978517-A525-459C-9145-FA1F22B27AAD}" type="presParOf" srcId="{40EDA69F-D19E-4193-BC46-3743EEBB8EDB}" destId="{7BEBBCFC-8E0C-4E29-B91D-2393E18E4B61}" srcOrd="6" destOrd="0" presId="urn:microsoft.com/office/officeart/2011/layout/CircleProcess"/>
    <dgm:cxn modelId="{44EEF1FF-40C4-4F0E-A91C-9E0798D5FDB8}" type="presParOf" srcId="{7BEBBCFC-8E0C-4E29-B91D-2393E18E4B61}" destId="{D7225414-E39B-47D3-93CC-5CFE5E600370}" srcOrd="0" destOrd="0" presId="urn:microsoft.com/office/officeart/2011/layout/CircleProcess"/>
    <dgm:cxn modelId="{76E37F51-A8E4-40EC-B6E4-13C4369EA546}" type="presParOf" srcId="{40EDA69F-D19E-4193-BC46-3743EEBB8EDB}" destId="{B3D1C18C-EE9B-45B2-94AF-A86DDC694B29}" srcOrd="7" destOrd="0" presId="urn:microsoft.com/office/officeart/2011/layout/CircleProcess"/>
    <dgm:cxn modelId="{FDC70A41-7F23-4828-B385-741EDC23F6D4}" type="presParOf" srcId="{B3D1C18C-EE9B-45B2-94AF-A86DDC694B29}" destId="{BBF64CB2-041C-4544-9B06-395FDBF42139}" srcOrd="0" destOrd="0" presId="urn:microsoft.com/office/officeart/2011/layout/CircleProcess"/>
    <dgm:cxn modelId="{752285FD-C20E-4DD4-B57E-28349D90153C}" type="presParOf" srcId="{40EDA69F-D19E-4193-BC46-3743EEBB8EDB}" destId="{FDFA3D3E-43F0-4DB9-9FAD-5A7520060F19}" srcOrd="8" destOrd="0" presId="urn:microsoft.com/office/officeart/2011/layout/CircleProcess"/>
    <dgm:cxn modelId="{4422DE49-CE6A-4CA1-8368-B41816DF30E8}" type="presParOf" srcId="{40EDA69F-D19E-4193-BC46-3743EEBB8EDB}" destId="{6DC858DD-1C30-40C9-AC28-33CB77BE3303}" srcOrd="9" destOrd="0" presId="urn:microsoft.com/office/officeart/2011/layout/CircleProcess"/>
    <dgm:cxn modelId="{EE6BEEE4-236C-4C6E-83F2-A3B47ACB4B4D}" type="presParOf" srcId="{6DC858DD-1C30-40C9-AC28-33CB77BE3303}" destId="{4FA9FC15-6518-4D25-8A61-C8E632E8D4B3}" srcOrd="0" destOrd="0" presId="urn:microsoft.com/office/officeart/2011/layout/CircleProcess"/>
    <dgm:cxn modelId="{286B37A1-A74E-44C9-A512-AA3BEFF85387}" type="presParOf" srcId="{40EDA69F-D19E-4193-BC46-3743EEBB8EDB}" destId="{3C961F47-5170-4664-8C5C-939DFB39E610}" srcOrd="10" destOrd="0" presId="urn:microsoft.com/office/officeart/2011/layout/CircleProcess"/>
    <dgm:cxn modelId="{C6736D9B-E696-4E3E-9E45-F83C8F012980}" type="presParOf" srcId="{3C961F47-5170-4664-8C5C-939DFB39E610}" destId="{B39D814B-8C84-4991-9F0A-83941F7142C6}" srcOrd="0" destOrd="0" presId="urn:microsoft.com/office/officeart/2011/layout/CircleProcess"/>
    <dgm:cxn modelId="{A2CBF63F-E42B-4D4A-82D4-5D6D0B72943C}" type="presParOf" srcId="{40EDA69F-D19E-4193-BC46-3743EEBB8EDB}" destId="{77D7DF52-2ABA-484D-8D84-3BEC64657995}" srcOrd="11" destOrd="0" presId="urn:microsoft.com/office/officeart/2011/layout/CircleProcess"/>
    <dgm:cxn modelId="{3030F62D-FBA4-4C41-9905-327CDADC9043}" type="presParOf" srcId="{40EDA69F-D19E-4193-BC46-3743EEBB8EDB}" destId="{AAE3A75A-7566-4460-82F9-E485E3C9214B}" srcOrd="12" destOrd="0" presId="urn:microsoft.com/office/officeart/2011/layout/CircleProcess"/>
    <dgm:cxn modelId="{801CF772-1214-4AF4-B31E-4158B363FDEF}" type="presParOf" srcId="{AAE3A75A-7566-4460-82F9-E485E3C9214B}" destId="{3642A020-7885-4FE4-826A-4D26C825DAFE}" srcOrd="0" destOrd="0" presId="urn:microsoft.com/office/officeart/2011/layout/CircleProcess"/>
    <dgm:cxn modelId="{2D42B68B-A6E4-4BDE-AFC4-BC17C448597E}" type="presParOf" srcId="{40EDA69F-D19E-4193-BC46-3743EEBB8EDB}" destId="{64B5F9BF-3195-4511-AA7A-5C45B2FA4012}" srcOrd="13" destOrd="0" presId="urn:microsoft.com/office/officeart/2011/layout/CircleProcess"/>
    <dgm:cxn modelId="{A88A66BD-C7BD-4928-B6FD-B02CEEAA09E8}" type="presParOf" srcId="{64B5F9BF-3195-4511-AA7A-5C45B2FA4012}" destId="{B218FD90-7C3C-4BC7-9072-9F95FDDAAD40}" srcOrd="0" destOrd="0" presId="urn:microsoft.com/office/officeart/2011/layout/CircleProcess"/>
    <dgm:cxn modelId="{7D9A7606-B6DB-4E74-8100-693B4E8890FE}" type="presParOf" srcId="{40EDA69F-D19E-4193-BC46-3743EEBB8EDB}" destId="{74A30B8A-36E3-461A-83B1-5977CA442D97}"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1BE88919-DD42-436D-9DC2-525A861EFEC7}"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1BE88919-DD42-436D-9DC2-525A861EFEC7}"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7DB9CC16-63A6-4B34-94EC-9E0E7985B345}"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23D6969-3392-4470-B463-AE3EACF0A909}" type="doc">
      <dgm:prSet loTypeId="urn:microsoft.com/office/officeart/2005/8/layout/equation1" loCatId="process" qsTypeId="urn:microsoft.com/office/officeart/2005/8/quickstyle/simple1" qsCatId="simple" csTypeId="urn:microsoft.com/office/officeart/2005/8/colors/colorful4" csCatId="colorful" phldr="1"/>
      <dgm:spPr/>
    </dgm:pt>
    <dgm:pt modelId="{6F983A8D-C950-46B5-8E0E-4ACEF71DF7DC}">
      <dgm:prSet phldrT="[Text]" custT="1"/>
      <dgm:spPr/>
      <dgm:t>
        <a:bodyPr/>
        <a:lstStyle/>
        <a:p>
          <a:r>
            <a:rPr lang="en-US" sz="1100" dirty="0"/>
            <a:t>7 to 9 AM %  online Drivers</a:t>
          </a:r>
        </a:p>
      </dgm:t>
    </dgm:pt>
    <dgm:pt modelId="{C34BD9D1-2DD5-4FCB-B4E4-FCDC039DD314}" type="parTrans" cxnId="{B995B1CE-79FC-4008-BCE4-382D580016DF}">
      <dgm:prSet/>
      <dgm:spPr/>
      <dgm:t>
        <a:bodyPr/>
        <a:lstStyle/>
        <a:p>
          <a:endParaRPr lang="en-US" sz="1100">
            <a:solidFill>
              <a:schemeClr val="tx1"/>
            </a:solidFill>
          </a:endParaRPr>
        </a:p>
      </dgm:t>
    </dgm:pt>
    <dgm:pt modelId="{FD182D12-97BD-45C9-AE9A-21205C124E7E}" type="sibTrans" cxnId="{B995B1CE-79FC-4008-BCE4-382D580016DF}">
      <dgm:prSet custT="1">
        <dgm:style>
          <a:lnRef idx="2">
            <a:schemeClr val="dk1"/>
          </a:lnRef>
          <a:fillRef idx="1">
            <a:schemeClr val="lt1"/>
          </a:fillRef>
          <a:effectRef idx="0">
            <a:schemeClr val="dk1"/>
          </a:effectRef>
          <a:fontRef idx="minor">
            <a:schemeClr val="dk1"/>
          </a:fontRef>
        </dgm:style>
      </dgm:prSet>
      <dgm:spPr>
        <a:ln>
          <a:noFill/>
        </a:ln>
      </dgm:spPr>
      <dgm:t>
        <a:bodyPr/>
        <a:lstStyle/>
        <a:p>
          <a:endParaRPr lang="en-US" sz="1100">
            <a:ln>
              <a:noFill/>
            </a:ln>
            <a:solidFill>
              <a:schemeClr val="tx1"/>
            </a:solidFill>
          </a:endParaRPr>
        </a:p>
      </dgm:t>
    </dgm:pt>
    <dgm:pt modelId="{0D80EDB3-F5F7-4334-B5EB-83173DF395DB}">
      <dgm:prSet phldrT="[Text]" custT="1"/>
      <dgm:spPr>
        <a:solidFill>
          <a:schemeClr val="accent4">
            <a:lumMod val="60000"/>
            <a:lumOff val="40000"/>
          </a:schemeClr>
        </a:solidFill>
      </dgm:spPr>
      <dgm:t>
        <a:bodyPr/>
        <a:lstStyle/>
        <a:p>
          <a:r>
            <a:rPr lang="en-US" sz="1100" dirty="0"/>
            <a:t>5 to 6 AM %  online Drivers</a:t>
          </a:r>
        </a:p>
      </dgm:t>
    </dgm:pt>
    <dgm:pt modelId="{C97217A4-219F-4E68-B9AC-D3CB7A47EBFB}" type="parTrans" cxnId="{E7679B0B-E403-47F4-80E9-C65AB96FC7B1}">
      <dgm:prSet/>
      <dgm:spPr/>
      <dgm:t>
        <a:bodyPr/>
        <a:lstStyle/>
        <a:p>
          <a:endParaRPr lang="en-US" sz="1100">
            <a:solidFill>
              <a:schemeClr val="tx1"/>
            </a:solidFill>
          </a:endParaRPr>
        </a:p>
      </dgm:t>
    </dgm:pt>
    <dgm:pt modelId="{02E58423-79BF-4484-9977-2F5764E1ACE3}" type="sibTrans" cxnId="{E7679B0B-E403-47F4-80E9-C65AB96FC7B1}">
      <dgm:prSet custT="1"/>
      <dgm:spPr/>
      <dgm:t>
        <a:bodyPr/>
        <a:lstStyle/>
        <a:p>
          <a:endParaRPr lang="en-US" sz="1100">
            <a:solidFill>
              <a:schemeClr val="tx1"/>
            </a:solidFill>
          </a:endParaRPr>
        </a:p>
      </dgm:t>
    </dgm:pt>
    <dgm:pt modelId="{81B98CDD-52C7-492E-AE10-F8BE18FCFD07}">
      <dgm:prSet phldrT="[Text]" custT="1"/>
      <dgm:spPr>
        <a:solidFill>
          <a:srgbClr val="92D050"/>
        </a:solidFill>
      </dgm:spPr>
      <dgm:t>
        <a:bodyPr/>
        <a:lstStyle/>
        <a:p>
          <a:r>
            <a:rPr lang="en-US" sz="1000" dirty="0"/>
            <a:t>% Change in early morning and Peak Hour</a:t>
          </a:r>
        </a:p>
      </dgm:t>
    </dgm:pt>
    <dgm:pt modelId="{E4E76E64-E5F8-4E77-862A-8EBFF4F7873A}" type="parTrans" cxnId="{44302294-621F-40AF-A9B3-6F1F71271840}">
      <dgm:prSet/>
      <dgm:spPr/>
      <dgm:t>
        <a:bodyPr/>
        <a:lstStyle/>
        <a:p>
          <a:endParaRPr lang="en-US" sz="1100">
            <a:solidFill>
              <a:schemeClr val="tx1"/>
            </a:solidFill>
          </a:endParaRPr>
        </a:p>
      </dgm:t>
    </dgm:pt>
    <dgm:pt modelId="{C5E230C2-8E53-484D-8F04-9C1412B2A6DF}" type="sibTrans" cxnId="{44302294-621F-40AF-A9B3-6F1F71271840}">
      <dgm:prSet/>
      <dgm:spPr/>
      <dgm:t>
        <a:bodyPr/>
        <a:lstStyle/>
        <a:p>
          <a:endParaRPr lang="en-US" sz="1100">
            <a:solidFill>
              <a:schemeClr val="tx1"/>
            </a:solidFill>
          </a:endParaRPr>
        </a:p>
      </dgm:t>
    </dgm:pt>
    <dgm:pt modelId="{CFA522CB-4C89-459A-83C4-1AA84212DC85}" type="pres">
      <dgm:prSet presAssocID="{523D6969-3392-4470-B463-AE3EACF0A909}" presName="linearFlow" presStyleCnt="0">
        <dgm:presLayoutVars>
          <dgm:dir/>
          <dgm:resizeHandles val="exact"/>
        </dgm:presLayoutVars>
      </dgm:prSet>
      <dgm:spPr/>
    </dgm:pt>
    <dgm:pt modelId="{0038643E-3642-42BE-B723-FA01695D57E3}" type="pres">
      <dgm:prSet presAssocID="{6F983A8D-C950-46B5-8E0E-4ACEF71DF7DC}" presName="node" presStyleLbl="node1" presStyleIdx="0" presStyleCnt="3">
        <dgm:presLayoutVars>
          <dgm:bulletEnabled val="1"/>
        </dgm:presLayoutVars>
      </dgm:prSet>
      <dgm:spPr/>
    </dgm:pt>
    <dgm:pt modelId="{779454C6-3416-4A72-8A31-1E606BD17BBC}" type="pres">
      <dgm:prSet presAssocID="{FD182D12-97BD-45C9-AE9A-21205C124E7E}" presName="spacerL" presStyleCnt="0"/>
      <dgm:spPr/>
    </dgm:pt>
    <dgm:pt modelId="{B386B37F-0F85-43B2-83AA-37F0CCC474E3}" type="pres">
      <dgm:prSet presAssocID="{FD182D12-97BD-45C9-AE9A-21205C124E7E}" presName="sibTrans" presStyleLbl="sibTrans2D1" presStyleIdx="0" presStyleCnt="2" custLinFactNeighborX="-55617" custLinFactNeighborY="2426"/>
      <dgm:spPr/>
    </dgm:pt>
    <dgm:pt modelId="{6C94DB02-A04F-4E8B-B7E8-67FAA3B0F9D6}" type="pres">
      <dgm:prSet presAssocID="{FD182D12-97BD-45C9-AE9A-21205C124E7E}" presName="spacerR" presStyleCnt="0"/>
      <dgm:spPr/>
    </dgm:pt>
    <dgm:pt modelId="{AA53A4AC-B2C5-4131-AFC3-14E976E36083}" type="pres">
      <dgm:prSet presAssocID="{0D80EDB3-F5F7-4334-B5EB-83173DF395DB}" presName="node" presStyleLbl="node1" presStyleIdx="1" presStyleCnt="3">
        <dgm:presLayoutVars>
          <dgm:bulletEnabled val="1"/>
        </dgm:presLayoutVars>
      </dgm:prSet>
      <dgm:spPr/>
    </dgm:pt>
    <dgm:pt modelId="{AC4EBC4C-FF40-48AA-8A51-141706DB1FC3}" type="pres">
      <dgm:prSet presAssocID="{02E58423-79BF-4484-9977-2F5764E1ACE3}" presName="spacerL" presStyleCnt="0"/>
      <dgm:spPr/>
    </dgm:pt>
    <dgm:pt modelId="{1D573EFE-9158-4825-9493-5E12E47BD455}" type="pres">
      <dgm:prSet presAssocID="{02E58423-79BF-4484-9977-2F5764E1ACE3}" presName="sibTrans" presStyleLbl="sibTrans2D1" presStyleIdx="1" presStyleCnt="2"/>
      <dgm:spPr/>
    </dgm:pt>
    <dgm:pt modelId="{902CE054-726D-4EEF-A4F9-FD84AEA72533}" type="pres">
      <dgm:prSet presAssocID="{02E58423-79BF-4484-9977-2F5764E1ACE3}" presName="spacerR" presStyleCnt="0"/>
      <dgm:spPr/>
    </dgm:pt>
    <dgm:pt modelId="{6F0A1BF5-8924-4700-9E85-3DA6B3E9C049}" type="pres">
      <dgm:prSet presAssocID="{81B98CDD-52C7-492E-AE10-F8BE18FCFD07}" presName="node" presStyleLbl="node1" presStyleIdx="2" presStyleCnt="3">
        <dgm:presLayoutVars>
          <dgm:bulletEnabled val="1"/>
        </dgm:presLayoutVars>
      </dgm:prSet>
      <dgm:spPr/>
    </dgm:pt>
  </dgm:ptLst>
  <dgm:cxnLst>
    <dgm:cxn modelId="{74FB2209-A3BC-4643-B09D-94BB0B203E6B}" type="presOf" srcId="{523D6969-3392-4470-B463-AE3EACF0A909}" destId="{CFA522CB-4C89-459A-83C4-1AA84212DC85}" srcOrd="0" destOrd="0" presId="urn:microsoft.com/office/officeart/2005/8/layout/equation1"/>
    <dgm:cxn modelId="{E7679B0B-E403-47F4-80E9-C65AB96FC7B1}" srcId="{523D6969-3392-4470-B463-AE3EACF0A909}" destId="{0D80EDB3-F5F7-4334-B5EB-83173DF395DB}" srcOrd="1" destOrd="0" parTransId="{C97217A4-219F-4E68-B9AC-D3CB7A47EBFB}" sibTransId="{02E58423-79BF-4484-9977-2F5764E1ACE3}"/>
    <dgm:cxn modelId="{1B5AE610-EB54-4C80-9377-2074A247200E}" type="presOf" srcId="{0D80EDB3-F5F7-4334-B5EB-83173DF395DB}" destId="{AA53A4AC-B2C5-4131-AFC3-14E976E36083}" srcOrd="0" destOrd="0" presId="urn:microsoft.com/office/officeart/2005/8/layout/equation1"/>
    <dgm:cxn modelId="{D888E166-3A75-4874-A972-BA7AB73EEA69}" type="presOf" srcId="{02E58423-79BF-4484-9977-2F5764E1ACE3}" destId="{1D573EFE-9158-4825-9493-5E12E47BD455}" srcOrd="0" destOrd="0" presId="urn:microsoft.com/office/officeart/2005/8/layout/equation1"/>
    <dgm:cxn modelId="{18C05974-0DE6-407E-985F-37CDBD63D057}" type="presOf" srcId="{FD182D12-97BD-45C9-AE9A-21205C124E7E}" destId="{B386B37F-0F85-43B2-83AA-37F0CCC474E3}" srcOrd="0" destOrd="0" presId="urn:microsoft.com/office/officeart/2005/8/layout/equation1"/>
    <dgm:cxn modelId="{44302294-621F-40AF-A9B3-6F1F71271840}" srcId="{523D6969-3392-4470-B463-AE3EACF0A909}" destId="{81B98CDD-52C7-492E-AE10-F8BE18FCFD07}" srcOrd="2" destOrd="0" parTransId="{E4E76E64-E5F8-4E77-862A-8EBFF4F7873A}" sibTransId="{C5E230C2-8E53-484D-8F04-9C1412B2A6DF}"/>
    <dgm:cxn modelId="{B995B1CE-79FC-4008-BCE4-382D580016DF}" srcId="{523D6969-3392-4470-B463-AE3EACF0A909}" destId="{6F983A8D-C950-46B5-8E0E-4ACEF71DF7DC}" srcOrd="0" destOrd="0" parTransId="{C34BD9D1-2DD5-4FCB-B4E4-FCDC039DD314}" sibTransId="{FD182D12-97BD-45C9-AE9A-21205C124E7E}"/>
    <dgm:cxn modelId="{2F013AE3-6E87-44FE-9AA6-58C919822C5C}" type="presOf" srcId="{81B98CDD-52C7-492E-AE10-F8BE18FCFD07}" destId="{6F0A1BF5-8924-4700-9E85-3DA6B3E9C049}" srcOrd="0" destOrd="0" presId="urn:microsoft.com/office/officeart/2005/8/layout/equation1"/>
    <dgm:cxn modelId="{B4D4F9EC-1895-4F64-ACB9-82E76D504F5C}" type="presOf" srcId="{6F983A8D-C950-46B5-8E0E-4ACEF71DF7DC}" destId="{0038643E-3642-42BE-B723-FA01695D57E3}" srcOrd="0" destOrd="0" presId="urn:microsoft.com/office/officeart/2005/8/layout/equation1"/>
    <dgm:cxn modelId="{7DD55A43-E8B8-48AF-935D-46DFFE5AEE3E}" type="presParOf" srcId="{CFA522CB-4C89-459A-83C4-1AA84212DC85}" destId="{0038643E-3642-42BE-B723-FA01695D57E3}" srcOrd="0" destOrd="0" presId="urn:microsoft.com/office/officeart/2005/8/layout/equation1"/>
    <dgm:cxn modelId="{370EF00A-9C80-478C-85B7-7945C32932E5}" type="presParOf" srcId="{CFA522CB-4C89-459A-83C4-1AA84212DC85}" destId="{779454C6-3416-4A72-8A31-1E606BD17BBC}" srcOrd="1" destOrd="0" presId="urn:microsoft.com/office/officeart/2005/8/layout/equation1"/>
    <dgm:cxn modelId="{399F371F-B4D6-40DD-BF46-1B23BF33BDBA}" type="presParOf" srcId="{CFA522CB-4C89-459A-83C4-1AA84212DC85}" destId="{B386B37F-0F85-43B2-83AA-37F0CCC474E3}" srcOrd="2" destOrd="0" presId="urn:microsoft.com/office/officeart/2005/8/layout/equation1"/>
    <dgm:cxn modelId="{60FC37DF-74D1-4CED-90BD-9ADF7A651E66}" type="presParOf" srcId="{CFA522CB-4C89-459A-83C4-1AA84212DC85}" destId="{6C94DB02-A04F-4E8B-B7E8-67FAA3B0F9D6}" srcOrd="3" destOrd="0" presId="urn:microsoft.com/office/officeart/2005/8/layout/equation1"/>
    <dgm:cxn modelId="{5A1742F8-D629-4F55-8AAA-436D23B7AB50}" type="presParOf" srcId="{CFA522CB-4C89-459A-83C4-1AA84212DC85}" destId="{AA53A4AC-B2C5-4131-AFC3-14E976E36083}" srcOrd="4" destOrd="0" presId="urn:microsoft.com/office/officeart/2005/8/layout/equation1"/>
    <dgm:cxn modelId="{128DCA14-C186-4403-9EC0-4F9423117AC2}" type="presParOf" srcId="{CFA522CB-4C89-459A-83C4-1AA84212DC85}" destId="{AC4EBC4C-FF40-48AA-8A51-141706DB1FC3}" srcOrd="5" destOrd="0" presId="urn:microsoft.com/office/officeart/2005/8/layout/equation1"/>
    <dgm:cxn modelId="{FBCB5D87-BEFA-49E7-B0A4-5CF96BC0B5C4}" type="presParOf" srcId="{CFA522CB-4C89-459A-83C4-1AA84212DC85}" destId="{1D573EFE-9158-4825-9493-5E12E47BD455}" srcOrd="6" destOrd="0" presId="urn:microsoft.com/office/officeart/2005/8/layout/equation1"/>
    <dgm:cxn modelId="{735C969B-6DED-4AA3-8AAB-AF19938141CF}" type="presParOf" srcId="{CFA522CB-4C89-459A-83C4-1AA84212DC85}" destId="{902CE054-726D-4EEF-A4F9-FD84AEA72533}" srcOrd="7" destOrd="0" presId="urn:microsoft.com/office/officeart/2005/8/layout/equation1"/>
    <dgm:cxn modelId="{28A6F103-E41D-497F-8AD7-4ECD162917D1}" type="presParOf" srcId="{CFA522CB-4C89-459A-83C4-1AA84212DC85}" destId="{6F0A1BF5-8924-4700-9E85-3DA6B3E9C049}"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23D6969-3392-4470-B463-AE3EACF0A909}" type="doc">
      <dgm:prSet loTypeId="urn:microsoft.com/office/officeart/2005/8/layout/equation1" loCatId="process" qsTypeId="urn:microsoft.com/office/officeart/2005/8/quickstyle/simple1" qsCatId="simple" csTypeId="urn:microsoft.com/office/officeart/2005/8/colors/colorful1" csCatId="colorful" phldr="1"/>
      <dgm:spPr/>
    </dgm:pt>
    <dgm:pt modelId="{6F983A8D-C950-46B5-8E0E-4ACEF71DF7DC}">
      <dgm:prSet phldrT="[Text]" custT="1"/>
      <dgm:spPr>
        <a:solidFill>
          <a:srgbClr val="FFC000"/>
        </a:solidFill>
      </dgm:spPr>
      <dgm:t>
        <a:bodyPr/>
        <a:lstStyle/>
        <a:p>
          <a:r>
            <a:rPr lang="en-US" sz="1100" dirty="0"/>
            <a:t>7 to 9 AM %  online Drivers </a:t>
          </a:r>
        </a:p>
      </dgm:t>
    </dgm:pt>
    <dgm:pt modelId="{C34BD9D1-2DD5-4FCB-B4E4-FCDC039DD314}" type="parTrans" cxnId="{B995B1CE-79FC-4008-BCE4-382D580016DF}">
      <dgm:prSet/>
      <dgm:spPr/>
      <dgm:t>
        <a:bodyPr/>
        <a:lstStyle/>
        <a:p>
          <a:endParaRPr lang="en-US" sz="1100">
            <a:solidFill>
              <a:schemeClr val="tx1"/>
            </a:solidFill>
          </a:endParaRPr>
        </a:p>
      </dgm:t>
    </dgm:pt>
    <dgm:pt modelId="{FD182D12-97BD-45C9-AE9A-21205C124E7E}" type="sibTrans" cxnId="{B995B1CE-79FC-4008-BCE4-382D580016DF}">
      <dgm:prSet custT="1">
        <dgm:style>
          <a:lnRef idx="2">
            <a:schemeClr val="dk1"/>
          </a:lnRef>
          <a:fillRef idx="1">
            <a:schemeClr val="lt1"/>
          </a:fillRef>
          <a:effectRef idx="0">
            <a:schemeClr val="dk1"/>
          </a:effectRef>
          <a:fontRef idx="minor">
            <a:schemeClr val="dk1"/>
          </a:fontRef>
        </dgm:style>
      </dgm:prSet>
      <dgm:spPr>
        <a:ln>
          <a:solidFill>
            <a:schemeClr val="bg1"/>
          </a:solidFill>
        </a:ln>
      </dgm:spPr>
      <dgm:t>
        <a:bodyPr/>
        <a:lstStyle/>
        <a:p>
          <a:endParaRPr lang="en-US" sz="1100">
            <a:solidFill>
              <a:schemeClr val="tx1"/>
            </a:solidFill>
          </a:endParaRPr>
        </a:p>
      </dgm:t>
    </dgm:pt>
    <dgm:pt modelId="{0D80EDB3-F5F7-4334-B5EB-83173DF395DB}">
      <dgm:prSet phldrT="[Text]" custT="1"/>
      <dgm:spPr/>
      <dgm:t>
        <a:bodyPr/>
        <a:lstStyle/>
        <a:p>
          <a:r>
            <a:rPr lang="en-US" sz="1100" dirty="0"/>
            <a:t>9 to 10 AM %  online Drivers</a:t>
          </a:r>
        </a:p>
      </dgm:t>
    </dgm:pt>
    <dgm:pt modelId="{C97217A4-219F-4E68-B9AC-D3CB7A47EBFB}" type="parTrans" cxnId="{E7679B0B-E403-47F4-80E9-C65AB96FC7B1}">
      <dgm:prSet/>
      <dgm:spPr/>
      <dgm:t>
        <a:bodyPr/>
        <a:lstStyle/>
        <a:p>
          <a:endParaRPr lang="en-US" sz="1100">
            <a:solidFill>
              <a:schemeClr val="tx1"/>
            </a:solidFill>
          </a:endParaRPr>
        </a:p>
      </dgm:t>
    </dgm:pt>
    <dgm:pt modelId="{02E58423-79BF-4484-9977-2F5764E1ACE3}" type="sibTrans" cxnId="{E7679B0B-E403-47F4-80E9-C65AB96FC7B1}">
      <dgm:prSet custT="1"/>
      <dgm:spPr/>
      <dgm:t>
        <a:bodyPr/>
        <a:lstStyle/>
        <a:p>
          <a:endParaRPr lang="en-US" sz="1100">
            <a:solidFill>
              <a:schemeClr val="tx1"/>
            </a:solidFill>
          </a:endParaRPr>
        </a:p>
      </dgm:t>
    </dgm:pt>
    <dgm:pt modelId="{81B98CDD-52C7-492E-AE10-F8BE18FCFD07}">
      <dgm:prSet phldrT="[Text]" custT="1"/>
      <dgm:spPr>
        <a:solidFill>
          <a:srgbClr val="DD1EE2"/>
        </a:solidFill>
      </dgm:spPr>
      <dgm:t>
        <a:bodyPr/>
        <a:lstStyle/>
        <a:p>
          <a:r>
            <a:rPr lang="en-US" sz="1000" dirty="0"/>
            <a:t>% Change in  Peak Hour and after Peak</a:t>
          </a:r>
        </a:p>
      </dgm:t>
    </dgm:pt>
    <dgm:pt modelId="{E4E76E64-E5F8-4E77-862A-8EBFF4F7873A}" type="parTrans" cxnId="{44302294-621F-40AF-A9B3-6F1F71271840}">
      <dgm:prSet/>
      <dgm:spPr/>
      <dgm:t>
        <a:bodyPr/>
        <a:lstStyle/>
        <a:p>
          <a:endParaRPr lang="en-US" sz="1100">
            <a:solidFill>
              <a:schemeClr val="tx1"/>
            </a:solidFill>
          </a:endParaRPr>
        </a:p>
      </dgm:t>
    </dgm:pt>
    <dgm:pt modelId="{C5E230C2-8E53-484D-8F04-9C1412B2A6DF}" type="sibTrans" cxnId="{44302294-621F-40AF-A9B3-6F1F71271840}">
      <dgm:prSet/>
      <dgm:spPr/>
      <dgm:t>
        <a:bodyPr/>
        <a:lstStyle/>
        <a:p>
          <a:endParaRPr lang="en-US" sz="1100">
            <a:solidFill>
              <a:schemeClr val="tx1"/>
            </a:solidFill>
          </a:endParaRPr>
        </a:p>
      </dgm:t>
    </dgm:pt>
    <dgm:pt modelId="{CFA522CB-4C89-459A-83C4-1AA84212DC85}" type="pres">
      <dgm:prSet presAssocID="{523D6969-3392-4470-B463-AE3EACF0A909}" presName="linearFlow" presStyleCnt="0">
        <dgm:presLayoutVars>
          <dgm:dir/>
          <dgm:resizeHandles val="exact"/>
        </dgm:presLayoutVars>
      </dgm:prSet>
      <dgm:spPr/>
    </dgm:pt>
    <dgm:pt modelId="{0038643E-3642-42BE-B723-FA01695D57E3}" type="pres">
      <dgm:prSet presAssocID="{6F983A8D-C950-46B5-8E0E-4ACEF71DF7DC}" presName="node" presStyleLbl="node1" presStyleIdx="0" presStyleCnt="3">
        <dgm:presLayoutVars>
          <dgm:bulletEnabled val="1"/>
        </dgm:presLayoutVars>
      </dgm:prSet>
      <dgm:spPr/>
    </dgm:pt>
    <dgm:pt modelId="{779454C6-3416-4A72-8A31-1E606BD17BBC}" type="pres">
      <dgm:prSet presAssocID="{FD182D12-97BD-45C9-AE9A-21205C124E7E}" presName="spacerL" presStyleCnt="0"/>
      <dgm:spPr/>
    </dgm:pt>
    <dgm:pt modelId="{B386B37F-0F85-43B2-83AA-37F0CCC474E3}" type="pres">
      <dgm:prSet presAssocID="{FD182D12-97BD-45C9-AE9A-21205C124E7E}" presName="sibTrans" presStyleLbl="sibTrans2D1" presStyleIdx="0" presStyleCnt="2"/>
      <dgm:spPr/>
    </dgm:pt>
    <dgm:pt modelId="{6C94DB02-A04F-4E8B-B7E8-67FAA3B0F9D6}" type="pres">
      <dgm:prSet presAssocID="{FD182D12-97BD-45C9-AE9A-21205C124E7E}" presName="spacerR" presStyleCnt="0"/>
      <dgm:spPr/>
    </dgm:pt>
    <dgm:pt modelId="{AA53A4AC-B2C5-4131-AFC3-14E976E36083}" type="pres">
      <dgm:prSet presAssocID="{0D80EDB3-F5F7-4334-B5EB-83173DF395DB}" presName="node" presStyleLbl="node1" presStyleIdx="1" presStyleCnt="3">
        <dgm:presLayoutVars>
          <dgm:bulletEnabled val="1"/>
        </dgm:presLayoutVars>
      </dgm:prSet>
      <dgm:spPr/>
    </dgm:pt>
    <dgm:pt modelId="{AC4EBC4C-FF40-48AA-8A51-141706DB1FC3}" type="pres">
      <dgm:prSet presAssocID="{02E58423-79BF-4484-9977-2F5764E1ACE3}" presName="spacerL" presStyleCnt="0"/>
      <dgm:spPr/>
    </dgm:pt>
    <dgm:pt modelId="{1D573EFE-9158-4825-9493-5E12E47BD455}" type="pres">
      <dgm:prSet presAssocID="{02E58423-79BF-4484-9977-2F5764E1ACE3}" presName="sibTrans" presStyleLbl="sibTrans2D1" presStyleIdx="1" presStyleCnt="2"/>
      <dgm:spPr/>
    </dgm:pt>
    <dgm:pt modelId="{902CE054-726D-4EEF-A4F9-FD84AEA72533}" type="pres">
      <dgm:prSet presAssocID="{02E58423-79BF-4484-9977-2F5764E1ACE3}" presName="spacerR" presStyleCnt="0"/>
      <dgm:spPr/>
    </dgm:pt>
    <dgm:pt modelId="{6F0A1BF5-8924-4700-9E85-3DA6B3E9C049}" type="pres">
      <dgm:prSet presAssocID="{81B98CDD-52C7-492E-AE10-F8BE18FCFD07}" presName="node" presStyleLbl="node1" presStyleIdx="2" presStyleCnt="3">
        <dgm:presLayoutVars>
          <dgm:bulletEnabled val="1"/>
        </dgm:presLayoutVars>
      </dgm:prSet>
      <dgm:spPr/>
    </dgm:pt>
  </dgm:ptLst>
  <dgm:cxnLst>
    <dgm:cxn modelId="{E7679B0B-E403-47F4-80E9-C65AB96FC7B1}" srcId="{523D6969-3392-4470-B463-AE3EACF0A909}" destId="{0D80EDB3-F5F7-4334-B5EB-83173DF395DB}" srcOrd="1" destOrd="0" parTransId="{C97217A4-219F-4E68-B9AC-D3CB7A47EBFB}" sibTransId="{02E58423-79BF-4484-9977-2F5764E1ACE3}"/>
    <dgm:cxn modelId="{F7748114-FE65-42AE-8F58-9FF50760891E}" type="presOf" srcId="{523D6969-3392-4470-B463-AE3EACF0A909}" destId="{CFA522CB-4C89-459A-83C4-1AA84212DC85}" srcOrd="0" destOrd="0" presId="urn:microsoft.com/office/officeart/2005/8/layout/equation1"/>
    <dgm:cxn modelId="{CDC40A1E-7070-4345-9223-DCD456160486}" type="presOf" srcId="{81B98CDD-52C7-492E-AE10-F8BE18FCFD07}" destId="{6F0A1BF5-8924-4700-9E85-3DA6B3E9C049}" srcOrd="0" destOrd="0" presId="urn:microsoft.com/office/officeart/2005/8/layout/equation1"/>
    <dgm:cxn modelId="{A85B493C-79F0-4C1C-818A-142F93367FF0}" type="presOf" srcId="{6F983A8D-C950-46B5-8E0E-4ACEF71DF7DC}" destId="{0038643E-3642-42BE-B723-FA01695D57E3}" srcOrd="0" destOrd="0" presId="urn:microsoft.com/office/officeart/2005/8/layout/equation1"/>
    <dgm:cxn modelId="{03B5E58B-0705-49CB-A2A8-6BAF0C181AFC}" type="presOf" srcId="{0D80EDB3-F5F7-4334-B5EB-83173DF395DB}" destId="{AA53A4AC-B2C5-4131-AFC3-14E976E36083}" srcOrd="0" destOrd="0" presId="urn:microsoft.com/office/officeart/2005/8/layout/equation1"/>
    <dgm:cxn modelId="{44302294-621F-40AF-A9B3-6F1F71271840}" srcId="{523D6969-3392-4470-B463-AE3EACF0A909}" destId="{81B98CDD-52C7-492E-AE10-F8BE18FCFD07}" srcOrd="2" destOrd="0" parTransId="{E4E76E64-E5F8-4E77-862A-8EBFF4F7873A}" sibTransId="{C5E230C2-8E53-484D-8F04-9C1412B2A6DF}"/>
    <dgm:cxn modelId="{8D0629A2-FB73-463C-B054-45EA833BAC5D}" type="presOf" srcId="{FD182D12-97BD-45C9-AE9A-21205C124E7E}" destId="{B386B37F-0F85-43B2-83AA-37F0CCC474E3}" srcOrd="0" destOrd="0" presId="urn:microsoft.com/office/officeart/2005/8/layout/equation1"/>
    <dgm:cxn modelId="{209FC9B3-6CE5-4B52-A2E8-5DC1E8ED4E86}" type="presOf" srcId="{02E58423-79BF-4484-9977-2F5764E1ACE3}" destId="{1D573EFE-9158-4825-9493-5E12E47BD455}" srcOrd="0" destOrd="0" presId="urn:microsoft.com/office/officeart/2005/8/layout/equation1"/>
    <dgm:cxn modelId="{B995B1CE-79FC-4008-BCE4-382D580016DF}" srcId="{523D6969-3392-4470-B463-AE3EACF0A909}" destId="{6F983A8D-C950-46B5-8E0E-4ACEF71DF7DC}" srcOrd="0" destOrd="0" parTransId="{C34BD9D1-2DD5-4FCB-B4E4-FCDC039DD314}" sibTransId="{FD182D12-97BD-45C9-AE9A-21205C124E7E}"/>
    <dgm:cxn modelId="{BFC1A190-A580-48A2-BBAE-BE2F4AD24176}" type="presParOf" srcId="{CFA522CB-4C89-459A-83C4-1AA84212DC85}" destId="{0038643E-3642-42BE-B723-FA01695D57E3}" srcOrd="0" destOrd="0" presId="urn:microsoft.com/office/officeart/2005/8/layout/equation1"/>
    <dgm:cxn modelId="{25D6E541-BCA6-49E7-89C6-103E0BA264BF}" type="presParOf" srcId="{CFA522CB-4C89-459A-83C4-1AA84212DC85}" destId="{779454C6-3416-4A72-8A31-1E606BD17BBC}" srcOrd="1" destOrd="0" presId="urn:microsoft.com/office/officeart/2005/8/layout/equation1"/>
    <dgm:cxn modelId="{CCC3C638-0BCD-4ED1-A4A2-3D421A6AB46A}" type="presParOf" srcId="{CFA522CB-4C89-459A-83C4-1AA84212DC85}" destId="{B386B37F-0F85-43B2-83AA-37F0CCC474E3}" srcOrd="2" destOrd="0" presId="urn:microsoft.com/office/officeart/2005/8/layout/equation1"/>
    <dgm:cxn modelId="{CCB2C8B6-0125-431D-97DD-EBE76A593617}" type="presParOf" srcId="{CFA522CB-4C89-459A-83C4-1AA84212DC85}" destId="{6C94DB02-A04F-4E8B-B7E8-67FAA3B0F9D6}" srcOrd="3" destOrd="0" presId="urn:microsoft.com/office/officeart/2005/8/layout/equation1"/>
    <dgm:cxn modelId="{6819296C-E701-4A06-9114-41F979814B90}" type="presParOf" srcId="{CFA522CB-4C89-459A-83C4-1AA84212DC85}" destId="{AA53A4AC-B2C5-4131-AFC3-14E976E36083}" srcOrd="4" destOrd="0" presId="urn:microsoft.com/office/officeart/2005/8/layout/equation1"/>
    <dgm:cxn modelId="{4333862F-E08F-4917-9FBF-0D69E2CBA506}" type="presParOf" srcId="{CFA522CB-4C89-459A-83C4-1AA84212DC85}" destId="{AC4EBC4C-FF40-48AA-8A51-141706DB1FC3}" srcOrd="5" destOrd="0" presId="urn:microsoft.com/office/officeart/2005/8/layout/equation1"/>
    <dgm:cxn modelId="{D61BE67A-F8FA-401C-9A96-F2D34D9455A3}" type="presParOf" srcId="{CFA522CB-4C89-459A-83C4-1AA84212DC85}" destId="{1D573EFE-9158-4825-9493-5E12E47BD455}" srcOrd="6" destOrd="0" presId="urn:microsoft.com/office/officeart/2005/8/layout/equation1"/>
    <dgm:cxn modelId="{498769B4-CBCE-41AB-8E83-C0F5A164375E}" type="presParOf" srcId="{CFA522CB-4C89-459A-83C4-1AA84212DC85}" destId="{902CE054-726D-4EEF-A4F9-FD84AEA72533}" srcOrd="7" destOrd="0" presId="urn:microsoft.com/office/officeart/2005/8/layout/equation1"/>
    <dgm:cxn modelId="{22955BE1-CAC4-478A-9CFB-01B9B280F61C}" type="presParOf" srcId="{CFA522CB-4C89-459A-83C4-1AA84212DC85}" destId="{6F0A1BF5-8924-4700-9E85-3DA6B3E9C049}" srcOrd="8" destOrd="0" presId="urn:microsoft.com/office/officeart/2005/8/layout/equati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604F5B-8104-45E5-8070-B7ADCDC91EDE}" type="doc">
      <dgm:prSet loTypeId="urn:diagrams.loki3.com/VaryingWidthList" loCatId="list" qsTypeId="urn:microsoft.com/office/officeart/2005/8/quickstyle/simple1" qsCatId="simple" csTypeId="urn:microsoft.com/office/officeart/2005/8/colors/accent1_2" csCatId="accent1" phldr="1"/>
      <dgm:spPr/>
    </dgm:pt>
    <dgm:pt modelId="{7DEE768D-5A33-4152-BC7A-84E531101386}" type="pres">
      <dgm:prSet presAssocID="{68604F5B-8104-45E5-8070-B7ADCDC91EDE}" presName="Name0" presStyleCnt="0">
        <dgm:presLayoutVars>
          <dgm:resizeHandles/>
        </dgm:presLayoutVars>
      </dgm:prSet>
      <dgm:spPr/>
    </dgm:pt>
  </dgm:ptLst>
  <dgm:cxnLst>
    <dgm:cxn modelId="{7DB9CC16-63A6-4B34-94EC-9E0E7985B345}" type="presOf" srcId="{68604F5B-8104-45E5-8070-B7ADCDC91EDE}" destId="{7DEE768D-5A33-4152-BC7A-84E531101386}" srcOrd="0"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D3CF13-43CE-48A9-B9D4-62BECFA28E8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920AA7B-8E9B-49B5-B858-0DF5EED77619}">
      <dgm:prSet phldrT="[Text]" custT="1"/>
      <dgm:spPr>
        <a:solidFill>
          <a:srgbClr val="00B050"/>
        </a:solidFill>
      </dgm:spPr>
      <dgm:t>
        <a:bodyPr/>
        <a:lstStyle/>
        <a:p>
          <a:r>
            <a:rPr lang="en-US" sz="1600" dirty="0"/>
            <a:t>Establish Driver Segmentation</a:t>
          </a:r>
        </a:p>
      </dgm:t>
    </dgm:pt>
    <dgm:pt modelId="{ECA49961-5C50-4B1B-AA4B-EE5CE2E5FC60}" type="parTrans" cxnId="{7E63D0D4-B9C7-4C25-84C6-E4B43AC17575}">
      <dgm:prSet/>
      <dgm:spPr/>
      <dgm:t>
        <a:bodyPr/>
        <a:lstStyle/>
        <a:p>
          <a:endParaRPr lang="en-US"/>
        </a:p>
      </dgm:t>
    </dgm:pt>
    <dgm:pt modelId="{51F930E0-6FCA-4A5A-9FD5-512ACA4D531C}" type="sibTrans" cxnId="{7E63D0D4-B9C7-4C25-84C6-E4B43AC17575}">
      <dgm:prSet/>
      <dgm:spPr/>
      <dgm:t>
        <a:bodyPr/>
        <a:lstStyle/>
        <a:p>
          <a:endParaRPr lang="en-US"/>
        </a:p>
      </dgm:t>
    </dgm:pt>
    <dgm:pt modelId="{5C117AF3-8B22-4BAF-BF73-9DF63D20B49F}">
      <dgm:prSet phldrT="[Text]" custT="1"/>
      <dgm:spPr>
        <a:solidFill>
          <a:srgbClr val="00B050"/>
        </a:solidFill>
      </dgm:spPr>
      <dgm:t>
        <a:bodyPr/>
        <a:lstStyle/>
        <a:p>
          <a:r>
            <a:rPr lang="en-US" sz="1600" dirty="0"/>
            <a:t>Opportunity sizing</a:t>
          </a:r>
        </a:p>
      </dgm:t>
    </dgm:pt>
    <dgm:pt modelId="{8650D793-561D-4683-89FF-8D4E0EBB1B37}" type="parTrans" cxnId="{3927A13E-4BB4-4CF4-8D23-EA6ACAE502F0}">
      <dgm:prSet/>
      <dgm:spPr/>
      <dgm:t>
        <a:bodyPr/>
        <a:lstStyle/>
        <a:p>
          <a:endParaRPr lang="en-US"/>
        </a:p>
      </dgm:t>
    </dgm:pt>
    <dgm:pt modelId="{45391745-0815-41E1-80DE-66803E0C71F4}" type="sibTrans" cxnId="{3927A13E-4BB4-4CF4-8D23-EA6ACAE502F0}">
      <dgm:prSet/>
      <dgm:spPr/>
      <dgm:t>
        <a:bodyPr/>
        <a:lstStyle/>
        <a:p>
          <a:endParaRPr lang="en-US"/>
        </a:p>
      </dgm:t>
    </dgm:pt>
    <dgm:pt modelId="{88288843-F2E7-4768-99C1-9494DCB674F3}">
      <dgm:prSet phldrT="[Text]" custT="1"/>
      <dgm:spPr>
        <a:solidFill>
          <a:srgbClr val="00B050"/>
        </a:solidFill>
      </dgm:spPr>
      <dgm:t>
        <a:bodyPr/>
        <a:lstStyle/>
        <a:p>
          <a:r>
            <a:rPr lang="en-US" sz="1600" dirty="0"/>
            <a:t>Outline of incentive campaign by optimizing segments </a:t>
          </a:r>
        </a:p>
      </dgm:t>
    </dgm:pt>
    <dgm:pt modelId="{D8F15B91-D5C9-4BD1-A794-390CA9779CDB}" type="parTrans" cxnId="{1457C6FA-AC98-4BCB-A1DE-07A4D74D32EC}">
      <dgm:prSet/>
      <dgm:spPr/>
      <dgm:t>
        <a:bodyPr/>
        <a:lstStyle/>
        <a:p>
          <a:endParaRPr lang="en-US"/>
        </a:p>
      </dgm:t>
    </dgm:pt>
    <dgm:pt modelId="{BFC25202-DD2D-4D98-922E-B66B648F3048}" type="sibTrans" cxnId="{1457C6FA-AC98-4BCB-A1DE-07A4D74D32EC}">
      <dgm:prSet/>
      <dgm:spPr/>
      <dgm:t>
        <a:bodyPr/>
        <a:lstStyle/>
        <a:p>
          <a:endParaRPr lang="en-US"/>
        </a:p>
      </dgm:t>
    </dgm:pt>
    <dgm:pt modelId="{1CA5F359-AE03-413B-AFA2-D3654BFC9A3C}" type="pres">
      <dgm:prSet presAssocID="{9BD3CF13-43CE-48A9-B9D4-62BECFA28E81}" presName="Name0" presStyleCnt="0">
        <dgm:presLayoutVars>
          <dgm:dir/>
          <dgm:resizeHandles val="exact"/>
        </dgm:presLayoutVars>
      </dgm:prSet>
      <dgm:spPr/>
    </dgm:pt>
    <dgm:pt modelId="{8A3217D6-5744-4723-B5AF-B472D92E9C88}" type="pres">
      <dgm:prSet presAssocID="{0920AA7B-8E9B-49B5-B858-0DF5EED77619}" presName="node" presStyleLbl="node1" presStyleIdx="0" presStyleCnt="3">
        <dgm:presLayoutVars>
          <dgm:bulletEnabled val="1"/>
        </dgm:presLayoutVars>
      </dgm:prSet>
      <dgm:spPr/>
    </dgm:pt>
    <dgm:pt modelId="{F4FF3AF4-7BF2-40C3-8B2F-9272312DD02C}" type="pres">
      <dgm:prSet presAssocID="{51F930E0-6FCA-4A5A-9FD5-512ACA4D531C}" presName="sibTrans" presStyleLbl="sibTrans2D1" presStyleIdx="0" presStyleCnt="2"/>
      <dgm:spPr/>
    </dgm:pt>
    <dgm:pt modelId="{FADBDE42-FD8C-4EBA-AEC7-DBCFDEF4E722}" type="pres">
      <dgm:prSet presAssocID="{51F930E0-6FCA-4A5A-9FD5-512ACA4D531C}" presName="connectorText" presStyleLbl="sibTrans2D1" presStyleIdx="0" presStyleCnt="2"/>
      <dgm:spPr/>
    </dgm:pt>
    <dgm:pt modelId="{A1027B1B-A22A-4469-8C6F-CE8F8FC7A3D4}" type="pres">
      <dgm:prSet presAssocID="{5C117AF3-8B22-4BAF-BF73-9DF63D20B49F}" presName="node" presStyleLbl="node1" presStyleIdx="1" presStyleCnt="3">
        <dgm:presLayoutVars>
          <dgm:bulletEnabled val="1"/>
        </dgm:presLayoutVars>
      </dgm:prSet>
      <dgm:spPr/>
    </dgm:pt>
    <dgm:pt modelId="{C74511F0-970B-4D5E-ACD8-FB0B022B3166}" type="pres">
      <dgm:prSet presAssocID="{45391745-0815-41E1-80DE-66803E0C71F4}" presName="sibTrans" presStyleLbl="sibTrans2D1" presStyleIdx="1" presStyleCnt="2"/>
      <dgm:spPr/>
    </dgm:pt>
    <dgm:pt modelId="{39BCB335-8432-4066-B132-0DEB69CBA3A2}" type="pres">
      <dgm:prSet presAssocID="{45391745-0815-41E1-80DE-66803E0C71F4}" presName="connectorText" presStyleLbl="sibTrans2D1" presStyleIdx="1" presStyleCnt="2"/>
      <dgm:spPr/>
    </dgm:pt>
    <dgm:pt modelId="{9477A370-B3F5-462A-B4D9-3EDAED0EC2B3}" type="pres">
      <dgm:prSet presAssocID="{88288843-F2E7-4768-99C1-9494DCB674F3}" presName="node" presStyleLbl="node1" presStyleIdx="2" presStyleCnt="3">
        <dgm:presLayoutVars>
          <dgm:bulletEnabled val="1"/>
        </dgm:presLayoutVars>
      </dgm:prSet>
      <dgm:spPr/>
    </dgm:pt>
  </dgm:ptLst>
  <dgm:cxnLst>
    <dgm:cxn modelId="{5C569E05-EB97-4ABC-A47C-8F51288A3334}" type="presOf" srcId="{51F930E0-6FCA-4A5A-9FD5-512ACA4D531C}" destId="{FADBDE42-FD8C-4EBA-AEC7-DBCFDEF4E722}" srcOrd="1" destOrd="0" presId="urn:microsoft.com/office/officeart/2005/8/layout/process1"/>
    <dgm:cxn modelId="{89A17813-1A07-4275-B922-168014837A91}" type="presOf" srcId="{45391745-0815-41E1-80DE-66803E0C71F4}" destId="{39BCB335-8432-4066-B132-0DEB69CBA3A2}" srcOrd="1" destOrd="0" presId="urn:microsoft.com/office/officeart/2005/8/layout/process1"/>
    <dgm:cxn modelId="{3927A13E-4BB4-4CF4-8D23-EA6ACAE502F0}" srcId="{9BD3CF13-43CE-48A9-B9D4-62BECFA28E81}" destId="{5C117AF3-8B22-4BAF-BF73-9DF63D20B49F}" srcOrd="1" destOrd="0" parTransId="{8650D793-561D-4683-89FF-8D4E0EBB1B37}" sibTransId="{45391745-0815-41E1-80DE-66803E0C71F4}"/>
    <dgm:cxn modelId="{89363350-71A1-45E9-A1B5-D9AE42420390}" type="presOf" srcId="{45391745-0815-41E1-80DE-66803E0C71F4}" destId="{C74511F0-970B-4D5E-ACD8-FB0B022B3166}" srcOrd="0" destOrd="0" presId="urn:microsoft.com/office/officeart/2005/8/layout/process1"/>
    <dgm:cxn modelId="{155B4B76-B488-4D08-95F5-D54DDD0A9B84}" type="presOf" srcId="{0920AA7B-8E9B-49B5-B858-0DF5EED77619}" destId="{8A3217D6-5744-4723-B5AF-B472D92E9C88}" srcOrd="0" destOrd="0" presId="urn:microsoft.com/office/officeart/2005/8/layout/process1"/>
    <dgm:cxn modelId="{A426DA59-493F-4253-8CB3-C3A75BE572C1}" type="presOf" srcId="{88288843-F2E7-4768-99C1-9494DCB674F3}" destId="{9477A370-B3F5-462A-B4D9-3EDAED0EC2B3}" srcOrd="0" destOrd="0" presId="urn:microsoft.com/office/officeart/2005/8/layout/process1"/>
    <dgm:cxn modelId="{7E63D0D4-B9C7-4C25-84C6-E4B43AC17575}" srcId="{9BD3CF13-43CE-48A9-B9D4-62BECFA28E81}" destId="{0920AA7B-8E9B-49B5-B858-0DF5EED77619}" srcOrd="0" destOrd="0" parTransId="{ECA49961-5C50-4B1B-AA4B-EE5CE2E5FC60}" sibTransId="{51F930E0-6FCA-4A5A-9FD5-512ACA4D531C}"/>
    <dgm:cxn modelId="{58DE4BDF-2C34-4644-A02E-64C7CEBF0A0F}" type="presOf" srcId="{9BD3CF13-43CE-48A9-B9D4-62BECFA28E81}" destId="{1CA5F359-AE03-413B-AFA2-D3654BFC9A3C}" srcOrd="0" destOrd="0" presId="urn:microsoft.com/office/officeart/2005/8/layout/process1"/>
    <dgm:cxn modelId="{58464CF8-1FD1-4DB1-91B6-B0AEF5C1D4AD}" type="presOf" srcId="{51F930E0-6FCA-4A5A-9FD5-512ACA4D531C}" destId="{F4FF3AF4-7BF2-40C3-8B2F-9272312DD02C}" srcOrd="0" destOrd="0" presId="urn:microsoft.com/office/officeart/2005/8/layout/process1"/>
    <dgm:cxn modelId="{1457C6FA-AC98-4BCB-A1DE-07A4D74D32EC}" srcId="{9BD3CF13-43CE-48A9-B9D4-62BECFA28E81}" destId="{88288843-F2E7-4768-99C1-9494DCB674F3}" srcOrd="2" destOrd="0" parTransId="{D8F15B91-D5C9-4BD1-A794-390CA9779CDB}" sibTransId="{BFC25202-DD2D-4D98-922E-B66B648F3048}"/>
    <dgm:cxn modelId="{C602F5FC-A368-4592-8392-503AE5A46F15}" type="presOf" srcId="{5C117AF3-8B22-4BAF-BF73-9DF63D20B49F}" destId="{A1027B1B-A22A-4469-8C6F-CE8F8FC7A3D4}" srcOrd="0" destOrd="0" presId="urn:microsoft.com/office/officeart/2005/8/layout/process1"/>
    <dgm:cxn modelId="{47C6B330-512D-4FA5-B91A-BE45FAC6BF0A}" type="presParOf" srcId="{1CA5F359-AE03-413B-AFA2-D3654BFC9A3C}" destId="{8A3217D6-5744-4723-B5AF-B472D92E9C88}" srcOrd="0" destOrd="0" presId="urn:microsoft.com/office/officeart/2005/8/layout/process1"/>
    <dgm:cxn modelId="{082D11E1-7DA9-4580-8334-E28D4FD30BB2}" type="presParOf" srcId="{1CA5F359-AE03-413B-AFA2-D3654BFC9A3C}" destId="{F4FF3AF4-7BF2-40C3-8B2F-9272312DD02C}" srcOrd="1" destOrd="0" presId="urn:microsoft.com/office/officeart/2005/8/layout/process1"/>
    <dgm:cxn modelId="{CEC5BD43-B6A3-4E6F-9A9D-385D23FFFAFA}" type="presParOf" srcId="{F4FF3AF4-7BF2-40C3-8B2F-9272312DD02C}" destId="{FADBDE42-FD8C-4EBA-AEC7-DBCFDEF4E722}" srcOrd="0" destOrd="0" presId="urn:microsoft.com/office/officeart/2005/8/layout/process1"/>
    <dgm:cxn modelId="{053E3455-5CA1-4833-B82A-6636EE0B499E}" type="presParOf" srcId="{1CA5F359-AE03-413B-AFA2-D3654BFC9A3C}" destId="{A1027B1B-A22A-4469-8C6F-CE8F8FC7A3D4}" srcOrd="2" destOrd="0" presId="urn:microsoft.com/office/officeart/2005/8/layout/process1"/>
    <dgm:cxn modelId="{381CA9D2-C804-4C5B-8A5C-93DD18E5A873}" type="presParOf" srcId="{1CA5F359-AE03-413B-AFA2-D3654BFC9A3C}" destId="{C74511F0-970B-4D5E-ACD8-FB0B022B3166}" srcOrd="3" destOrd="0" presId="urn:microsoft.com/office/officeart/2005/8/layout/process1"/>
    <dgm:cxn modelId="{EADF6EA6-AFEB-4F95-BD0A-C0C244176FBA}" type="presParOf" srcId="{C74511F0-970B-4D5E-ACD8-FB0B022B3166}" destId="{39BCB335-8432-4066-B132-0DEB69CBA3A2}" srcOrd="0" destOrd="0" presId="urn:microsoft.com/office/officeart/2005/8/layout/process1"/>
    <dgm:cxn modelId="{06CE12B9-6C81-4FAD-A972-0679FFC5E044}" type="presParOf" srcId="{1CA5F359-AE03-413B-AFA2-D3654BFC9A3C}" destId="{9477A370-B3F5-462A-B4D9-3EDAED0EC2B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22864C-5536-48D5-9C8F-38ECD2BB5870}"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BF314F55-04A1-46E4-83F1-519BA26262D4}">
      <dgm:prSet phldrT="[Text]" custT="1"/>
      <dgm:spPr>
        <a:solidFill>
          <a:srgbClr val="00B050"/>
        </a:solidFill>
      </dgm:spPr>
      <dgm:t>
        <a:bodyPr/>
        <a:lstStyle/>
        <a:p>
          <a:r>
            <a:rPr lang="en-US" sz="1200" dirty="0"/>
            <a:t>Day time drivers</a:t>
          </a:r>
        </a:p>
        <a:p>
          <a:r>
            <a:rPr lang="en-US" sz="1200" dirty="0"/>
            <a:t>(Segment 3 &amp; 7) </a:t>
          </a:r>
        </a:p>
      </dgm:t>
    </dgm:pt>
    <dgm:pt modelId="{60A3AB2A-30BA-4933-B79A-3D4DFD7AEF70}" type="parTrans" cxnId="{AC9548D0-3F48-4D5E-998D-DE20DF9E362A}">
      <dgm:prSet/>
      <dgm:spPr/>
      <dgm:t>
        <a:bodyPr/>
        <a:lstStyle/>
        <a:p>
          <a:endParaRPr lang="en-US"/>
        </a:p>
      </dgm:t>
    </dgm:pt>
    <dgm:pt modelId="{2DC9CFD9-07B6-417F-846E-C6C44B8FE079}" type="sibTrans" cxnId="{AC9548D0-3F48-4D5E-998D-DE20DF9E362A}">
      <dgm:prSet/>
      <dgm:spPr>
        <a:solidFill>
          <a:schemeClr val="tx2">
            <a:lumMod val="20000"/>
            <a:lumOff val="80000"/>
          </a:schemeClr>
        </a:solidFill>
      </dgm:spPr>
      <dgm:t>
        <a:bodyPr/>
        <a:lstStyle/>
        <a:p>
          <a:endParaRPr lang="en-US"/>
        </a:p>
      </dgm:t>
    </dgm:pt>
    <dgm:pt modelId="{E4D9B0DE-0380-4E6C-A65C-44AE8268F52E}">
      <dgm:prSet phldrT="[Text]" custT="1"/>
      <dgm:spPr>
        <a:solidFill>
          <a:srgbClr val="00B050"/>
        </a:solidFill>
      </dgm:spPr>
      <dgm:t>
        <a:bodyPr/>
        <a:lstStyle/>
        <a:p>
          <a:r>
            <a:rPr lang="en-US" sz="1200" dirty="0"/>
            <a:t>Evening/night drivers</a:t>
          </a:r>
        </a:p>
        <a:p>
          <a:r>
            <a:rPr lang="en-US" sz="1200" dirty="0"/>
            <a:t>(Segment 1 &amp; 4)</a:t>
          </a:r>
        </a:p>
      </dgm:t>
    </dgm:pt>
    <dgm:pt modelId="{E431E5C8-145B-485D-A520-5A54D26EB25A}" type="parTrans" cxnId="{24BB8B7F-288C-4740-A2D2-C3E77B4A4446}">
      <dgm:prSet/>
      <dgm:spPr/>
      <dgm:t>
        <a:bodyPr/>
        <a:lstStyle/>
        <a:p>
          <a:endParaRPr lang="en-US"/>
        </a:p>
      </dgm:t>
    </dgm:pt>
    <dgm:pt modelId="{13011754-C457-43DA-991A-E19EE809F0FF}" type="sibTrans" cxnId="{24BB8B7F-288C-4740-A2D2-C3E77B4A4446}">
      <dgm:prSet/>
      <dgm:spPr/>
      <dgm:t>
        <a:bodyPr/>
        <a:lstStyle/>
        <a:p>
          <a:endParaRPr lang="en-US"/>
        </a:p>
      </dgm:t>
    </dgm:pt>
    <dgm:pt modelId="{C59C5F80-D0CC-4102-8DB8-EC7E715D9C89}">
      <dgm:prSet phldrT="[Text]" custT="1"/>
      <dgm:spPr>
        <a:solidFill>
          <a:srgbClr val="00B050"/>
        </a:solidFill>
      </dgm:spPr>
      <dgm:t>
        <a:bodyPr/>
        <a:lstStyle/>
        <a:p>
          <a:r>
            <a:rPr lang="en-US" sz="1200" dirty="0"/>
            <a:t>Evening peak hour drivers</a:t>
          </a:r>
        </a:p>
        <a:p>
          <a:r>
            <a:rPr lang="en-US" sz="1200" dirty="0"/>
            <a:t>(Segment 5)</a:t>
          </a:r>
        </a:p>
      </dgm:t>
    </dgm:pt>
    <dgm:pt modelId="{E17F0DE5-DC28-49C9-919B-F8E0AB535355}" type="parTrans" cxnId="{A29420D3-E8B1-4A2A-A680-BC739C41999C}">
      <dgm:prSet/>
      <dgm:spPr/>
      <dgm:t>
        <a:bodyPr/>
        <a:lstStyle/>
        <a:p>
          <a:endParaRPr lang="en-US"/>
        </a:p>
      </dgm:t>
    </dgm:pt>
    <dgm:pt modelId="{C1A0D21D-3448-4F80-8BFC-063663C91C95}" type="sibTrans" cxnId="{A29420D3-E8B1-4A2A-A680-BC739C41999C}">
      <dgm:prSet/>
      <dgm:spPr/>
      <dgm:t>
        <a:bodyPr/>
        <a:lstStyle/>
        <a:p>
          <a:endParaRPr lang="en-US"/>
        </a:p>
      </dgm:t>
    </dgm:pt>
    <dgm:pt modelId="{FABBFD36-9F74-4E1F-9559-A50AFFB18366}">
      <dgm:prSet phldrT="[Text]" custT="1"/>
      <dgm:spPr>
        <a:solidFill>
          <a:srgbClr val="00B050"/>
        </a:solidFill>
      </dgm:spPr>
      <dgm:t>
        <a:bodyPr/>
        <a:lstStyle/>
        <a:p>
          <a:r>
            <a:rPr lang="en-US" sz="1200" dirty="0"/>
            <a:t>Least active drivers</a:t>
          </a:r>
        </a:p>
        <a:p>
          <a:r>
            <a:rPr lang="en-US" sz="1200" dirty="0"/>
            <a:t>(Segment 2)</a:t>
          </a:r>
        </a:p>
      </dgm:t>
    </dgm:pt>
    <dgm:pt modelId="{ADF2E722-90F1-43A4-BF81-8D0DCD802D4B}" type="parTrans" cxnId="{EB246C3D-D581-431A-A900-0D4B3F9A6DDF}">
      <dgm:prSet/>
      <dgm:spPr/>
      <dgm:t>
        <a:bodyPr/>
        <a:lstStyle/>
        <a:p>
          <a:endParaRPr lang="en-US"/>
        </a:p>
      </dgm:t>
    </dgm:pt>
    <dgm:pt modelId="{29D2B101-B898-4A5B-8CD8-CFF2A9207D54}" type="sibTrans" cxnId="{EB246C3D-D581-431A-A900-0D4B3F9A6DDF}">
      <dgm:prSet/>
      <dgm:spPr/>
      <dgm:t>
        <a:bodyPr/>
        <a:lstStyle/>
        <a:p>
          <a:endParaRPr lang="en-US"/>
        </a:p>
      </dgm:t>
    </dgm:pt>
    <dgm:pt modelId="{8992B0BA-E5BD-4CC9-981D-28120C844442}">
      <dgm:prSet custT="1"/>
      <dgm:spPr>
        <a:solidFill>
          <a:srgbClr val="00B050"/>
        </a:solidFill>
      </dgm:spPr>
      <dgm:t>
        <a:bodyPr/>
        <a:lstStyle/>
        <a:p>
          <a:r>
            <a:rPr lang="en-US" sz="1200" dirty="0"/>
            <a:t>High activity drivers</a:t>
          </a:r>
        </a:p>
        <a:p>
          <a:r>
            <a:rPr lang="en-US" sz="1200" dirty="0"/>
            <a:t>(Segment 6 &amp; 8)</a:t>
          </a:r>
        </a:p>
      </dgm:t>
    </dgm:pt>
    <dgm:pt modelId="{C947812B-BB73-4940-8B28-FFFE1E6DA082}" type="parTrans" cxnId="{12954D8C-0DD1-4C6D-8C41-C0B6AA4666AD}">
      <dgm:prSet/>
      <dgm:spPr/>
      <dgm:t>
        <a:bodyPr/>
        <a:lstStyle/>
        <a:p>
          <a:endParaRPr lang="en-US"/>
        </a:p>
      </dgm:t>
    </dgm:pt>
    <dgm:pt modelId="{AAD5E578-2E74-4922-944E-1ABCB906AB48}" type="sibTrans" cxnId="{12954D8C-0DD1-4C6D-8C41-C0B6AA4666AD}">
      <dgm:prSet/>
      <dgm:spPr/>
      <dgm:t>
        <a:bodyPr/>
        <a:lstStyle/>
        <a:p>
          <a:endParaRPr lang="en-US"/>
        </a:p>
      </dgm:t>
    </dgm:pt>
    <dgm:pt modelId="{5BC3A656-AB9F-4553-A0AF-4617BAED2D52}">
      <dgm:prSet phldrT="[Text]" phldr="1"/>
      <dgm:spPr>
        <a:noFill/>
      </dgm:spPr>
      <dgm:t>
        <a:bodyPr/>
        <a:lstStyle/>
        <a:p>
          <a:endParaRPr lang="en-US" dirty="0"/>
        </a:p>
      </dgm:t>
    </dgm:pt>
    <dgm:pt modelId="{E6E2D826-CCC1-40AE-B0AE-B6BE275DEE41}" type="sibTrans" cxnId="{3E122350-1549-4A15-8B0E-FB9F1173FADD}">
      <dgm:prSet/>
      <dgm:spPr/>
      <dgm:t>
        <a:bodyPr/>
        <a:lstStyle/>
        <a:p>
          <a:endParaRPr lang="en-US"/>
        </a:p>
      </dgm:t>
    </dgm:pt>
    <dgm:pt modelId="{79BE5167-2013-4E47-99CD-D69D8DD6D312}" type="parTrans" cxnId="{3E122350-1549-4A15-8B0E-FB9F1173FADD}">
      <dgm:prSet/>
      <dgm:spPr/>
      <dgm:t>
        <a:bodyPr/>
        <a:lstStyle/>
        <a:p>
          <a:endParaRPr lang="en-US"/>
        </a:p>
      </dgm:t>
    </dgm:pt>
    <dgm:pt modelId="{1913BB40-E9CD-432D-830E-922A74F64FE8}" type="pres">
      <dgm:prSet presAssocID="{A222864C-5536-48D5-9C8F-38ECD2BB5870}" presName="Name0" presStyleCnt="0">
        <dgm:presLayoutVars>
          <dgm:chMax val="1"/>
          <dgm:dir/>
          <dgm:animLvl val="ctr"/>
          <dgm:resizeHandles val="exact"/>
        </dgm:presLayoutVars>
      </dgm:prSet>
      <dgm:spPr/>
    </dgm:pt>
    <dgm:pt modelId="{F655147B-3B92-4DE2-8908-095F4D1357B0}" type="pres">
      <dgm:prSet presAssocID="{5BC3A656-AB9F-4553-A0AF-4617BAED2D52}" presName="centerShape" presStyleLbl="node0" presStyleIdx="0" presStyleCnt="1"/>
      <dgm:spPr/>
    </dgm:pt>
    <dgm:pt modelId="{1C779BFD-6BC5-45EF-BB27-39BF382F8FDE}" type="pres">
      <dgm:prSet presAssocID="{BF314F55-04A1-46E4-83F1-519BA26262D4}" presName="node" presStyleLbl="node1" presStyleIdx="0" presStyleCnt="5" custScaleX="122999" custScaleY="118133">
        <dgm:presLayoutVars>
          <dgm:bulletEnabled val="1"/>
        </dgm:presLayoutVars>
      </dgm:prSet>
      <dgm:spPr/>
    </dgm:pt>
    <dgm:pt modelId="{AB811A49-D916-4164-8B86-6754DD49811C}" type="pres">
      <dgm:prSet presAssocID="{BF314F55-04A1-46E4-83F1-519BA26262D4}" presName="dummy" presStyleCnt="0"/>
      <dgm:spPr/>
    </dgm:pt>
    <dgm:pt modelId="{2EA6D51C-8131-40BA-90FD-A82848242C44}" type="pres">
      <dgm:prSet presAssocID="{2DC9CFD9-07B6-417F-846E-C6C44B8FE079}" presName="sibTrans" presStyleLbl="sibTrans2D1" presStyleIdx="0" presStyleCnt="5"/>
      <dgm:spPr/>
    </dgm:pt>
    <dgm:pt modelId="{E3F9AD8A-2EF3-41AD-AC09-C2E4A9C6EAEB}" type="pres">
      <dgm:prSet presAssocID="{E4D9B0DE-0380-4E6C-A65C-44AE8268F52E}" presName="node" presStyleLbl="node1" presStyleIdx="1" presStyleCnt="5" custScaleX="122999" custScaleY="118133">
        <dgm:presLayoutVars>
          <dgm:bulletEnabled val="1"/>
        </dgm:presLayoutVars>
      </dgm:prSet>
      <dgm:spPr/>
    </dgm:pt>
    <dgm:pt modelId="{A8720E83-4CF6-4519-94E4-CDBF5F2102BB}" type="pres">
      <dgm:prSet presAssocID="{E4D9B0DE-0380-4E6C-A65C-44AE8268F52E}" presName="dummy" presStyleCnt="0"/>
      <dgm:spPr/>
    </dgm:pt>
    <dgm:pt modelId="{3EF3C8AD-149C-4FB6-ADC0-772073F8CA1A}" type="pres">
      <dgm:prSet presAssocID="{13011754-C457-43DA-991A-E19EE809F0FF}" presName="sibTrans" presStyleLbl="sibTrans2D1" presStyleIdx="1" presStyleCnt="5"/>
      <dgm:spPr/>
    </dgm:pt>
    <dgm:pt modelId="{DD8D68A5-B46B-4D6E-B55F-3CBA19DDF5D5}" type="pres">
      <dgm:prSet presAssocID="{8992B0BA-E5BD-4CC9-981D-28120C844442}" presName="node" presStyleLbl="node1" presStyleIdx="2" presStyleCnt="5" custScaleX="122999" custScaleY="118133">
        <dgm:presLayoutVars>
          <dgm:bulletEnabled val="1"/>
        </dgm:presLayoutVars>
      </dgm:prSet>
      <dgm:spPr/>
    </dgm:pt>
    <dgm:pt modelId="{6A48EA4C-662E-47F1-9822-CBEB84C59A44}" type="pres">
      <dgm:prSet presAssocID="{8992B0BA-E5BD-4CC9-981D-28120C844442}" presName="dummy" presStyleCnt="0"/>
      <dgm:spPr/>
    </dgm:pt>
    <dgm:pt modelId="{DAD2891E-263C-4001-8AC9-932E9164ED2F}" type="pres">
      <dgm:prSet presAssocID="{AAD5E578-2E74-4922-944E-1ABCB906AB48}" presName="sibTrans" presStyleLbl="sibTrans2D1" presStyleIdx="2" presStyleCnt="5"/>
      <dgm:spPr/>
    </dgm:pt>
    <dgm:pt modelId="{7AA6F852-242C-411B-A9BF-E6EDA8191C45}" type="pres">
      <dgm:prSet presAssocID="{C59C5F80-D0CC-4102-8DB8-EC7E715D9C89}" presName="node" presStyleLbl="node1" presStyleIdx="3" presStyleCnt="5" custScaleX="122999" custScaleY="118133">
        <dgm:presLayoutVars>
          <dgm:bulletEnabled val="1"/>
        </dgm:presLayoutVars>
      </dgm:prSet>
      <dgm:spPr/>
    </dgm:pt>
    <dgm:pt modelId="{69F4A8CF-D604-498D-B409-B943767492DF}" type="pres">
      <dgm:prSet presAssocID="{C59C5F80-D0CC-4102-8DB8-EC7E715D9C89}" presName="dummy" presStyleCnt="0"/>
      <dgm:spPr/>
    </dgm:pt>
    <dgm:pt modelId="{CA2F8D20-854D-4764-AB09-E67FED1FEC08}" type="pres">
      <dgm:prSet presAssocID="{C1A0D21D-3448-4F80-8BFC-063663C91C95}" presName="sibTrans" presStyleLbl="sibTrans2D1" presStyleIdx="3" presStyleCnt="5"/>
      <dgm:spPr/>
    </dgm:pt>
    <dgm:pt modelId="{612B9EF2-12C0-43AE-9FFC-15C600BDEFBA}" type="pres">
      <dgm:prSet presAssocID="{FABBFD36-9F74-4E1F-9559-A50AFFB18366}" presName="node" presStyleLbl="node1" presStyleIdx="4" presStyleCnt="5" custScaleX="122999" custScaleY="118133">
        <dgm:presLayoutVars>
          <dgm:bulletEnabled val="1"/>
        </dgm:presLayoutVars>
      </dgm:prSet>
      <dgm:spPr/>
    </dgm:pt>
    <dgm:pt modelId="{978A5AB9-F373-4957-B12A-02191532082D}" type="pres">
      <dgm:prSet presAssocID="{FABBFD36-9F74-4E1F-9559-A50AFFB18366}" presName="dummy" presStyleCnt="0"/>
      <dgm:spPr/>
    </dgm:pt>
    <dgm:pt modelId="{AC1A8237-CE42-4223-9602-09916901BBD5}" type="pres">
      <dgm:prSet presAssocID="{29D2B101-B898-4A5B-8CD8-CFF2A9207D54}" presName="sibTrans" presStyleLbl="sibTrans2D1" presStyleIdx="4" presStyleCnt="5"/>
      <dgm:spPr/>
    </dgm:pt>
  </dgm:ptLst>
  <dgm:cxnLst>
    <dgm:cxn modelId="{B862150F-44DC-4FB2-8E01-EC11AB7AF017}" type="presOf" srcId="{29D2B101-B898-4A5B-8CD8-CFF2A9207D54}" destId="{AC1A8237-CE42-4223-9602-09916901BBD5}" srcOrd="0" destOrd="0" presId="urn:microsoft.com/office/officeart/2005/8/layout/radial6"/>
    <dgm:cxn modelId="{6C5B5221-7C6A-46E3-BCF1-928AE53740BC}" type="presOf" srcId="{C1A0D21D-3448-4F80-8BFC-063663C91C95}" destId="{CA2F8D20-854D-4764-AB09-E67FED1FEC08}" srcOrd="0" destOrd="0" presId="urn:microsoft.com/office/officeart/2005/8/layout/radial6"/>
    <dgm:cxn modelId="{4AFD553B-FA92-48FA-9B41-0FB6B58871EF}" type="presOf" srcId="{AAD5E578-2E74-4922-944E-1ABCB906AB48}" destId="{DAD2891E-263C-4001-8AC9-932E9164ED2F}" srcOrd="0" destOrd="0" presId="urn:microsoft.com/office/officeart/2005/8/layout/radial6"/>
    <dgm:cxn modelId="{EB246C3D-D581-431A-A900-0D4B3F9A6DDF}" srcId="{5BC3A656-AB9F-4553-A0AF-4617BAED2D52}" destId="{FABBFD36-9F74-4E1F-9559-A50AFFB18366}" srcOrd="4" destOrd="0" parTransId="{ADF2E722-90F1-43A4-BF81-8D0DCD802D4B}" sibTransId="{29D2B101-B898-4A5B-8CD8-CFF2A9207D54}"/>
    <dgm:cxn modelId="{EEB14148-3BCE-4489-ADBC-4C2F7700F13B}" type="presOf" srcId="{2DC9CFD9-07B6-417F-846E-C6C44B8FE079}" destId="{2EA6D51C-8131-40BA-90FD-A82848242C44}" srcOrd="0" destOrd="0" presId="urn:microsoft.com/office/officeart/2005/8/layout/radial6"/>
    <dgm:cxn modelId="{3E122350-1549-4A15-8B0E-FB9F1173FADD}" srcId="{A222864C-5536-48D5-9C8F-38ECD2BB5870}" destId="{5BC3A656-AB9F-4553-A0AF-4617BAED2D52}" srcOrd="0" destOrd="0" parTransId="{79BE5167-2013-4E47-99CD-D69D8DD6D312}" sibTransId="{E6E2D826-CCC1-40AE-B0AE-B6BE275DEE41}"/>
    <dgm:cxn modelId="{C819827A-83FD-4A19-A2BE-6B42BC36467F}" type="presOf" srcId="{C59C5F80-D0CC-4102-8DB8-EC7E715D9C89}" destId="{7AA6F852-242C-411B-A9BF-E6EDA8191C45}" srcOrd="0" destOrd="0" presId="urn:microsoft.com/office/officeart/2005/8/layout/radial6"/>
    <dgm:cxn modelId="{24BB8B7F-288C-4740-A2D2-C3E77B4A4446}" srcId="{5BC3A656-AB9F-4553-A0AF-4617BAED2D52}" destId="{E4D9B0DE-0380-4E6C-A65C-44AE8268F52E}" srcOrd="1" destOrd="0" parTransId="{E431E5C8-145B-485D-A520-5A54D26EB25A}" sibTransId="{13011754-C457-43DA-991A-E19EE809F0FF}"/>
    <dgm:cxn modelId="{12954D8C-0DD1-4C6D-8C41-C0B6AA4666AD}" srcId="{5BC3A656-AB9F-4553-A0AF-4617BAED2D52}" destId="{8992B0BA-E5BD-4CC9-981D-28120C844442}" srcOrd="2" destOrd="0" parTransId="{C947812B-BB73-4940-8B28-FFFE1E6DA082}" sibTransId="{AAD5E578-2E74-4922-944E-1ABCB906AB48}"/>
    <dgm:cxn modelId="{4AD7FE96-E86D-452C-A3A7-3DB6AEBF0696}" type="presOf" srcId="{13011754-C457-43DA-991A-E19EE809F0FF}" destId="{3EF3C8AD-149C-4FB6-ADC0-772073F8CA1A}" srcOrd="0" destOrd="0" presId="urn:microsoft.com/office/officeart/2005/8/layout/radial6"/>
    <dgm:cxn modelId="{9669519C-7D5C-494A-ACA0-50BEE5A46B12}" type="presOf" srcId="{8992B0BA-E5BD-4CC9-981D-28120C844442}" destId="{DD8D68A5-B46B-4D6E-B55F-3CBA19DDF5D5}" srcOrd="0" destOrd="0" presId="urn:microsoft.com/office/officeart/2005/8/layout/radial6"/>
    <dgm:cxn modelId="{A0050CB1-F6D2-4523-A10C-256E29ECEDA8}" type="presOf" srcId="{BF314F55-04A1-46E4-83F1-519BA26262D4}" destId="{1C779BFD-6BC5-45EF-BB27-39BF382F8FDE}" srcOrd="0" destOrd="0" presId="urn:microsoft.com/office/officeart/2005/8/layout/radial6"/>
    <dgm:cxn modelId="{C4D5DEB3-7B58-43E4-95CA-5056CE412717}" type="presOf" srcId="{5BC3A656-AB9F-4553-A0AF-4617BAED2D52}" destId="{F655147B-3B92-4DE2-8908-095F4D1357B0}" srcOrd="0" destOrd="0" presId="urn:microsoft.com/office/officeart/2005/8/layout/radial6"/>
    <dgm:cxn modelId="{AC9548D0-3F48-4D5E-998D-DE20DF9E362A}" srcId="{5BC3A656-AB9F-4553-A0AF-4617BAED2D52}" destId="{BF314F55-04A1-46E4-83F1-519BA26262D4}" srcOrd="0" destOrd="0" parTransId="{60A3AB2A-30BA-4933-B79A-3D4DFD7AEF70}" sibTransId="{2DC9CFD9-07B6-417F-846E-C6C44B8FE079}"/>
    <dgm:cxn modelId="{A29420D3-E8B1-4A2A-A680-BC739C41999C}" srcId="{5BC3A656-AB9F-4553-A0AF-4617BAED2D52}" destId="{C59C5F80-D0CC-4102-8DB8-EC7E715D9C89}" srcOrd="3" destOrd="0" parTransId="{E17F0DE5-DC28-49C9-919B-F8E0AB535355}" sibTransId="{C1A0D21D-3448-4F80-8BFC-063663C91C95}"/>
    <dgm:cxn modelId="{623404D5-3CA5-4526-8A72-7093819F6786}" type="presOf" srcId="{FABBFD36-9F74-4E1F-9559-A50AFFB18366}" destId="{612B9EF2-12C0-43AE-9FFC-15C600BDEFBA}" srcOrd="0" destOrd="0" presId="urn:microsoft.com/office/officeart/2005/8/layout/radial6"/>
    <dgm:cxn modelId="{3FA37CDA-09FA-458E-8B7B-FB6275F1BFE0}" type="presOf" srcId="{E4D9B0DE-0380-4E6C-A65C-44AE8268F52E}" destId="{E3F9AD8A-2EF3-41AD-AC09-C2E4A9C6EAEB}" srcOrd="0" destOrd="0" presId="urn:microsoft.com/office/officeart/2005/8/layout/radial6"/>
    <dgm:cxn modelId="{D2C9FAEA-E1B9-455E-BA5E-D254DDC1F0F3}" type="presOf" srcId="{A222864C-5536-48D5-9C8F-38ECD2BB5870}" destId="{1913BB40-E9CD-432D-830E-922A74F64FE8}" srcOrd="0" destOrd="0" presId="urn:microsoft.com/office/officeart/2005/8/layout/radial6"/>
    <dgm:cxn modelId="{11DEEC65-A07E-4161-A6D9-9407D67183D4}" type="presParOf" srcId="{1913BB40-E9CD-432D-830E-922A74F64FE8}" destId="{F655147B-3B92-4DE2-8908-095F4D1357B0}" srcOrd="0" destOrd="0" presId="urn:microsoft.com/office/officeart/2005/8/layout/radial6"/>
    <dgm:cxn modelId="{5A8F01FF-18FC-42A6-A620-58EBA4D10B02}" type="presParOf" srcId="{1913BB40-E9CD-432D-830E-922A74F64FE8}" destId="{1C779BFD-6BC5-45EF-BB27-39BF382F8FDE}" srcOrd="1" destOrd="0" presId="urn:microsoft.com/office/officeart/2005/8/layout/radial6"/>
    <dgm:cxn modelId="{A2F7C5AE-5743-470B-BB09-78826350B567}" type="presParOf" srcId="{1913BB40-E9CD-432D-830E-922A74F64FE8}" destId="{AB811A49-D916-4164-8B86-6754DD49811C}" srcOrd="2" destOrd="0" presId="urn:microsoft.com/office/officeart/2005/8/layout/radial6"/>
    <dgm:cxn modelId="{6181EDE0-07E0-44AC-AEE2-6DB20ECCBDBC}" type="presParOf" srcId="{1913BB40-E9CD-432D-830E-922A74F64FE8}" destId="{2EA6D51C-8131-40BA-90FD-A82848242C44}" srcOrd="3" destOrd="0" presId="urn:microsoft.com/office/officeart/2005/8/layout/radial6"/>
    <dgm:cxn modelId="{80D60B09-508B-49D3-8D9F-E45E370AFE7F}" type="presParOf" srcId="{1913BB40-E9CD-432D-830E-922A74F64FE8}" destId="{E3F9AD8A-2EF3-41AD-AC09-C2E4A9C6EAEB}" srcOrd="4" destOrd="0" presId="urn:microsoft.com/office/officeart/2005/8/layout/radial6"/>
    <dgm:cxn modelId="{F6C5A021-0F99-4B6F-962D-D12AB9FC9C0C}" type="presParOf" srcId="{1913BB40-E9CD-432D-830E-922A74F64FE8}" destId="{A8720E83-4CF6-4519-94E4-CDBF5F2102BB}" srcOrd="5" destOrd="0" presId="urn:microsoft.com/office/officeart/2005/8/layout/radial6"/>
    <dgm:cxn modelId="{BF41A0FB-AC76-4B8B-A71C-2AD5627A9D66}" type="presParOf" srcId="{1913BB40-E9CD-432D-830E-922A74F64FE8}" destId="{3EF3C8AD-149C-4FB6-ADC0-772073F8CA1A}" srcOrd="6" destOrd="0" presId="urn:microsoft.com/office/officeart/2005/8/layout/radial6"/>
    <dgm:cxn modelId="{591DA5BF-CEA5-4068-8D15-71C9C4DA0D13}" type="presParOf" srcId="{1913BB40-E9CD-432D-830E-922A74F64FE8}" destId="{DD8D68A5-B46B-4D6E-B55F-3CBA19DDF5D5}" srcOrd="7" destOrd="0" presId="urn:microsoft.com/office/officeart/2005/8/layout/radial6"/>
    <dgm:cxn modelId="{BB5FAF01-D337-4DDD-B3B8-FD92E190F61D}" type="presParOf" srcId="{1913BB40-E9CD-432D-830E-922A74F64FE8}" destId="{6A48EA4C-662E-47F1-9822-CBEB84C59A44}" srcOrd="8" destOrd="0" presId="urn:microsoft.com/office/officeart/2005/8/layout/radial6"/>
    <dgm:cxn modelId="{E898E367-4B77-4332-851E-395DAFB537F5}" type="presParOf" srcId="{1913BB40-E9CD-432D-830E-922A74F64FE8}" destId="{DAD2891E-263C-4001-8AC9-932E9164ED2F}" srcOrd="9" destOrd="0" presId="urn:microsoft.com/office/officeart/2005/8/layout/radial6"/>
    <dgm:cxn modelId="{BB6F17D0-CF88-471B-BCB6-9C8BB6591481}" type="presParOf" srcId="{1913BB40-E9CD-432D-830E-922A74F64FE8}" destId="{7AA6F852-242C-411B-A9BF-E6EDA8191C45}" srcOrd="10" destOrd="0" presId="urn:microsoft.com/office/officeart/2005/8/layout/radial6"/>
    <dgm:cxn modelId="{33010498-6BFC-4454-BE4F-F43F903107FD}" type="presParOf" srcId="{1913BB40-E9CD-432D-830E-922A74F64FE8}" destId="{69F4A8CF-D604-498D-B409-B943767492DF}" srcOrd="11" destOrd="0" presId="urn:microsoft.com/office/officeart/2005/8/layout/radial6"/>
    <dgm:cxn modelId="{24BD283F-5C76-476C-8E06-3069E569F844}" type="presParOf" srcId="{1913BB40-E9CD-432D-830E-922A74F64FE8}" destId="{CA2F8D20-854D-4764-AB09-E67FED1FEC08}" srcOrd="12" destOrd="0" presId="urn:microsoft.com/office/officeart/2005/8/layout/radial6"/>
    <dgm:cxn modelId="{D91E7C54-3D9F-48B2-BBB1-B86621526D61}" type="presParOf" srcId="{1913BB40-E9CD-432D-830E-922A74F64FE8}" destId="{612B9EF2-12C0-43AE-9FFC-15C600BDEFBA}" srcOrd="13" destOrd="0" presId="urn:microsoft.com/office/officeart/2005/8/layout/radial6"/>
    <dgm:cxn modelId="{A960143D-7D5E-47EC-9698-911FD30A9DC0}" type="presParOf" srcId="{1913BB40-E9CD-432D-830E-922A74F64FE8}" destId="{978A5AB9-F373-4957-B12A-02191532082D}" srcOrd="14" destOrd="0" presId="urn:microsoft.com/office/officeart/2005/8/layout/radial6"/>
    <dgm:cxn modelId="{6F934D60-469D-4D6C-9545-728A59DE853A}" type="presParOf" srcId="{1913BB40-E9CD-432D-830E-922A74F64FE8}" destId="{AC1A8237-CE42-4223-9602-09916901BBD5}"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0F4C0-C4BC-4C1C-A2AF-2744CBAF65D8}">
      <dsp:nvSpPr>
        <dsp:cNvPr id="0" name=""/>
        <dsp:cNvSpPr/>
      </dsp:nvSpPr>
      <dsp:spPr>
        <a:xfrm>
          <a:off x="3230105" y="1726559"/>
          <a:ext cx="2316193" cy="343218"/>
        </a:xfrm>
        <a:custGeom>
          <a:avLst/>
          <a:gdLst/>
          <a:ahLst/>
          <a:cxnLst/>
          <a:rect l="0" t="0" r="0" b="0"/>
          <a:pathLst>
            <a:path>
              <a:moveTo>
                <a:pt x="0" y="0"/>
              </a:moveTo>
              <a:lnTo>
                <a:pt x="0" y="171609"/>
              </a:lnTo>
              <a:lnTo>
                <a:pt x="2316193" y="171609"/>
              </a:lnTo>
              <a:lnTo>
                <a:pt x="2316193" y="343218"/>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DF27BEAE-B272-4354-9DAA-662CAB78B08D}">
      <dsp:nvSpPr>
        <dsp:cNvPr id="0" name=""/>
        <dsp:cNvSpPr/>
      </dsp:nvSpPr>
      <dsp:spPr>
        <a:xfrm>
          <a:off x="3184385" y="1726559"/>
          <a:ext cx="91440" cy="343218"/>
        </a:xfrm>
        <a:custGeom>
          <a:avLst/>
          <a:gdLst/>
          <a:ahLst/>
          <a:cxnLst/>
          <a:rect l="0" t="0" r="0" b="0"/>
          <a:pathLst>
            <a:path>
              <a:moveTo>
                <a:pt x="45720" y="0"/>
              </a:moveTo>
              <a:lnTo>
                <a:pt x="45720" y="171609"/>
              </a:lnTo>
              <a:lnTo>
                <a:pt x="126229" y="171609"/>
              </a:lnTo>
              <a:lnTo>
                <a:pt x="126229" y="3432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7A99EE-A804-4117-A396-34302DAB5A21}">
      <dsp:nvSpPr>
        <dsp:cNvPr id="0" name=""/>
        <dsp:cNvSpPr/>
      </dsp:nvSpPr>
      <dsp:spPr>
        <a:xfrm>
          <a:off x="994421" y="1726559"/>
          <a:ext cx="2235683" cy="343218"/>
        </a:xfrm>
        <a:custGeom>
          <a:avLst/>
          <a:gdLst/>
          <a:ahLst/>
          <a:cxnLst/>
          <a:rect l="0" t="0" r="0" b="0"/>
          <a:pathLst>
            <a:path>
              <a:moveTo>
                <a:pt x="2235683" y="0"/>
              </a:moveTo>
              <a:lnTo>
                <a:pt x="2235683" y="171609"/>
              </a:lnTo>
              <a:lnTo>
                <a:pt x="0" y="171609"/>
              </a:lnTo>
              <a:lnTo>
                <a:pt x="0" y="343218"/>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2BC2DF5E-E509-4F6E-83BD-EC9381C965B2}">
      <dsp:nvSpPr>
        <dsp:cNvPr id="0" name=""/>
        <dsp:cNvSpPr/>
      </dsp:nvSpPr>
      <dsp:spPr>
        <a:xfrm>
          <a:off x="2412918" y="909373"/>
          <a:ext cx="1634373" cy="817186"/>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412918" y="909373"/>
        <a:ext cx="1634373" cy="817186"/>
      </dsp:txXfrm>
    </dsp:sp>
    <dsp:sp modelId="{13A5BDF6-709D-4A18-A52C-6F06036B4027}">
      <dsp:nvSpPr>
        <dsp:cNvPr id="0" name=""/>
        <dsp:cNvSpPr/>
      </dsp:nvSpPr>
      <dsp:spPr>
        <a:xfrm>
          <a:off x="313" y="2069778"/>
          <a:ext cx="1988215" cy="879807"/>
        </a:xfrm>
        <a:prstGeom prst="rect">
          <a:avLst/>
        </a:prstGeom>
        <a:no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endParaRPr lang="en-US" sz="5700" kern="1200" dirty="0"/>
        </a:p>
      </dsp:txBody>
      <dsp:txXfrm>
        <a:off x="313" y="2069778"/>
        <a:ext cx="1988215" cy="879807"/>
      </dsp:txXfrm>
    </dsp:sp>
    <dsp:sp modelId="{C55A764F-E01D-4021-B512-9787E8F025A8}">
      <dsp:nvSpPr>
        <dsp:cNvPr id="0" name=""/>
        <dsp:cNvSpPr/>
      </dsp:nvSpPr>
      <dsp:spPr>
        <a:xfrm>
          <a:off x="2331747" y="2069778"/>
          <a:ext cx="1957734" cy="817186"/>
        </a:xfrm>
        <a:prstGeom prst="rect">
          <a:avLst/>
        </a:prstGeom>
        <a:no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331747" y="2069778"/>
        <a:ext cx="1957734" cy="817186"/>
      </dsp:txXfrm>
    </dsp:sp>
    <dsp:sp modelId="{B27FE5D8-520E-418C-B13F-8C4854A2AAA0}">
      <dsp:nvSpPr>
        <dsp:cNvPr id="0" name=""/>
        <dsp:cNvSpPr/>
      </dsp:nvSpPr>
      <dsp:spPr>
        <a:xfrm>
          <a:off x="4632700" y="2069778"/>
          <a:ext cx="1827196" cy="817186"/>
        </a:xfrm>
        <a:prstGeom prst="rect">
          <a:avLst/>
        </a:prstGeom>
        <a:no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632700" y="2069778"/>
        <a:ext cx="1827196" cy="8171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4A130-159D-4072-87B9-1F9212FEED03}">
      <dsp:nvSpPr>
        <dsp:cNvPr id="0" name=""/>
        <dsp:cNvSpPr/>
      </dsp:nvSpPr>
      <dsp:spPr>
        <a:xfrm>
          <a:off x="4568435" y="1206536"/>
          <a:ext cx="203389" cy="1204828"/>
        </a:xfrm>
        <a:custGeom>
          <a:avLst/>
          <a:gdLst/>
          <a:ahLst/>
          <a:cxnLst/>
          <a:rect l="0" t="0" r="0" b="0"/>
          <a:pathLst>
            <a:path>
              <a:moveTo>
                <a:pt x="203389" y="0"/>
              </a:moveTo>
              <a:lnTo>
                <a:pt x="203389" y="1204828"/>
              </a:lnTo>
              <a:lnTo>
                <a:pt x="0" y="1204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D284A4-504A-4389-A4F7-E3520FB2A53D}">
      <dsp:nvSpPr>
        <dsp:cNvPr id="0" name=""/>
        <dsp:cNvSpPr/>
      </dsp:nvSpPr>
      <dsp:spPr>
        <a:xfrm>
          <a:off x="6340825" y="4584711"/>
          <a:ext cx="290555" cy="891037"/>
        </a:xfrm>
        <a:custGeom>
          <a:avLst/>
          <a:gdLst/>
          <a:ahLst/>
          <a:cxnLst/>
          <a:rect l="0" t="0" r="0" b="0"/>
          <a:pathLst>
            <a:path>
              <a:moveTo>
                <a:pt x="0" y="0"/>
              </a:moveTo>
              <a:lnTo>
                <a:pt x="0" y="891037"/>
              </a:lnTo>
              <a:lnTo>
                <a:pt x="290555" y="891037"/>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0A42D6D-3BA4-4759-8A7C-60D43CBB3665}">
      <dsp:nvSpPr>
        <dsp:cNvPr id="0" name=""/>
        <dsp:cNvSpPr/>
      </dsp:nvSpPr>
      <dsp:spPr>
        <a:xfrm>
          <a:off x="4771824" y="1206536"/>
          <a:ext cx="2343816" cy="2409656"/>
        </a:xfrm>
        <a:custGeom>
          <a:avLst/>
          <a:gdLst/>
          <a:ahLst/>
          <a:cxnLst/>
          <a:rect l="0" t="0" r="0" b="0"/>
          <a:pathLst>
            <a:path>
              <a:moveTo>
                <a:pt x="0" y="0"/>
              </a:moveTo>
              <a:lnTo>
                <a:pt x="0" y="2206267"/>
              </a:lnTo>
              <a:lnTo>
                <a:pt x="2343816" y="2206267"/>
              </a:lnTo>
              <a:lnTo>
                <a:pt x="2343816" y="2409656"/>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C66DCD6-776E-47EF-B865-234572990F2A}">
      <dsp:nvSpPr>
        <dsp:cNvPr id="0" name=""/>
        <dsp:cNvSpPr/>
      </dsp:nvSpPr>
      <dsp:spPr>
        <a:xfrm>
          <a:off x="3997009" y="4584711"/>
          <a:ext cx="290555" cy="891037"/>
        </a:xfrm>
        <a:custGeom>
          <a:avLst/>
          <a:gdLst/>
          <a:ahLst/>
          <a:cxnLst/>
          <a:rect l="0" t="0" r="0" b="0"/>
          <a:pathLst>
            <a:path>
              <a:moveTo>
                <a:pt x="0" y="0"/>
              </a:moveTo>
              <a:lnTo>
                <a:pt x="0" y="891037"/>
              </a:lnTo>
              <a:lnTo>
                <a:pt x="290555" y="891037"/>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3DCBDBF-AC1B-4876-8D3B-8C26C8349F34}">
      <dsp:nvSpPr>
        <dsp:cNvPr id="0" name=""/>
        <dsp:cNvSpPr/>
      </dsp:nvSpPr>
      <dsp:spPr>
        <a:xfrm>
          <a:off x="4726104" y="1206536"/>
          <a:ext cx="91440" cy="2409656"/>
        </a:xfrm>
        <a:custGeom>
          <a:avLst/>
          <a:gdLst/>
          <a:ahLst/>
          <a:cxnLst/>
          <a:rect l="0" t="0" r="0" b="0"/>
          <a:pathLst>
            <a:path>
              <a:moveTo>
                <a:pt x="45720" y="0"/>
              </a:moveTo>
              <a:lnTo>
                <a:pt x="45720" y="2409656"/>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38C23D5-450B-4B88-B758-26F1AAB9F0AB}">
      <dsp:nvSpPr>
        <dsp:cNvPr id="0" name=""/>
        <dsp:cNvSpPr/>
      </dsp:nvSpPr>
      <dsp:spPr>
        <a:xfrm>
          <a:off x="1653193" y="4584711"/>
          <a:ext cx="290555" cy="891037"/>
        </a:xfrm>
        <a:custGeom>
          <a:avLst/>
          <a:gdLst/>
          <a:ahLst/>
          <a:cxnLst/>
          <a:rect l="0" t="0" r="0" b="0"/>
          <a:pathLst>
            <a:path>
              <a:moveTo>
                <a:pt x="0" y="0"/>
              </a:moveTo>
              <a:lnTo>
                <a:pt x="0" y="891037"/>
              </a:lnTo>
              <a:lnTo>
                <a:pt x="290555" y="891037"/>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A815CE77-E0BD-4663-86D2-DE5C622676F5}">
      <dsp:nvSpPr>
        <dsp:cNvPr id="0" name=""/>
        <dsp:cNvSpPr/>
      </dsp:nvSpPr>
      <dsp:spPr>
        <a:xfrm>
          <a:off x="2428008" y="1206536"/>
          <a:ext cx="2343816" cy="2409656"/>
        </a:xfrm>
        <a:custGeom>
          <a:avLst/>
          <a:gdLst/>
          <a:ahLst/>
          <a:cxnLst/>
          <a:rect l="0" t="0" r="0" b="0"/>
          <a:pathLst>
            <a:path>
              <a:moveTo>
                <a:pt x="2343816" y="0"/>
              </a:moveTo>
              <a:lnTo>
                <a:pt x="2343816" y="2206267"/>
              </a:lnTo>
              <a:lnTo>
                <a:pt x="0" y="2206267"/>
              </a:lnTo>
              <a:lnTo>
                <a:pt x="0" y="2409656"/>
              </a:lnTo>
            </a:path>
          </a:pathLst>
        </a:custGeom>
        <a:noFill/>
        <a:ln w="12700" cap="flat" cmpd="sng" algn="ctr">
          <a:solidFill>
            <a:schemeClr val="bg2">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B18F74A-DA65-45EA-8A77-3C5BC6AB0BB5}">
      <dsp:nvSpPr>
        <dsp:cNvPr id="0" name=""/>
        <dsp:cNvSpPr/>
      </dsp:nvSpPr>
      <dsp:spPr>
        <a:xfrm>
          <a:off x="3770124" y="1979"/>
          <a:ext cx="2003401" cy="1204557"/>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endParaRPr lang="en-US" sz="1500" kern="1200" dirty="0"/>
        </a:p>
        <a:p>
          <a:pPr marL="0" lvl="0" indent="0" algn="ctr" defTabSz="666750">
            <a:lnSpc>
              <a:spcPct val="90000"/>
            </a:lnSpc>
            <a:spcBef>
              <a:spcPct val="0"/>
            </a:spcBef>
            <a:spcAft>
              <a:spcPct val="35000"/>
            </a:spcAft>
            <a:buNone/>
          </a:pPr>
          <a:r>
            <a:rPr lang="en-US" sz="1500" kern="1200" dirty="0"/>
            <a:t>Least active drivers</a:t>
          </a:r>
        </a:p>
      </dsp:txBody>
      <dsp:txXfrm>
        <a:off x="3770124" y="1979"/>
        <a:ext cx="2003401" cy="1204557"/>
      </dsp:txXfrm>
    </dsp:sp>
    <dsp:sp modelId="{29C45DB8-2DBF-467A-AF77-0B4F56A47C97}">
      <dsp:nvSpPr>
        <dsp:cNvPr id="0" name=""/>
        <dsp:cNvSpPr/>
      </dsp:nvSpPr>
      <dsp:spPr>
        <a:xfrm>
          <a:off x="1459489" y="3616192"/>
          <a:ext cx="1937038" cy="968519"/>
        </a:xfrm>
        <a:prstGeom prst="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r>
            <a:rPr lang="en-US" sz="1500" kern="1200" dirty="0">
              <a:solidFill>
                <a:schemeClr val="tx1"/>
              </a:solidFill>
            </a:rPr>
            <a:t>2A</a:t>
          </a:r>
        </a:p>
      </dsp:txBody>
      <dsp:txXfrm>
        <a:off x="1459489" y="3616192"/>
        <a:ext cx="1937038" cy="968519"/>
      </dsp:txXfrm>
    </dsp:sp>
    <dsp:sp modelId="{697C291C-22D8-4619-B138-2F65DE7FA56E}">
      <dsp:nvSpPr>
        <dsp:cNvPr id="0" name=""/>
        <dsp:cNvSpPr/>
      </dsp:nvSpPr>
      <dsp:spPr>
        <a:xfrm>
          <a:off x="1943748" y="4991489"/>
          <a:ext cx="1937038" cy="968519"/>
        </a:xfrm>
        <a:prstGeom prst="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n-US" sz="6300" kern="1200"/>
        </a:p>
      </dsp:txBody>
      <dsp:txXfrm>
        <a:off x="1943748" y="4991489"/>
        <a:ext cx="1937038" cy="968519"/>
      </dsp:txXfrm>
    </dsp:sp>
    <dsp:sp modelId="{A2E77FD8-7A2A-423F-8627-131007D2E85B}">
      <dsp:nvSpPr>
        <dsp:cNvPr id="0" name=""/>
        <dsp:cNvSpPr/>
      </dsp:nvSpPr>
      <dsp:spPr>
        <a:xfrm>
          <a:off x="3803305" y="3616192"/>
          <a:ext cx="1937038" cy="968519"/>
        </a:xfrm>
        <a:prstGeom prst="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r>
            <a:rPr lang="en-US" sz="1500" kern="1200" dirty="0">
              <a:solidFill>
                <a:schemeClr val="tx1"/>
              </a:solidFill>
            </a:rPr>
            <a:t>2B</a:t>
          </a:r>
        </a:p>
      </dsp:txBody>
      <dsp:txXfrm>
        <a:off x="3803305" y="3616192"/>
        <a:ext cx="1937038" cy="968519"/>
      </dsp:txXfrm>
    </dsp:sp>
    <dsp:sp modelId="{C19F77CA-A6C9-4E97-9660-CA983A5EF724}">
      <dsp:nvSpPr>
        <dsp:cNvPr id="0" name=""/>
        <dsp:cNvSpPr/>
      </dsp:nvSpPr>
      <dsp:spPr>
        <a:xfrm>
          <a:off x="4287565" y="4991489"/>
          <a:ext cx="1937038" cy="968519"/>
        </a:xfrm>
        <a:prstGeom prst="rect">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n-US" sz="6300" kern="1200"/>
        </a:p>
      </dsp:txBody>
      <dsp:txXfrm>
        <a:off x="4287565" y="4991489"/>
        <a:ext cx="1937038" cy="968519"/>
      </dsp:txXfrm>
    </dsp:sp>
    <dsp:sp modelId="{BB69EE82-2C26-430C-9E8C-C4520FD6F0DE}">
      <dsp:nvSpPr>
        <dsp:cNvPr id="0" name=""/>
        <dsp:cNvSpPr/>
      </dsp:nvSpPr>
      <dsp:spPr>
        <a:xfrm>
          <a:off x="6147122" y="3616192"/>
          <a:ext cx="1937038" cy="968519"/>
        </a:xfrm>
        <a:prstGeom prst="rect">
          <a:avLst/>
        </a:prstGeom>
        <a:blipFill rotWithShape="0">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endParaRPr lang="en-US" sz="1500" kern="1200" dirty="0">
            <a:solidFill>
              <a:schemeClr val="tx1"/>
            </a:solidFill>
          </a:endParaRPr>
        </a:p>
        <a:p>
          <a:pPr marL="0" lvl="0" indent="0" algn="ctr" defTabSz="666750">
            <a:lnSpc>
              <a:spcPct val="90000"/>
            </a:lnSpc>
            <a:spcBef>
              <a:spcPct val="0"/>
            </a:spcBef>
            <a:spcAft>
              <a:spcPct val="35000"/>
            </a:spcAft>
            <a:buNone/>
          </a:pPr>
          <a:r>
            <a:rPr lang="en-US" sz="1500" kern="1200" dirty="0">
              <a:solidFill>
                <a:schemeClr val="tx1"/>
              </a:solidFill>
            </a:rPr>
            <a:t>2C</a:t>
          </a:r>
        </a:p>
      </dsp:txBody>
      <dsp:txXfrm>
        <a:off x="6147122" y="3616192"/>
        <a:ext cx="1937038" cy="968519"/>
      </dsp:txXfrm>
    </dsp:sp>
    <dsp:sp modelId="{F425F703-55A4-4611-B69C-0DDF8A420392}">
      <dsp:nvSpPr>
        <dsp:cNvPr id="0" name=""/>
        <dsp:cNvSpPr/>
      </dsp:nvSpPr>
      <dsp:spPr>
        <a:xfrm>
          <a:off x="6631381" y="4991489"/>
          <a:ext cx="1937038" cy="968519"/>
        </a:xfrm>
        <a:prstGeom prst="rect">
          <a:avLst/>
        </a:prstGeom>
        <a:blipFill rotWithShape="0">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n-US" sz="6300" kern="1200"/>
        </a:p>
      </dsp:txBody>
      <dsp:txXfrm>
        <a:off x="6631381" y="4991489"/>
        <a:ext cx="1937038" cy="968519"/>
      </dsp:txXfrm>
    </dsp:sp>
    <dsp:sp modelId="{7A40160B-2CC2-4961-A9BC-811861E15136}">
      <dsp:nvSpPr>
        <dsp:cNvPr id="0" name=""/>
        <dsp:cNvSpPr/>
      </dsp:nvSpPr>
      <dsp:spPr>
        <a:xfrm>
          <a:off x="1211683" y="1613314"/>
          <a:ext cx="3356751" cy="1596100"/>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u="none" kern="1200" dirty="0"/>
            <a:t>Due to the low average online </a:t>
          </a:r>
        </a:p>
        <a:p>
          <a:pPr marL="0" lvl="0" indent="0" algn="ctr" defTabSz="533400">
            <a:lnSpc>
              <a:spcPct val="90000"/>
            </a:lnSpc>
            <a:spcBef>
              <a:spcPct val="0"/>
            </a:spcBef>
            <a:spcAft>
              <a:spcPct val="35000"/>
            </a:spcAft>
            <a:buNone/>
          </a:pPr>
          <a:r>
            <a:rPr lang="en-US" sz="1200" b="0" u="none" kern="1200" dirty="0"/>
            <a:t>activity across 9 weeks, </a:t>
          </a:r>
        </a:p>
        <a:p>
          <a:pPr marL="0" lvl="0" indent="0" algn="ctr" defTabSz="533400">
            <a:lnSpc>
              <a:spcPct val="90000"/>
            </a:lnSpc>
            <a:spcBef>
              <a:spcPct val="0"/>
            </a:spcBef>
            <a:spcAft>
              <a:spcPct val="35000"/>
            </a:spcAft>
            <a:buNone/>
          </a:pPr>
          <a:r>
            <a:rPr lang="en-US" sz="1200" b="0" u="none" kern="1200" dirty="0"/>
            <a:t>the driver’s activity based on </a:t>
          </a:r>
        </a:p>
        <a:p>
          <a:pPr marL="0" lvl="0" indent="0" algn="ctr" defTabSz="533400">
            <a:lnSpc>
              <a:spcPct val="90000"/>
            </a:lnSpc>
            <a:spcBef>
              <a:spcPct val="0"/>
            </a:spcBef>
            <a:spcAft>
              <a:spcPct val="35000"/>
            </a:spcAft>
            <a:buNone/>
          </a:pPr>
          <a:r>
            <a:rPr lang="en-US" sz="1200" b="0" u="none" kern="1200" dirty="0"/>
            <a:t>sum of online hours for all drivers </a:t>
          </a:r>
        </a:p>
        <a:p>
          <a:pPr marL="0" lvl="0" indent="0" algn="ctr" defTabSz="533400">
            <a:lnSpc>
              <a:spcPct val="90000"/>
            </a:lnSpc>
            <a:spcBef>
              <a:spcPct val="0"/>
            </a:spcBef>
            <a:spcAft>
              <a:spcPct val="35000"/>
            </a:spcAft>
            <a:buNone/>
          </a:pPr>
          <a:r>
            <a:rPr lang="en-US" sz="1200" b="0" u="none" kern="1200" dirty="0"/>
            <a:t>within this segment is examined </a:t>
          </a:r>
          <a:endParaRPr lang="en-US" sz="1200" kern="1200" dirty="0"/>
        </a:p>
      </dsp:txBody>
      <dsp:txXfrm>
        <a:off x="1211683" y="1613314"/>
        <a:ext cx="3356751" cy="15961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CB2D-F4A4-4944-BA75-5B27C8BCB2ED}">
      <dsp:nvSpPr>
        <dsp:cNvPr id="0" name=""/>
        <dsp:cNvSpPr/>
      </dsp:nvSpPr>
      <dsp:spPr>
        <a:xfrm>
          <a:off x="8701592" y="1253513"/>
          <a:ext cx="1984104" cy="1984429"/>
        </a:xfrm>
        <a:prstGeom prst="ellipse">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2507A3-FBFF-428A-8E59-021B6EE942DA}">
      <dsp:nvSpPr>
        <dsp:cNvPr id="0" name=""/>
        <dsp:cNvSpPr/>
      </dsp:nvSpPr>
      <dsp:spPr>
        <a:xfrm>
          <a:off x="8767060" y="1319672"/>
          <a:ext cx="1852112" cy="1852110"/>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Recommendation</a:t>
          </a:r>
        </a:p>
      </dsp:txBody>
      <dsp:txXfrm>
        <a:off x="9032100" y="1584309"/>
        <a:ext cx="1323088" cy="1322836"/>
      </dsp:txXfrm>
    </dsp:sp>
    <dsp:sp modelId="{51E8CF09-7196-401F-ABCF-493024BE1F21}">
      <dsp:nvSpPr>
        <dsp:cNvPr id="0" name=""/>
        <dsp:cNvSpPr/>
      </dsp:nvSpPr>
      <dsp:spPr>
        <a:xfrm rot="2700000">
          <a:off x="6650023" y="1253616"/>
          <a:ext cx="1983875" cy="1983875"/>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67BB729-4EBA-4DB9-9D81-7A80A022EC0C}">
      <dsp:nvSpPr>
        <dsp:cNvPr id="0" name=""/>
        <dsp:cNvSpPr/>
      </dsp:nvSpPr>
      <dsp:spPr>
        <a:xfrm>
          <a:off x="6717488" y="1319672"/>
          <a:ext cx="1852112" cy="1852110"/>
        </a:xfrm>
        <a:prstGeom prst="ellipse">
          <a:avLst/>
        </a:prstGeom>
        <a:solidFill>
          <a:schemeClr val="bg1">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Value-At-Risk for each segment</a:t>
          </a:r>
        </a:p>
      </dsp:txBody>
      <dsp:txXfrm>
        <a:off x="6981472" y="1584309"/>
        <a:ext cx="1323088" cy="1322836"/>
      </dsp:txXfrm>
    </dsp:sp>
    <dsp:sp modelId="{D7225414-E39B-47D3-93CC-5CFE5E600370}">
      <dsp:nvSpPr>
        <dsp:cNvPr id="0" name=""/>
        <dsp:cNvSpPr/>
      </dsp:nvSpPr>
      <dsp:spPr>
        <a:xfrm rot="2700000">
          <a:off x="4600450" y="1253616"/>
          <a:ext cx="1983875" cy="1983875"/>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F64CB2-041C-4544-9B06-395FDBF42139}">
      <dsp:nvSpPr>
        <dsp:cNvPr id="0" name=""/>
        <dsp:cNvSpPr/>
      </dsp:nvSpPr>
      <dsp:spPr>
        <a:xfrm>
          <a:off x="4666859" y="1319672"/>
          <a:ext cx="1852112" cy="1852110"/>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Churn validation for each segment</a:t>
          </a:r>
        </a:p>
      </dsp:txBody>
      <dsp:txXfrm>
        <a:off x="4930843" y="1584309"/>
        <a:ext cx="1323088" cy="1322836"/>
      </dsp:txXfrm>
    </dsp:sp>
    <dsp:sp modelId="{4FA9FC15-6518-4D25-8A61-C8E632E8D4B3}">
      <dsp:nvSpPr>
        <dsp:cNvPr id="0" name=""/>
        <dsp:cNvSpPr/>
      </dsp:nvSpPr>
      <dsp:spPr>
        <a:xfrm rot="2700000">
          <a:off x="2549822" y="1253616"/>
          <a:ext cx="1983875" cy="1983875"/>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9D814B-8C84-4991-9F0A-83941F7142C6}">
      <dsp:nvSpPr>
        <dsp:cNvPr id="0" name=""/>
        <dsp:cNvSpPr/>
      </dsp:nvSpPr>
      <dsp:spPr>
        <a:xfrm>
          <a:off x="2616231" y="1319672"/>
          <a:ext cx="1852112" cy="1852110"/>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of Churn</a:t>
          </a:r>
        </a:p>
      </dsp:txBody>
      <dsp:txXfrm>
        <a:off x="2881271" y="1584309"/>
        <a:ext cx="1323088" cy="1322836"/>
      </dsp:txXfrm>
    </dsp:sp>
    <dsp:sp modelId="{3642A020-7885-4FE4-826A-4D26C825DAFE}">
      <dsp:nvSpPr>
        <dsp:cNvPr id="0" name=""/>
        <dsp:cNvSpPr/>
      </dsp:nvSpPr>
      <dsp:spPr>
        <a:xfrm rot="2700000">
          <a:off x="499193" y="1253616"/>
          <a:ext cx="1983875" cy="1983875"/>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18FD90-7C3C-4BC7-9072-9F95FDDAAD40}">
      <dsp:nvSpPr>
        <dsp:cNvPr id="0" name=""/>
        <dsp:cNvSpPr/>
      </dsp:nvSpPr>
      <dsp:spPr>
        <a:xfrm>
          <a:off x="565602" y="1319672"/>
          <a:ext cx="1852112" cy="1852110"/>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Definition of Churn</a:t>
          </a:r>
        </a:p>
      </dsp:txBody>
      <dsp:txXfrm>
        <a:off x="830642" y="1584309"/>
        <a:ext cx="1323088" cy="132283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CB2D-F4A4-4944-BA75-5B27C8BCB2ED}">
      <dsp:nvSpPr>
        <dsp:cNvPr id="0" name=""/>
        <dsp:cNvSpPr/>
      </dsp:nvSpPr>
      <dsp:spPr>
        <a:xfrm>
          <a:off x="2051618" y="295547"/>
          <a:ext cx="467802" cy="467878"/>
        </a:xfrm>
        <a:prstGeom prst="ellipse">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2507A3-FBFF-428A-8E59-021B6EE942DA}">
      <dsp:nvSpPr>
        <dsp:cNvPr id="0" name=""/>
        <dsp:cNvSpPr/>
      </dsp:nvSpPr>
      <dsp:spPr>
        <a:xfrm>
          <a:off x="2067053"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Recommendation</a:t>
          </a:r>
        </a:p>
      </dsp:txBody>
      <dsp:txXfrm>
        <a:off x="2129543" y="373540"/>
        <a:ext cx="311951" cy="311891"/>
      </dsp:txXfrm>
    </dsp:sp>
    <dsp:sp modelId="{51E8CF09-7196-401F-ABCF-493024BE1F21}">
      <dsp:nvSpPr>
        <dsp:cNvPr id="0" name=""/>
        <dsp:cNvSpPr/>
      </dsp:nvSpPr>
      <dsp:spPr>
        <a:xfrm rot="2700000">
          <a:off x="1567909"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67BB729-4EBA-4DB9-9D81-7A80A022EC0C}">
      <dsp:nvSpPr>
        <dsp:cNvPr id="0" name=""/>
        <dsp:cNvSpPr/>
      </dsp:nvSpPr>
      <dsp:spPr>
        <a:xfrm>
          <a:off x="1583815" y="311145"/>
          <a:ext cx="436681" cy="436681"/>
        </a:xfrm>
        <a:prstGeom prst="ellipse">
          <a:avLst/>
        </a:prstGeom>
        <a:solidFill>
          <a:schemeClr val="bg1">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Value-At-Risk for each segment</a:t>
          </a:r>
        </a:p>
      </dsp:txBody>
      <dsp:txXfrm>
        <a:off x="1646056" y="373540"/>
        <a:ext cx="311951" cy="311891"/>
      </dsp:txXfrm>
    </dsp:sp>
    <dsp:sp modelId="{D7225414-E39B-47D3-93CC-5CFE5E600370}">
      <dsp:nvSpPr>
        <dsp:cNvPr id="0" name=""/>
        <dsp:cNvSpPr/>
      </dsp:nvSpPr>
      <dsp:spPr>
        <a:xfrm rot="2700000">
          <a:off x="1084671"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F64CB2-041C-4544-9B06-395FDBF42139}">
      <dsp:nvSpPr>
        <dsp:cNvPr id="0" name=""/>
        <dsp:cNvSpPr/>
      </dsp:nvSpPr>
      <dsp:spPr>
        <a:xfrm>
          <a:off x="1100328"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Churn validation for each segment</a:t>
          </a:r>
        </a:p>
      </dsp:txBody>
      <dsp:txXfrm>
        <a:off x="1162569" y="373540"/>
        <a:ext cx="311951" cy="311891"/>
      </dsp:txXfrm>
    </dsp:sp>
    <dsp:sp modelId="{4FA9FC15-6518-4D25-8A61-C8E632E8D4B3}">
      <dsp:nvSpPr>
        <dsp:cNvPr id="0" name=""/>
        <dsp:cNvSpPr/>
      </dsp:nvSpPr>
      <dsp:spPr>
        <a:xfrm rot="2700000">
          <a:off x="601184"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9D814B-8C84-4991-9F0A-83941F7142C6}">
      <dsp:nvSpPr>
        <dsp:cNvPr id="0" name=""/>
        <dsp:cNvSpPr/>
      </dsp:nvSpPr>
      <dsp:spPr>
        <a:xfrm>
          <a:off x="616841"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Prediction of Churn</a:t>
          </a:r>
        </a:p>
      </dsp:txBody>
      <dsp:txXfrm>
        <a:off x="679331" y="373540"/>
        <a:ext cx="311951" cy="311891"/>
      </dsp:txXfrm>
    </dsp:sp>
    <dsp:sp modelId="{3642A020-7885-4FE4-826A-4D26C825DAFE}">
      <dsp:nvSpPr>
        <dsp:cNvPr id="0" name=""/>
        <dsp:cNvSpPr/>
      </dsp:nvSpPr>
      <dsp:spPr>
        <a:xfrm rot="2700000">
          <a:off x="117697"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18FD90-7C3C-4BC7-9072-9F95FDDAAD40}">
      <dsp:nvSpPr>
        <dsp:cNvPr id="0" name=""/>
        <dsp:cNvSpPr/>
      </dsp:nvSpPr>
      <dsp:spPr>
        <a:xfrm>
          <a:off x="133355"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Definition of Churn</a:t>
          </a:r>
        </a:p>
      </dsp:txBody>
      <dsp:txXfrm>
        <a:off x="195844" y="373540"/>
        <a:ext cx="311951" cy="31189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20CAC-152E-42CB-B27A-8DBB0D31137A}">
      <dsp:nvSpPr>
        <dsp:cNvPr id="0" name=""/>
        <dsp:cNvSpPr/>
      </dsp:nvSpPr>
      <dsp:spPr>
        <a:xfrm>
          <a:off x="3862" y="298540"/>
          <a:ext cx="1688820" cy="882699"/>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cs typeface="Arial" panose="020B0604020202020204" pitchFamily="34" charset="0"/>
            </a:rPr>
            <a:t>Data</a:t>
          </a:r>
        </a:p>
        <a:p>
          <a:pPr marL="0" lvl="0" indent="0" algn="ctr" defTabSz="622300">
            <a:lnSpc>
              <a:spcPct val="90000"/>
            </a:lnSpc>
            <a:spcBef>
              <a:spcPct val="0"/>
            </a:spcBef>
            <a:spcAft>
              <a:spcPct val="35000"/>
            </a:spcAft>
            <a:buNone/>
          </a:pPr>
          <a:r>
            <a:rPr lang="en-US" sz="1400" kern="1200" dirty="0">
              <a:latin typeface="+mj-lt"/>
              <a:cs typeface="Arial" panose="020B0604020202020204" pitchFamily="34" charset="0"/>
            </a:rPr>
            <a:t>Cleaned and Formatted</a:t>
          </a:r>
        </a:p>
      </dsp:txBody>
      <dsp:txXfrm>
        <a:off x="29715" y="324393"/>
        <a:ext cx="1637114" cy="830993"/>
      </dsp:txXfrm>
    </dsp:sp>
    <dsp:sp modelId="{DAE7037D-3851-4555-AFF9-6DF6BA44980B}">
      <dsp:nvSpPr>
        <dsp:cNvPr id="0" name=""/>
        <dsp:cNvSpPr/>
      </dsp:nvSpPr>
      <dsp:spPr>
        <a:xfrm>
          <a:off x="1861565" y="530476"/>
          <a:ext cx="358029" cy="418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1861565" y="614241"/>
        <a:ext cx="250620" cy="251297"/>
      </dsp:txXfrm>
    </dsp:sp>
    <dsp:sp modelId="{2C50C2CA-7D4B-4F4C-A66F-D4F36CD13E76}">
      <dsp:nvSpPr>
        <dsp:cNvPr id="0" name=""/>
        <dsp:cNvSpPr/>
      </dsp:nvSpPr>
      <dsp:spPr>
        <a:xfrm>
          <a:off x="2368211" y="298540"/>
          <a:ext cx="1688820" cy="882699"/>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cs typeface="Arial" panose="020B0604020202020204" pitchFamily="34" charset="0"/>
            </a:rPr>
            <a:t>Tree-based Algorithm </a:t>
          </a:r>
        </a:p>
      </dsp:txBody>
      <dsp:txXfrm>
        <a:off x="2394064" y="324393"/>
        <a:ext cx="1637114" cy="830993"/>
      </dsp:txXfrm>
    </dsp:sp>
    <dsp:sp modelId="{0D7C4E65-DEE9-4046-971B-F7F503CB3912}">
      <dsp:nvSpPr>
        <dsp:cNvPr id="0" name=""/>
        <dsp:cNvSpPr/>
      </dsp:nvSpPr>
      <dsp:spPr>
        <a:xfrm>
          <a:off x="4225914" y="530476"/>
          <a:ext cx="358029" cy="418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4225914" y="614241"/>
        <a:ext cx="250620" cy="251297"/>
      </dsp:txXfrm>
    </dsp:sp>
    <dsp:sp modelId="{1A742141-17B0-40F3-824C-0EA4A5819B6B}">
      <dsp:nvSpPr>
        <dsp:cNvPr id="0" name=""/>
        <dsp:cNvSpPr/>
      </dsp:nvSpPr>
      <dsp:spPr>
        <a:xfrm>
          <a:off x="4732560" y="298540"/>
          <a:ext cx="1688820" cy="882699"/>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cs typeface="Arial" panose="020B0604020202020204" pitchFamily="34" charset="0"/>
            </a:rPr>
            <a:t>Gradient Boosted Trees</a:t>
          </a:r>
        </a:p>
      </dsp:txBody>
      <dsp:txXfrm>
        <a:off x="4758413" y="324393"/>
        <a:ext cx="1637114" cy="830993"/>
      </dsp:txXfrm>
    </dsp:sp>
    <dsp:sp modelId="{CD28A3A0-AF12-4D1F-8388-E17CD396FAA2}">
      <dsp:nvSpPr>
        <dsp:cNvPr id="0" name=""/>
        <dsp:cNvSpPr/>
      </dsp:nvSpPr>
      <dsp:spPr>
        <a:xfrm>
          <a:off x="6590263" y="530476"/>
          <a:ext cx="358029" cy="4188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mj-lt"/>
          </a:endParaRPr>
        </a:p>
      </dsp:txBody>
      <dsp:txXfrm>
        <a:off x="6590263" y="614241"/>
        <a:ext cx="250620" cy="251297"/>
      </dsp:txXfrm>
    </dsp:sp>
    <dsp:sp modelId="{CFF834F2-1F1B-432C-B67C-9D7A46586C32}">
      <dsp:nvSpPr>
        <dsp:cNvPr id="0" name=""/>
        <dsp:cNvSpPr/>
      </dsp:nvSpPr>
      <dsp:spPr>
        <a:xfrm>
          <a:off x="7096909" y="233244"/>
          <a:ext cx="1688820" cy="1013292"/>
        </a:xfrm>
        <a:prstGeom prst="roundRect">
          <a:avLst>
            <a:gd name="adj" fmla="val 10000"/>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cs typeface="Arial" panose="020B0604020202020204" pitchFamily="34" charset="0"/>
            </a:rPr>
            <a:t>Predicts Driver’s Churn Propensity</a:t>
          </a:r>
        </a:p>
      </dsp:txBody>
      <dsp:txXfrm>
        <a:off x="7126587" y="262922"/>
        <a:ext cx="1629464" cy="9539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CB2D-F4A4-4944-BA75-5B27C8BCB2ED}">
      <dsp:nvSpPr>
        <dsp:cNvPr id="0" name=""/>
        <dsp:cNvSpPr/>
      </dsp:nvSpPr>
      <dsp:spPr>
        <a:xfrm>
          <a:off x="2051618" y="295547"/>
          <a:ext cx="467802" cy="467878"/>
        </a:xfrm>
        <a:prstGeom prst="ellipse">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2507A3-FBFF-428A-8E59-021B6EE942DA}">
      <dsp:nvSpPr>
        <dsp:cNvPr id="0" name=""/>
        <dsp:cNvSpPr/>
      </dsp:nvSpPr>
      <dsp:spPr>
        <a:xfrm>
          <a:off x="2067053"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Recommendation</a:t>
          </a:r>
        </a:p>
      </dsp:txBody>
      <dsp:txXfrm>
        <a:off x="2129543" y="373540"/>
        <a:ext cx="311951" cy="311891"/>
      </dsp:txXfrm>
    </dsp:sp>
    <dsp:sp modelId="{51E8CF09-7196-401F-ABCF-493024BE1F21}">
      <dsp:nvSpPr>
        <dsp:cNvPr id="0" name=""/>
        <dsp:cNvSpPr/>
      </dsp:nvSpPr>
      <dsp:spPr>
        <a:xfrm rot="2700000">
          <a:off x="1567909"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67BB729-4EBA-4DB9-9D81-7A80A022EC0C}">
      <dsp:nvSpPr>
        <dsp:cNvPr id="0" name=""/>
        <dsp:cNvSpPr/>
      </dsp:nvSpPr>
      <dsp:spPr>
        <a:xfrm>
          <a:off x="1583815" y="311145"/>
          <a:ext cx="436681" cy="436681"/>
        </a:xfrm>
        <a:prstGeom prst="ellipse">
          <a:avLst/>
        </a:prstGeom>
        <a:solidFill>
          <a:schemeClr val="bg1">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Value-At-Risk for each segment</a:t>
          </a:r>
        </a:p>
      </dsp:txBody>
      <dsp:txXfrm>
        <a:off x="1646056" y="373540"/>
        <a:ext cx="311951" cy="311891"/>
      </dsp:txXfrm>
    </dsp:sp>
    <dsp:sp modelId="{D7225414-E39B-47D3-93CC-5CFE5E600370}">
      <dsp:nvSpPr>
        <dsp:cNvPr id="0" name=""/>
        <dsp:cNvSpPr/>
      </dsp:nvSpPr>
      <dsp:spPr>
        <a:xfrm rot="2700000">
          <a:off x="1084671"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F64CB2-041C-4544-9B06-395FDBF42139}">
      <dsp:nvSpPr>
        <dsp:cNvPr id="0" name=""/>
        <dsp:cNvSpPr/>
      </dsp:nvSpPr>
      <dsp:spPr>
        <a:xfrm>
          <a:off x="1100328"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Churn validation for each segment</a:t>
          </a:r>
        </a:p>
      </dsp:txBody>
      <dsp:txXfrm>
        <a:off x="1162569" y="373540"/>
        <a:ext cx="311951" cy="311891"/>
      </dsp:txXfrm>
    </dsp:sp>
    <dsp:sp modelId="{4FA9FC15-6518-4D25-8A61-C8E632E8D4B3}">
      <dsp:nvSpPr>
        <dsp:cNvPr id="0" name=""/>
        <dsp:cNvSpPr/>
      </dsp:nvSpPr>
      <dsp:spPr>
        <a:xfrm rot="2700000">
          <a:off x="601184"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9D814B-8C84-4991-9F0A-83941F7142C6}">
      <dsp:nvSpPr>
        <dsp:cNvPr id="0" name=""/>
        <dsp:cNvSpPr/>
      </dsp:nvSpPr>
      <dsp:spPr>
        <a:xfrm>
          <a:off x="616841"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Prediction of Churn</a:t>
          </a:r>
        </a:p>
      </dsp:txBody>
      <dsp:txXfrm>
        <a:off x="679331" y="373540"/>
        <a:ext cx="311951" cy="311891"/>
      </dsp:txXfrm>
    </dsp:sp>
    <dsp:sp modelId="{3642A020-7885-4FE4-826A-4D26C825DAFE}">
      <dsp:nvSpPr>
        <dsp:cNvPr id="0" name=""/>
        <dsp:cNvSpPr/>
      </dsp:nvSpPr>
      <dsp:spPr>
        <a:xfrm rot="2700000">
          <a:off x="117697" y="295571"/>
          <a:ext cx="467748" cy="467748"/>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18FD90-7C3C-4BC7-9072-9F95FDDAAD40}">
      <dsp:nvSpPr>
        <dsp:cNvPr id="0" name=""/>
        <dsp:cNvSpPr/>
      </dsp:nvSpPr>
      <dsp:spPr>
        <a:xfrm>
          <a:off x="133355" y="311145"/>
          <a:ext cx="436681" cy="436681"/>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Definition of Churn</a:t>
          </a:r>
        </a:p>
      </dsp:txBody>
      <dsp:txXfrm>
        <a:off x="195844" y="373540"/>
        <a:ext cx="311951" cy="31189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CB2D-F4A4-4944-BA75-5B27C8BCB2ED}">
      <dsp:nvSpPr>
        <dsp:cNvPr id="0" name=""/>
        <dsp:cNvSpPr/>
      </dsp:nvSpPr>
      <dsp:spPr>
        <a:xfrm>
          <a:off x="3266105" y="204607"/>
          <a:ext cx="537514" cy="537602"/>
        </a:xfrm>
        <a:prstGeom prst="ellipse">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2507A3-FBFF-428A-8E59-021B6EE942DA}">
      <dsp:nvSpPr>
        <dsp:cNvPr id="0" name=""/>
        <dsp:cNvSpPr/>
      </dsp:nvSpPr>
      <dsp:spPr>
        <a:xfrm>
          <a:off x="3283841"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Recommendation</a:t>
          </a:r>
        </a:p>
      </dsp:txBody>
      <dsp:txXfrm>
        <a:off x="3355643" y="294223"/>
        <a:ext cx="358438" cy="358369"/>
      </dsp:txXfrm>
    </dsp:sp>
    <dsp:sp modelId="{51E8CF09-7196-401F-ABCF-493024BE1F21}">
      <dsp:nvSpPr>
        <dsp:cNvPr id="0" name=""/>
        <dsp:cNvSpPr/>
      </dsp:nvSpPr>
      <dsp:spPr>
        <a:xfrm rot="2700000">
          <a:off x="2710314"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67BB729-4EBA-4DB9-9D81-7A80A022EC0C}">
      <dsp:nvSpPr>
        <dsp:cNvPr id="0" name=""/>
        <dsp:cNvSpPr/>
      </dsp:nvSpPr>
      <dsp:spPr>
        <a:xfrm>
          <a:off x="2728591" y="222530"/>
          <a:ext cx="501756" cy="501755"/>
        </a:xfrm>
        <a:prstGeom prst="ellipse">
          <a:avLst/>
        </a:prstGeom>
        <a:solidFill>
          <a:schemeClr val="bg1">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Value-At-Risk for each segment</a:t>
          </a:r>
        </a:p>
      </dsp:txBody>
      <dsp:txXfrm>
        <a:off x="2800107" y="294223"/>
        <a:ext cx="358438" cy="358369"/>
      </dsp:txXfrm>
    </dsp:sp>
    <dsp:sp modelId="{D7225414-E39B-47D3-93CC-5CFE5E600370}">
      <dsp:nvSpPr>
        <dsp:cNvPr id="0" name=""/>
        <dsp:cNvSpPr/>
      </dsp:nvSpPr>
      <dsp:spPr>
        <a:xfrm rot="2700000">
          <a:off x="2155064"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F64CB2-041C-4544-9B06-395FDBF42139}">
      <dsp:nvSpPr>
        <dsp:cNvPr id="0" name=""/>
        <dsp:cNvSpPr/>
      </dsp:nvSpPr>
      <dsp:spPr>
        <a:xfrm>
          <a:off x="2173055"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Churn validation for each segment</a:t>
          </a:r>
        </a:p>
      </dsp:txBody>
      <dsp:txXfrm>
        <a:off x="2244571" y="294223"/>
        <a:ext cx="358438" cy="358369"/>
      </dsp:txXfrm>
    </dsp:sp>
    <dsp:sp modelId="{4FA9FC15-6518-4D25-8A61-C8E632E8D4B3}">
      <dsp:nvSpPr>
        <dsp:cNvPr id="0" name=""/>
        <dsp:cNvSpPr/>
      </dsp:nvSpPr>
      <dsp:spPr>
        <a:xfrm rot="2700000">
          <a:off x="1599528"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9D814B-8C84-4991-9F0A-83941F7142C6}">
      <dsp:nvSpPr>
        <dsp:cNvPr id="0" name=""/>
        <dsp:cNvSpPr/>
      </dsp:nvSpPr>
      <dsp:spPr>
        <a:xfrm>
          <a:off x="1617519"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Prediction of Churn</a:t>
          </a:r>
        </a:p>
      </dsp:txBody>
      <dsp:txXfrm>
        <a:off x="1689321" y="294223"/>
        <a:ext cx="358438" cy="358369"/>
      </dsp:txXfrm>
    </dsp:sp>
    <dsp:sp modelId="{3642A020-7885-4FE4-826A-4D26C825DAFE}">
      <dsp:nvSpPr>
        <dsp:cNvPr id="0" name=""/>
        <dsp:cNvSpPr/>
      </dsp:nvSpPr>
      <dsp:spPr>
        <a:xfrm rot="2700000">
          <a:off x="1043992"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18FD90-7C3C-4BC7-9072-9F95FDDAAD40}">
      <dsp:nvSpPr>
        <dsp:cNvPr id="0" name=""/>
        <dsp:cNvSpPr/>
      </dsp:nvSpPr>
      <dsp:spPr>
        <a:xfrm>
          <a:off x="1061983"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Definition of Churn</a:t>
          </a:r>
        </a:p>
      </dsp:txBody>
      <dsp:txXfrm>
        <a:off x="1133785" y="294223"/>
        <a:ext cx="358438" cy="3583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1CB2D-F4A4-4944-BA75-5B27C8BCB2ED}">
      <dsp:nvSpPr>
        <dsp:cNvPr id="0" name=""/>
        <dsp:cNvSpPr/>
      </dsp:nvSpPr>
      <dsp:spPr>
        <a:xfrm>
          <a:off x="3266105" y="204607"/>
          <a:ext cx="537514" cy="537602"/>
        </a:xfrm>
        <a:prstGeom prst="ellipse">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92507A3-FBFF-428A-8E59-021B6EE942DA}">
      <dsp:nvSpPr>
        <dsp:cNvPr id="0" name=""/>
        <dsp:cNvSpPr/>
      </dsp:nvSpPr>
      <dsp:spPr>
        <a:xfrm>
          <a:off x="3283841"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Recommendation</a:t>
          </a:r>
        </a:p>
      </dsp:txBody>
      <dsp:txXfrm>
        <a:off x="3355643" y="294223"/>
        <a:ext cx="358438" cy="358369"/>
      </dsp:txXfrm>
    </dsp:sp>
    <dsp:sp modelId="{51E8CF09-7196-401F-ABCF-493024BE1F21}">
      <dsp:nvSpPr>
        <dsp:cNvPr id="0" name=""/>
        <dsp:cNvSpPr/>
      </dsp:nvSpPr>
      <dsp:spPr>
        <a:xfrm rot="2700000">
          <a:off x="2710314"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67BB729-4EBA-4DB9-9D81-7A80A022EC0C}">
      <dsp:nvSpPr>
        <dsp:cNvPr id="0" name=""/>
        <dsp:cNvSpPr/>
      </dsp:nvSpPr>
      <dsp:spPr>
        <a:xfrm>
          <a:off x="2728591" y="222530"/>
          <a:ext cx="501756" cy="501755"/>
        </a:xfrm>
        <a:prstGeom prst="ellipse">
          <a:avLst/>
        </a:prstGeom>
        <a:solidFill>
          <a:schemeClr val="bg1">
            <a:alpha val="90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Value-At-Risk for each segment</a:t>
          </a:r>
        </a:p>
      </dsp:txBody>
      <dsp:txXfrm>
        <a:off x="2800107" y="294223"/>
        <a:ext cx="358438" cy="358369"/>
      </dsp:txXfrm>
    </dsp:sp>
    <dsp:sp modelId="{D7225414-E39B-47D3-93CC-5CFE5E600370}">
      <dsp:nvSpPr>
        <dsp:cNvPr id="0" name=""/>
        <dsp:cNvSpPr/>
      </dsp:nvSpPr>
      <dsp:spPr>
        <a:xfrm rot="2700000">
          <a:off x="2155064"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BF64CB2-041C-4544-9B06-395FDBF42139}">
      <dsp:nvSpPr>
        <dsp:cNvPr id="0" name=""/>
        <dsp:cNvSpPr/>
      </dsp:nvSpPr>
      <dsp:spPr>
        <a:xfrm>
          <a:off x="2173055"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Churn validation for each segment</a:t>
          </a:r>
        </a:p>
      </dsp:txBody>
      <dsp:txXfrm>
        <a:off x="2244571" y="294223"/>
        <a:ext cx="358438" cy="358369"/>
      </dsp:txXfrm>
    </dsp:sp>
    <dsp:sp modelId="{4FA9FC15-6518-4D25-8A61-C8E632E8D4B3}">
      <dsp:nvSpPr>
        <dsp:cNvPr id="0" name=""/>
        <dsp:cNvSpPr/>
      </dsp:nvSpPr>
      <dsp:spPr>
        <a:xfrm rot="2700000">
          <a:off x="1599528"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9D814B-8C84-4991-9F0A-83941F7142C6}">
      <dsp:nvSpPr>
        <dsp:cNvPr id="0" name=""/>
        <dsp:cNvSpPr/>
      </dsp:nvSpPr>
      <dsp:spPr>
        <a:xfrm>
          <a:off x="1617519"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Prediction of Churn</a:t>
          </a:r>
        </a:p>
      </dsp:txBody>
      <dsp:txXfrm>
        <a:off x="1689321" y="294223"/>
        <a:ext cx="358438" cy="358369"/>
      </dsp:txXfrm>
    </dsp:sp>
    <dsp:sp modelId="{3642A020-7885-4FE4-826A-4D26C825DAFE}">
      <dsp:nvSpPr>
        <dsp:cNvPr id="0" name=""/>
        <dsp:cNvSpPr/>
      </dsp:nvSpPr>
      <dsp:spPr>
        <a:xfrm rot="2700000">
          <a:off x="1043992" y="204635"/>
          <a:ext cx="537451" cy="537451"/>
        </a:xfrm>
        <a:prstGeom prst="teardrop">
          <a:avLst>
            <a:gd name="adj" fmla="val 100000"/>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218FD90-7C3C-4BC7-9072-9F95FDDAAD40}">
      <dsp:nvSpPr>
        <dsp:cNvPr id="0" name=""/>
        <dsp:cNvSpPr/>
      </dsp:nvSpPr>
      <dsp:spPr>
        <a:xfrm>
          <a:off x="1061983" y="222530"/>
          <a:ext cx="501756" cy="501755"/>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Definition of Churn</a:t>
          </a:r>
        </a:p>
      </dsp:txBody>
      <dsp:txXfrm>
        <a:off x="1133785" y="294223"/>
        <a:ext cx="358438" cy="358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8643E-3642-42BE-B723-FA01695D57E3}">
      <dsp:nvSpPr>
        <dsp:cNvPr id="0" name=""/>
        <dsp:cNvSpPr/>
      </dsp:nvSpPr>
      <dsp:spPr>
        <a:xfrm>
          <a:off x="850330" y="453"/>
          <a:ext cx="822052" cy="82205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7 to 9 AM %  online Drivers</a:t>
          </a:r>
        </a:p>
      </dsp:txBody>
      <dsp:txXfrm>
        <a:off x="970717" y="120840"/>
        <a:ext cx="581278" cy="581278"/>
      </dsp:txXfrm>
    </dsp:sp>
    <dsp:sp modelId="{B386B37F-0F85-43B2-83AA-37F0CCC474E3}">
      <dsp:nvSpPr>
        <dsp:cNvPr id="0" name=""/>
        <dsp:cNvSpPr/>
      </dsp:nvSpPr>
      <dsp:spPr>
        <a:xfrm>
          <a:off x="1702008" y="184651"/>
          <a:ext cx="476790" cy="476790"/>
        </a:xfrm>
        <a:prstGeom prst="mathPlus">
          <a:avLst/>
        </a:prstGeom>
        <a:solidFill>
          <a:schemeClr val="lt1"/>
        </a:solid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ln>
              <a:noFill/>
            </a:ln>
            <a:solidFill>
              <a:schemeClr val="tx1"/>
            </a:solidFill>
          </a:endParaRPr>
        </a:p>
      </dsp:txBody>
      <dsp:txXfrm>
        <a:off x="1765207" y="366975"/>
        <a:ext cx="350392" cy="112142"/>
      </dsp:txXfrm>
    </dsp:sp>
    <dsp:sp modelId="{AA53A4AC-B2C5-4131-AFC3-14E976E36083}">
      <dsp:nvSpPr>
        <dsp:cNvPr id="0" name=""/>
        <dsp:cNvSpPr/>
      </dsp:nvSpPr>
      <dsp:spPr>
        <a:xfrm>
          <a:off x="2282673" y="453"/>
          <a:ext cx="822052" cy="822052"/>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5 to 6 AM %  online Drivers</a:t>
          </a:r>
        </a:p>
      </dsp:txBody>
      <dsp:txXfrm>
        <a:off x="2403060" y="120840"/>
        <a:ext cx="581278" cy="581278"/>
      </dsp:txXfrm>
    </dsp:sp>
    <dsp:sp modelId="{1D573EFE-9158-4825-9493-5E12E47BD455}">
      <dsp:nvSpPr>
        <dsp:cNvPr id="0" name=""/>
        <dsp:cNvSpPr/>
      </dsp:nvSpPr>
      <dsp:spPr>
        <a:xfrm>
          <a:off x="3171476" y="173084"/>
          <a:ext cx="476790" cy="476790"/>
        </a:xfrm>
        <a:prstGeom prst="mathEqual">
          <a:avLst/>
        </a:prstGeom>
        <a:solidFill>
          <a:schemeClr val="accent4">
            <a:hueOff val="10395692"/>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endParaRPr>
        </a:p>
      </dsp:txBody>
      <dsp:txXfrm>
        <a:off x="3234675" y="271303"/>
        <a:ext cx="350392" cy="280352"/>
      </dsp:txXfrm>
    </dsp:sp>
    <dsp:sp modelId="{6F0A1BF5-8924-4700-9E85-3DA6B3E9C049}">
      <dsp:nvSpPr>
        <dsp:cNvPr id="0" name=""/>
        <dsp:cNvSpPr/>
      </dsp:nvSpPr>
      <dsp:spPr>
        <a:xfrm>
          <a:off x="3715017" y="453"/>
          <a:ext cx="822052" cy="82205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 Change in early morning and Peak Hour</a:t>
          </a:r>
        </a:p>
      </dsp:txBody>
      <dsp:txXfrm>
        <a:off x="3835404" y="120840"/>
        <a:ext cx="581278" cy="5812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8643E-3642-42BE-B723-FA01695D57E3}">
      <dsp:nvSpPr>
        <dsp:cNvPr id="0" name=""/>
        <dsp:cNvSpPr/>
      </dsp:nvSpPr>
      <dsp:spPr>
        <a:xfrm>
          <a:off x="850330" y="453"/>
          <a:ext cx="822052" cy="822052"/>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7 to 9 AM %  online Drivers </a:t>
          </a:r>
        </a:p>
      </dsp:txBody>
      <dsp:txXfrm>
        <a:off x="970717" y="120840"/>
        <a:ext cx="581278" cy="581278"/>
      </dsp:txXfrm>
    </dsp:sp>
    <dsp:sp modelId="{B386B37F-0F85-43B2-83AA-37F0CCC474E3}">
      <dsp:nvSpPr>
        <dsp:cNvPr id="0" name=""/>
        <dsp:cNvSpPr/>
      </dsp:nvSpPr>
      <dsp:spPr>
        <a:xfrm>
          <a:off x="1739133" y="173084"/>
          <a:ext cx="476790" cy="476790"/>
        </a:xfrm>
        <a:prstGeom prst="mathPlus">
          <a:avLst/>
        </a:prstGeom>
        <a:solidFill>
          <a:schemeClr val="lt1"/>
        </a:solidFill>
        <a:ln w="12700" cap="flat" cmpd="sng" algn="ctr">
          <a:solidFill>
            <a:schemeClr val="bg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endParaRPr>
        </a:p>
      </dsp:txBody>
      <dsp:txXfrm>
        <a:off x="1802332" y="355408"/>
        <a:ext cx="350392" cy="112142"/>
      </dsp:txXfrm>
    </dsp:sp>
    <dsp:sp modelId="{AA53A4AC-B2C5-4131-AFC3-14E976E36083}">
      <dsp:nvSpPr>
        <dsp:cNvPr id="0" name=""/>
        <dsp:cNvSpPr/>
      </dsp:nvSpPr>
      <dsp:spPr>
        <a:xfrm>
          <a:off x="2282673" y="453"/>
          <a:ext cx="822052" cy="82205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9 to 10 AM %  online Drivers</a:t>
          </a:r>
        </a:p>
      </dsp:txBody>
      <dsp:txXfrm>
        <a:off x="2403060" y="120840"/>
        <a:ext cx="581278" cy="581278"/>
      </dsp:txXfrm>
    </dsp:sp>
    <dsp:sp modelId="{1D573EFE-9158-4825-9493-5E12E47BD455}">
      <dsp:nvSpPr>
        <dsp:cNvPr id="0" name=""/>
        <dsp:cNvSpPr/>
      </dsp:nvSpPr>
      <dsp:spPr>
        <a:xfrm>
          <a:off x="3171476" y="173084"/>
          <a:ext cx="476790" cy="476790"/>
        </a:xfrm>
        <a:prstGeom prst="mathEqual">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tx1"/>
            </a:solidFill>
          </a:endParaRPr>
        </a:p>
      </dsp:txBody>
      <dsp:txXfrm>
        <a:off x="3234675" y="271303"/>
        <a:ext cx="350392" cy="280352"/>
      </dsp:txXfrm>
    </dsp:sp>
    <dsp:sp modelId="{6F0A1BF5-8924-4700-9E85-3DA6B3E9C049}">
      <dsp:nvSpPr>
        <dsp:cNvPr id="0" name=""/>
        <dsp:cNvSpPr/>
      </dsp:nvSpPr>
      <dsp:spPr>
        <a:xfrm>
          <a:off x="3715017" y="453"/>
          <a:ext cx="822052" cy="822052"/>
        </a:xfrm>
        <a:prstGeom prst="ellipse">
          <a:avLst/>
        </a:prstGeom>
        <a:solidFill>
          <a:srgbClr val="DD1E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 Change in  Peak Hour and after Peak</a:t>
          </a:r>
        </a:p>
      </dsp:txBody>
      <dsp:txXfrm>
        <a:off x="3835404" y="120840"/>
        <a:ext cx="581278" cy="5812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17D6-5744-4723-B5AF-B472D92E9C88}">
      <dsp:nvSpPr>
        <dsp:cNvPr id="0" name=""/>
        <dsp:cNvSpPr/>
      </dsp:nvSpPr>
      <dsp:spPr>
        <a:xfrm>
          <a:off x="7213" y="2028919"/>
          <a:ext cx="2156038" cy="129362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Establish Driver Segmentation</a:t>
          </a:r>
        </a:p>
      </dsp:txBody>
      <dsp:txXfrm>
        <a:off x="45102" y="2066808"/>
        <a:ext cx="2080260" cy="1217845"/>
      </dsp:txXfrm>
    </dsp:sp>
    <dsp:sp modelId="{F4FF3AF4-7BF2-40C3-8B2F-9272312DD02C}">
      <dsp:nvSpPr>
        <dsp:cNvPr id="0" name=""/>
        <dsp:cNvSpPr/>
      </dsp:nvSpPr>
      <dsp:spPr>
        <a:xfrm>
          <a:off x="2378856" y="2408382"/>
          <a:ext cx="457080" cy="534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78856" y="2515321"/>
        <a:ext cx="319956" cy="320819"/>
      </dsp:txXfrm>
    </dsp:sp>
    <dsp:sp modelId="{A1027B1B-A22A-4469-8C6F-CE8F8FC7A3D4}">
      <dsp:nvSpPr>
        <dsp:cNvPr id="0" name=""/>
        <dsp:cNvSpPr/>
      </dsp:nvSpPr>
      <dsp:spPr>
        <a:xfrm>
          <a:off x="3025668" y="2028919"/>
          <a:ext cx="2156038" cy="129362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Opportunity sizing</a:t>
          </a:r>
        </a:p>
      </dsp:txBody>
      <dsp:txXfrm>
        <a:off x="3063557" y="2066808"/>
        <a:ext cx="2080260" cy="1217845"/>
      </dsp:txXfrm>
    </dsp:sp>
    <dsp:sp modelId="{C74511F0-970B-4D5E-ACD8-FB0B022B3166}">
      <dsp:nvSpPr>
        <dsp:cNvPr id="0" name=""/>
        <dsp:cNvSpPr/>
      </dsp:nvSpPr>
      <dsp:spPr>
        <a:xfrm>
          <a:off x="5397310" y="2408382"/>
          <a:ext cx="457080" cy="534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97310" y="2515321"/>
        <a:ext cx="319956" cy="320819"/>
      </dsp:txXfrm>
    </dsp:sp>
    <dsp:sp modelId="{9477A370-B3F5-462A-B4D9-3EDAED0EC2B3}">
      <dsp:nvSpPr>
        <dsp:cNvPr id="0" name=""/>
        <dsp:cNvSpPr/>
      </dsp:nvSpPr>
      <dsp:spPr>
        <a:xfrm>
          <a:off x="6044122" y="2028919"/>
          <a:ext cx="2156038" cy="129362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Outline of incentive campaign by optimizing segments </a:t>
          </a:r>
        </a:p>
      </dsp:txBody>
      <dsp:txXfrm>
        <a:off x="6082011" y="2066808"/>
        <a:ext cx="2080260" cy="12178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8237-CE42-4223-9602-09916901BBD5}">
      <dsp:nvSpPr>
        <dsp:cNvPr id="0" name=""/>
        <dsp:cNvSpPr/>
      </dsp:nvSpPr>
      <dsp:spPr>
        <a:xfrm>
          <a:off x="1564505" y="572691"/>
          <a:ext cx="3728486" cy="3728486"/>
        </a:xfrm>
        <a:prstGeom prst="blockArc">
          <a:avLst>
            <a:gd name="adj1" fmla="val 11880000"/>
            <a:gd name="adj2" fmla="val 1620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F8D20-854D-4764-AB09-E67FED1FEC08}">
      <dsp:nvSpPr>
        <dsp:cNvPr id="0" name=""/>
        <dsp:cNvSpPr/>
      </dsp:nvSpPr>
      <dsp:spPr>
        <a:xfrm>
          <a:off x="1564505" y="572691"/>
          <a:ext cx="3728486" cy="3728486"/>
        </a:xfrm>
        <a:prstGeom prst="blockArc">
          <a:avLst>
            <a:gd name="adj1" fmla="val 7560000"/>
            <a:gd name="adj2" fmla="val 1188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2891E-263C-4001-8AC9-932E9164ED2F}">
      <dsp:nvSpPr>
        <dsp:cNvPr id="0" name=""/>
        <dsp:cNvSpPr/>
      </dsp:nvSpPr>
      <dsp:spPr>
        <a:xfrm>
          <a:off x="1564505" y="572691"/>
          <a:ext cx="3728486" cy="3728486"/>
        </a:xfrm>
        <a:prstGeom prst="blockArc">
          <a:avLst>
            <a:gd name="adj1" fmla="val 3240000"/>
            <a:gd name="adj2" fmla="val 756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F3C8AD-149C-4FB6-ADC0-772073F8CA1A}">
      <dsp:nvSpPr>
        <dsp:cNvPr id="0" name=""/>
        <dsp:cNvSpPr/>
      </dsp:nvSpPr>
      <dsp:spPr>
        <a:xfrm>
          <a:off x="1564505" y="572691"/>
          <a:ext cx="3728486" cy="3728486"/>
        </a:xfrm>
        <a:prstGeom prst="blockArc">
          <a:avLst>
            <a:gd name="adj1" fmla="val 20520000"/>
            <a:gd name="adj2" fmla="val 3240000"/>
            <a:gd name="adj3" fmla="val 46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A6D51C-8131-40BA-90FD-A82848242C44}">
      <dsp:nvSpPr>
        <dsp:cNvPr id="0" name=""/>
        <dsp:cNvSpPr/>
      </dsp:nvSpPr>
      <dsp:spPr>
        <a:xfrm>
          <a:off x="1564505" y="572691"/>
          <a:ext cx="3728486" cy="3728486"/>
        </a:xfrm>
        <a:prstGeom prst="blockArc">
          <a:avLst>
            <a:gd name="adj1" fmla="val 16200000"/>
            <a:gd name="adj2" fmla="val 20520000"/>
            <a:gd name="adj3" fmla="val 4635"/>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655147B-3B92-4DE2-8908-095F4D1357B0}">
      <dsp:nvSpPr>
        <dsp:cNvPr id="0" name=""/>
        <dsp:cNvSpPr/>
      </dsp:nvSpPr>
      <dsp:spPr>
        <a:xfrm>
          <a:off x="2571561" y="1579747"/>
          <a:ext cx="1714374" cy="1714374"/>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2822625" y="1830811"/>
        <a:ext cx="1212246" cy="1212246"/>
      </dsp:txXfrm>
    </dsp:sp>
    <dsp:sp modelId="{1C779BFD-6BC5-45EF-BB27-39BF382F8FDE}">
      <dsp:nvSpPr>
        <dsp:cNvPr id="0" name=""/>
        <dsp:cNvSpPr/>
      </dsp:nvSpPr>
      <dsp:spPr>
        <a:xfrm>
          <a:off x="2690716" y="-92940"/>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Day time drivers</a:t>
          </a:r>
        </a:p>
        <a:p>
          <a:pPr marL="0" lvl="0" indent="0" algn="ctr" defTabSz="533400">
            <a:lnSpc>
              <a:spcPct val="90000"/>
            </a:lnSpc>
            <a:spcBef>
              <a:spcPct val="0"/>
            </a:spcBef>
            <a:spcAft>
              <a:spcPct val="35000"/>
            </a:spcAft>
            <a:buNone/>
          </a:pPr>
          <a:r>
            <a:rPr lang="en-US" sz="1200" kern="1200" dirty="0"/>
            <a:t>(Segment 3 &amp; 7) </a:t>
          </a:r>
        </a:p>
      </dsp:txBody>
      <dsp:txXfrm>
        <a:off x="2906881" y="114673"/>
        <a:ext cx="1043734" cy="1002443"/>
      </dsp:txXfrm>
    </dsp:sp>
    <dsp:sp modelId="{E3F9AD8A-2EF3-41AD-AC09-C2E4A9C6EAEB}">
      <dsp:nvSpPr>
        <dsp:cNvPr id="0" name=""/>
        <dsp:cNvSpPr/>
      </dsp:nvSpPr>
      <dsp:spPr>
        <a:xfrm>
          <a:off x="4422629"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Evening/night drivers</a:t>
          </a:r>
        </a:p>
        <a:p>
          <a:pPr marL="0" lvl="0" indent="0" algn="ctr" defTabSz="533400">
            <a:lnSpc>
              <a:spcPct val="90000"/>
            </a:lnSpc>
            <a:spcBef>
              <a:spcPct val="0"/>
            </a:spcBef>
            <a:spcAft>
              <a:spcPct val="35000"/>
            </a:spcAft>
            <a:buNone/>
          </a:pPr>
          <a:r>
            <a:rPr lang="en-US" sz="1200" kern="1200" dirty="0"/>
            <a:t>(Segment 1 &amp; 4)</a:t>
          </a:r>
        </a:p>
      </dsp:txBody>
      <dsp:txXfrm>
        <a:off x="4638794" y="1372980"/>
        <a:ext cx="1043734" cy="1002443"/>
      </dsp:txXfrm>
    </dsp:sp>
    <dsp:sp modelId="{DD8D68A5-B46B-4D6E-B55F-3CBA19DDF5D5}">
      <dsp:nvSpPr>
        <dsp:cNvPr id="0" name=""/>
        <dsp:cNvSpPr/>
      </dsp:nvSpPr>
      <dsp:spPr>
        <a:xfrm>
          <a:off x="3761097"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High activity drivers</a:t>
          </a:r>
        </a:p>
        <a:p>
          <a:pPr marL="0" lvl="0" indent="0" algn="ctr" defTabSz="533400">
            <a:lnSpc>
              <a:spcPct val="90000"/>
            </a:lnSpc>
            <a:spcBef>
              <a:spcPct val="0"/>
            </a:spcBef>
            <a:spcAft>
              <a:spcPct val="35000"/>
            </a:spcAft>
            <a:buNone/>
          </a:pPr>
          <a:r>
            <a:rPr lang="en-US" sz="1200" kern="1200" dirty="0"/>
            <a:t>(Segment 6 &amp; 8)</a:t>
          </a:r>
        </a:p>
      </dsp:txBody>
      <dsp:txXfrm>
        <a:off x="3977262" y="3408966"/>
        <a:ext cx="1043734" cy="1002443"/>
      </dsp:txXfrm>
    </dsp:sp>
    <dsp:sp modelId="{7AA6F852-242C-411B-A9BF-E6EDA8191C45}">
      <dsp:nvSpPr>
        <dsp:cNvPr id="0" name=""/>
        <dsp:cNvSpPr/>
      </dsp:nvSpPr>
      <dsp:spPr>
        <a:xfrm>
          <a:off x="1620335" y="3201353"/>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Evening peak hour drivers</a:t>
          </a:r>
        </a:p>
        <a:p>
          <a:pPr marL="0" lvl="0" indent="0" algn="ctr" defTabSz="533400">
            <a:lnSpc>
              <a:spcPct val="90000"/>
            </a:lnSpc>
            <a:spcBef>
              <a:spcPct val="0"/>
            </a:spcBef>
            <a:spcAft>
              <a:spcPct val="35000"/>
            </a:spcAft>
            <a:buNone/>
          </a:pPr>
          <a:r>
            <a:rPr lang="en-US" sz="1200" kern="1200" dirty="0"/>
            <a:t>(Segment 5)</a:t>
          </a:r>
        </a:p>
      </dsp:txBody>
      <dsp:txXfrm>
        <a:off x="1836500" y="3408966"/>
        <a:ext cx="1043734" cy="1002443"/>
      </dsp:txXfrm>
    </dsp:sp>
    <dsp:sp modelId="{612B9EF2-12C0-43AE-9FFC-15C600BDEFBA}">
      <dsp:nvSpPr>
        <dsp:cNvPr id="0" name=""/>
        <dsp:cNvSpPr/>
      </dsp:nvSpPr>
      <dsp:spPr>
        <a:xfrm>
          <a:off x="958803" y="1165367"/>
          <a:ext cx="1476064" cy="141766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Least active drivers</a:t>
          </a:r>
        </a:p>
        <a:p>
          <a:pPr marL="0" lvl="0" indent="0" algn="ctr" defTabSz="533400">
            <a:lnSpc>
              <a:spcPct val="90000"/>
            </a:lnSpc>
            <a:spcBef>
              <a:spcPct val="0"/>
            </a:spcBef>
            <a:spcAft>
              <a:spcPct val="35000"/>
            </a:spcAft>
            <a:buNone/>
          </a:pPr>
          <a:r>
            <a:rPr lang="en-US" sz="1200" kern="1200" dirty="0"/>
            <a:t>(Segment 2)</a:t>
          </a:r>
        </a:p>
      </dsp:txBody>
      <dsp:txXfrm>
        <a:off x="1174968" y="1372980"/>
        <a:ext cx="1043734" cy="10024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2C540-AB30-4E74-B444-2D7D3E187033}" type="datetimeFigureOut">
              <a:rPr lang="en-US" smtClean="0"/>
              <a:t>1/31/2019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F3F27-220A-451C-A6CB-0E447836BE85}" type="slidenum">
              <a:rPr lang="en-US" smtClean="0"/>
              <a:t>‹#›</a:t>
            </a:fld>
            <a:endParaRPr lang="en-US"/>
          </a:p>
        </p:txBody>
      </p:sp>
    </p:spTree>
    <p:extLst>
      <p:ext uri="{BB962C8B-B14F-4D97-AF65-F5344CB8AC3E}">
        <p14:creationId xmlns:p14="http://schemas.microsoft.com/office/powerpoint/2010/main" val="2388956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0F3F27-220A-451C-A6CB-0E447836BE85}" type="slidenum">
              <a:rPr lang="en-US" smtClean="0"/>
              <a:t>7</a:t>
            </a:fld>
            <a:endParaRPr lang="en-US"/>
          </a:p>
        </p:txBody>
      </p:sp>
    </p:spTree>
    <p:extLst>
      <p:ext uri="{BB962C8B-B14F-4D97-AF65-F5344CB8AC3E}">
        <p14:creationId xmlns:p14="http://schemas.microsoft.com/office/powerpoint/2010/main" val="14972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22</a:t>
            </a:fld>
            <a:endParaRPr lang="en-US"/>
          </a:p>
        </p:txBody>
      </p:sp>
    </p:spTree>
    <p:extLst>
      <p:ext uri="{BB962C8B-B14F-4D97-AF65-F5344CB8AC3E}">
        <p14:creationId xmlns:p14="http://schemas.microsoft.com/office/powerpoint/2010/main" val="612564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a:t>
            </a:r>
            <a:r>
              <a:rPr lang="en-US" sz="1200" baseline="0" dirty="0"/>
              <a:t> </a:t>
            </a:r>
            <a:r>
              <a:rPr lang="en-US" sz="1200" dirty="0"/>
              <a:t>Prediction is done by a ensemble of trees or estimators</a:t>
            </a:r>
          </a:p>
          <a:p>
            <a:r>
              <a:rPr lang="en-US" sz="1200" dirty="0"/>
              <a:t>2. Builds a collection of trees 1 by 1 and then prediction of individual trees are summed </a:t>
            </a:r>
          </a:p>
          <a:p>
            <a:r>
              <a:rPr lang="en-US" sz="1200" dirty="0"/>
              <a:t>3. Uses ensemble of weaker decision Tree models</a:t>
            </a:r>
          </a:p>
          <a:p>
            <a:endParaRPr lang="en-US" dirty="0"/>
          </a:p>
        </p:txBody>
      </p:sp>
      <p:sp>
        <p:nvSpPr>
          <p:cNvPr id="4" name="Slide Number Placeholder 3"/>
          <p:cNvSpPr>
            <a:spLocks noGrp="1"/>
          </p:cNvSpPr>
          <p:nvPr>
            <p:ph type="sldNum" sz="quarter" idx="10"/>
          </p:nvPr>
        </p:nvSpPr>
        <p:spPr/>
        <p:txBody>
          <a:bodyPr/>
          <a:lstStyle/>
          <a:p>
            <a:fld id="{DD0F3F27-220A-451C-A6CB-0E447836BE85}" type="slidenum">
              <a:rPr lang="en-US" smtClean="0"/>
              <a:t>26</a:t>
            </a:fld>
            <a:endParaRPr lang="en-US"/>
          </a:p>
        </p:txBody>
      </p:sp>
    </p:spTree>
    <p:extLst>
      <p:ext uri="{BB962C8B-B14F-4D97-AF65-F5344CB8AC3E}">
        <p14:creationId xmlns:p14="http://schemas.microsoft.com/office/powerpoint/2010/main" val="37184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panose="020B0604020202020204" pitchFamily="34" charset="0"/>
                <a:cs typeface="Arial" panose="020B0604020202020204" pitchFamily="34" charset="0"/>
              </a:rPr>
              <a:t>Appropriate transformations for the data were taken to reflect likely churn behavior.</a:t>
            </a:r>
            <a:endParaRPr lang="en-SG"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BA44FAA9-51FA-4F6B-AC6F-9EF5239E7D33}" type="slidenum">
              <a:rPr lang="de-DE" smtClean="0"/>
              <a:pPr>
                <a:defRPr/>
              </a:pPr>
              <a:t>27</a:t>
            </a:fld>
            <a:endParaRPr lang="de-DE" dirty="0"/>
          </a:p>
        </p:txBody>
      </p:sp>
    </p:spTree>
    <p:extLst>
      <p:ext uri="{BB962C8B-B14F-4D97-AF65-F5344CB8AC3E}">
        <p14:creationId xmlns:p14="http://schemas.microsoft.com/office/powerpoint/2010/main" val="1366855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91% vs 72%.</a:t>
            </a:r>
            <a:r>
              <a:rPr lang="en-US" baseline="0" dirty="0"/>
              <a:t> Based on the random </a:t>
            </a:r>
          </a:p>
          <a:p>
            <a:r>
              <a:rPr lang="en-US" baseline="0" dirty="0"/>
              <a:t>0 – churn, 1 Not churn</a:t>
            </a:r>
            <a:endParaRPr lang="en-US" dirty="0"/>
          </a:p>
        </p:txBody>
      </p:sp>
      <p:sp>
        <p:nvSpPr>
          <p:cNvPr id="4" name="Slide Number Placeholder 3"/>
          <p:cNvSpPr>
            <a:spLocks noGrp="1"/>
          </p:cNvSpPr>
          <p:nvPr>
            <p:ph type="sldNum" sz="quarter" idx="10"/>
          </p:nvPr>
        </p:nvSpPr>
        <p:spPr/>
        <p:txBody>
          <a:bodyPr/>
          <a:lstStyle/>
          <a:p>
            <a:fld id="{DD0F3F27-220A-451C-A6CB-0E447836BE85}" type="slidenum">
              <a:rPr lang="en-US" smtClean="0"/>
              <a:t>28</a:t>
            </a:fld>
            <a:endParaRPr lang="en-US"/>
          </a:p>
        </p:txBody>
      </p:sp>
    </p:spTree>
    <p:extLst>
      <p:ext uri="{BB962C8B-B14F-4D97-AF65-F5344CB8AC3E}">
        <p14:creationId xmlns:p14="http://schemas.microsoft.com/office/powerpoint/2010/main" val="4233858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0F3F27-220A-451C-A6CB-0E447836BE85}" type="slidenum">
              <a:rPr lang="en-US" smtClean="0"/>
              <a:t>32</a:t>
            </a:fld>
            <a:endParaRPr lang="en-US"/>
          </a:p>
        </p:txBody>
      </p:sp>
    </p:spTree>
    <p:extLst>
      <p:ext uri="{BB962C8B-B14F-4D97-AF65-F5344CB8AC3E}">
        <p14:creationId xmlns:p14="http://schemas.microsoft.com/office/powerpoint/2010/main" val="1474368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41</a:t>
            </a:fld>
            <a:endParaRPr lang="en-US"/>
          </a:p>
        </p:txBody>
      </p:sp>
    </p:spTree>
    <p:extLst>
      <p:ext uri="{BB962C8B-B14F-4D97-AF65-F5344CB8AC3E}">
        <p14:creationId xmlns:p14="http://schemas.microsoft.com/office/powerpoint/2010/main" val="345898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43</a:t>
            </a:fld>
            <a:endParaRPr lang="en-US"/>
          </a:p>
        </p:txBody>
      </p:sp>
    </p:spTree>
    <p:extLst>
      <p:ext uri="{BB962C8B-B14F-4D97-AF65-F5344CB8AC3E}">
        <p14:creationId xmlns:p14="http://schemas.microsoft.com/office/powerpoint/2010/main" val="957984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45</a:t>
            </a:fld>
            <a:endParaRPr lang="en-US"/>
          </a:p>
        </p:txBody>
      </p:sp>
    </p:spTree>
    <p:extLst>
      <p:ext uri="{BB962C8B-B14F-4D97-AF65-F5344CB8AC3E}">
        <p14:creationId xmlns:p14="http://schemas.microsoft.com/office/powerpoint/2010/main" val="5236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Segment 4: </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47</a:t>
            </a:fld>
            <a:endParaRPr lang="en-US"/>
          </a:p>
        </p:txBody>
      </p:sp>
    </p:spTree>
    <p:extLst>
      <p:ext uri="{BB962C8B-B14F-4D97-AF65-F5344CB8AC3E}">
        <p14:creationId xmlns:p14="http://schemas.microsoft.com/office/powerpoint/2010/main" val="219851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Segment</a:t>
            </a:r>
            <a:r>
              <a:rPr lang="en-US" baseline="0" dirty="0"/>
              <a:t> 6</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49</a:t>
            </a:fld>
            <a:endParaRPr lang="en-US"/>
          </a:p>
        </p:txBody>
      </p:sp>
    </p:spTree>
    <p:extLst>
      <p:ext uri="{BB962C8B-B14F-4D97-AF65-F5344CB8AC3E}">
        <p14:creationId xmlns:p14="http://schemas.microsoft.com/office/powerpoint/2010/main" val="240890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C7450-FE7E-43DB-A3E9-C93ED09F5360}" type="slidenum">
              <a:rPr lang="en-US" smtClean="0"/>
              <a:t>8</a:t>
            </a:fld>
            <a:endParaRPr lang="en-US"/>
          </a:p>
        </p:txBody>
      </p:sp>
    </p:spTree>
    <p:extLst>
      <p:ext uri="{BB962C8B-B14F-4D97-AF65-F5344CB8AC3E}">
        <p14:creationId xmlns:p14="http://schemas.microsoft.com/office/powerpoint/2010/main" val="325959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51</a:t>
            </a:fld>
            <a:endParaRPr lang="en-US"/>
          </a:p>
        </p:txBody>
      </p:sp>
    </p:spTree>
    <p:extLst>
      <p:ext uri="{BB962C8B-B14F-4D97-AF65-F5344CB8AC3E}">
        <p14:creationId xmlns:p14="http://schemas.microsoft.com/office/powerpoint/2010/main" val="1155969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a:t>
            </a:r>
            <a:r>
              <a:rPr lang="en-US" baseline="0" dirty="0"/>
              <a:t> 2</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53</a:t>
            </a:fld>
            <a:endParaRPr lang="en-US"/>
          </a:p>
        </p:txBody>
      </p:sp>
    </p:spTree>
    <p:extLst>
      <p:ext uri="{BB962C8B-B14F-4D97-AF65-F5344CB8AC3E}">
        <p14:creationId xmlns:p14="http://schemas.microsoft.com/office/powerpoint/2010/main" val="3426783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Segment</a:t>
            </a:r>
            <a:r>
              <a:rPr lang="en-US" baseline="0" dirty="0"/>
              <a:t> 5</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54</a:t>
            </a:fld>
            <a:endParaRPr lang="en-US"/>
          </a:p>
        </p:txBody>
      </p:sp>
    </p:spTree>
    <p:extLst>
      <p:ext uri="{BB962C8B-B14F-4D97-AF65-F5344CB8AC3E}">
        <p14:creationId xmlns:p14="http://schemas.microsoft.com/office/powerpoint/2010/main" val="3452271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Most</a:t>
            </a:r>
            <a:r>
              <a:rPr lang="en-US" baseline="0" dirty="0"/>
              <a:t> recent converts into UNIFI service (and most recent customers as well).  Somewhere in the middle of their contracts, and are “stuck” on VIP products.</a:t>
            </a:r>
          </a:p>
          <a:p>
            <a:pPr marL="171450" indent="-171450">
              <a:buFontTx/>
              <a:buChar char="-"/>
            </a:pPr>
            <a:r>
              <a:rPr lang="en-US" baseline="0" dirty="0"/>
              <a:t>Unwilling to upgrade.  Focus on education to stimulate growth.</a:t>
            </a:r>
          </a:p>
          <a:p>
            <a:pPr marL="171450" indent="-171450">
              <a:buFontTx/>
              <a:buChar char="-"/>
            </a:pPr>
            <a:r>
              <a:rPr lang="en-US" baseline="0" dirty="0"/>
              <a:t>Have they been excluded from current upgrade campaigns?</a:t>
            </a:r>
          </a:p>
          <a:p>
            <a:pPr marL="171450" indent="-171450">
              <a:buFontTx/>
              <a:buChar char="-"/>
            </a:pPr>
            <a:r>
              <a:rPr lang="en-US" baseline="0" dirty="0"/>
              <a:t>These could be STX customers who converted to UNIFI about a year back.</a:t>
            </a:r>
          </a:p>
          <a:p>
            <a:pPr marL="171450" indent="-171450">
              <a:buFontTx/>
              <a:buChar char="-"/>
            </a:pPr>
            <a:r>
              <a:rPr lang="en-US" baseline="0" dirty="0"/>
              <a:t>Target selectively and cautiously to avoid customers going into the “Bad Payer” segment.</a:t>
            </a:r>
          </a:p>
          <a:p>
            <a:pPr marL="171450" indent="-171450">
              <a:buFontTx/>
              <a:buChar char="-"/>
            </a:pPr>
            <a:r>
              <a:rPr lang="en-US" baseline="0" dirty="0"/>
              <a:t>This group may represent younger customers who are more mobile, so OTT, </a:t>
            </a:r>
            <a:r>
              <a:rPr lang="en-US" baseline="0" dirty="0" err="1"/>
              <a:t>iFlix</a:t>
            </a:r>
            <a:r>
              <a:rPr lang="en-US" baseline="0" dirty="0"/>
              <a:t>, </a:t>
            </a:r>
            <a:r>
              <a:rPr lang="en-US" baseline="0" dirty="0" err="1"/>
              <a:t>etc</a:t>
            </a:r>
            <a:r>
              <a:rPr lang="en-US" baseline="0" dirty="0"/>
              <a:t> may be good campaigns</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58</a:t>
            </a:fld>
            <a:endParaRPr lang="en-US"/>
          </a:p>
        </p:txBody>
      </p:sp>
    </p:spTree>
    <p:extLst>
      <p:ext uri="{BB962C8B-B14F-4D97-AF65-F5344CB8AC3E}">
        <p14:creationId xmlns:p14="http://schemas.microsoft.com/office/powerpoint/2010/main" val="1904796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Most</a:t>
            </a:r>
            <a:r>
              <a:rPr lang="en-US" baseline="0" dirty="0"/>
              <a:t> recent converts into UNIFI service (and most recent customers as well).  Somewhere in the middle of their contracts, and are “stuck” on VIP products.</a:t>
            </a:r>
          </a:p>
          <a:p>
            <a:pPr marL="171450" indent="-171450">
              <a:buFontTx/>
              <a:buChar char="-"/>
            </a:pPr>
            <a:r>
              <a:rPr lang="en-US" baseline="0" dirty="0"/>
              <a:t>Unwilling to upgrade.  Focus on education to stimulate growth.</a:t>
            </a:r>
          </a:p>
          <a:p>
            <a:pPr marL="171450" indent="-171450">
              <a:buFontTx/>
              <a:buChar char="-"/>
            </a:pPr>
            <a:r>
              <a:rPr lang="en-US" baseline="0" dirty="0"/>
              <a:t>Have they been excluded from current upgrade campaigns?</a:t>
            </a:r>
          </a:p>
          <a:p>
            <a:pPr marL="171450" indent="-171450">
              <a:buFontTx/>
              <a:buChar char="-"/>
            </a:pPr>
            <a:r>
              <a:rPr lang="en-US" baseline="0" dirty="0"/>
              <a:t>These could be STX customers who converted to UNIFI about a year back.</a:t>
            </a:r>
          </a:p>
          <a:p>
            <a:pPr marL="171450" indent="-171450">
              <a:buFontTx/>
              <a:buChar char="-"/>
            </a:pPr>
            <a:r>
              <a:rPr lang="en-US" baseline="0" dirty="0"/>
              <a:t>Target selectively and cautiously to avoid customers going into the “Bad Payer” segment.</a:t>
            </a:r>
          </a:p>
          <a:p>
            <a:pPr marL="171450" indent="-171450">
              <a:buFontTx/>
              <a:buChar char="-"/>
            </a:pPr>
            <a:r>
              <a:rPr lang="en-US" baseline="0" dirty="0"/>
              <a:t>This group may represent younger customers who are more mobile, so OTT, </a:t>
            </a:r>
            <a:r>
              <a:rPr lang="en-US" baseline="0" dirty="0" err="1"/>
              <a:t>iFlix</a:t>
            </a:r>
            <a:r>
              <a:rPr lang="en-US" baseline="0" dirty="0"/>
              <a:t>, </a:t>
            </a:r>
            <a:r>
              <a:rPr lang="en-US" baseline="0" dirty="0" err="1"/>
              <a:t>etc</a:t>
            </a:r>
            <a:r>
              <a:rPr lang="en-US" baseline="0" dirty="0"/>
              <a:t> may be good campaigns</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59</a:t>
            </a:fld>
            <a:endParaRPr lang="en-US"/>
          </a:p>
        </p:txBody>
      </p:sp>
    </p:spTree>
    <p:extLst>
      <p:ext uri="{BB962C8B-B14F-4D97-AF65-F5344CB8AC3E}">
        <p14:creationId xmlns:p14="http://schemas.microsoft.com/office/powerpoint/2010/main" val="294391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Most</a:t>
            </a:r>
            <a:r>
              <a:rPr lang="en-US" baseline="0" dirty="0"/>
              <a:t> recent converts into UNIFI service (and most recent customers as well).  Somewhere in the middle of their contracts, and are “stuck” on VIP products.</a:t>
            </a:r>
          </a:p>
          <a:p>
            <a:pPr marL="171450" indent="-171450">
              <a:buFontTx/>
              <a:buChar char="-"/>
            </a:pPr>
            <a:r>
              <a:rPr lang="en-US" baseline="0" dirty="0"/>
              <a:t>Unwilling to upgrade.  Focus on education to stimulate growth.</a:t>
            </a:r>
          </a:p>
          <a:p>
            <a:pPr marL="171450" indent="-171450">
              <a:buFontTx/>
              <a:buChar char="-"/>
            </a:pPr>
            <a:r>
              <a:rPr lang="en-US" baseline="0" dirty="0"/>
              <a:t>Have they been excluded from current upgrade campaigns?</a:t>
            </a:r>
          </a:p>
          <a:p>
            <a:pPr marL="171450" indent="-171450">
              <a:buFontTx/>
              <a:buChar char="-"/>
            </a:pPr>
            <a:r>
              <a:rPr lang="en-US" baseline="0" dirty="0"/>
              <a:t>These could be STX customers who converted to UNIFI about a year back.</a:t>
            </a:r>
          </a:p>
          <a:p>
            <a:pPr marL="171450" indent="-171450">
              <a:buFontTx/>
              <a:buChar char="-"/>
            </a:pPr>
            <a:r>
              <a:rPr lang="en-US" baseline="0" dirty="0"/>
              <a:t>Target selectively and cautiously to avoid customers going into the “Bad Payer” segment.</a:t>
            </a:r>
          </a:p>
          <a:p>
            <a:pPr marL="171450" indent="-171450">
              <a:buFontTx/>
              <a:buChar char="-"/>
            </a:pPr>
            <a:r>
              <a:rPr lang="en-US" baseline="0" dirty="0"/>
              <a:t>This group may represent younger customers who are more mobile, so OTT, </a:t>
            </a:r>
            <a:r>
              <a:rPr lang="en-US" baseline="0" dirty="0" err="1"/>
              <a:t>iFlix</a:t>
            </a:r>
            <a:r>
              <a:rPr lang="en-US" baseline="0" dirty="0"/>
              <a:t>, </a:t>
            </a:r>
            <a:r>
              <a:rPr lang="en-US" baseline="0" dirty="0" err="1"/>
              <a:t>etc</a:t>
            </a:r>
            <a:r>
              <a:rPr lang="en-US" baseline="0" dirty="0"/>
              <a:t> may be good campaigns</a:t>
            </a:r>
            <a:endParaRPr lang="en-US" dirty="0"/>
          </a:p>
        </p:txBody>
      </p:sp>
      <p:sp>
        <p:nvSpPr>
          <p:cNvPr id="4" name="Slide Number Placeholder 3"/>
          <p:cNvSpPr>
            <a:spLocks noGrp="1"/>
          </p:cNvSpPr>
          <p:nvPr>
            <p:ph type="sldNum" sz="quarter" idx="10"/>
          </p:nvPr>
        </p:nvSpPr>
        <p:spPr/>
        <p:txBody>
          <a:bodyPr/>
          <a:lstStyle/>
          <a:p>
            <a:fld id="{942C7450-FE7E-43DB-A3E9-C93ED09F5360}" type="slidenum">
              <a:rPr lang="en-US" smtClean="0"/>
              <a:t>60</a:t>
            </a:fld>
            <a:endParaRPr lang="en-US"/>
          </a:p>
        </p:txBody>
      </p:sp>
    </p:spTree>
    <p:extLst>
      <p:ext uri="{BB962C8B-B14F-4D97-AF65-F5344CB8AC3E}">
        <p14:creationId xmlns:p14="http://schemas.microsoft.com/office/powerpoint/2010/main" val="201522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11</a:t>
            </a:fld>
            <a:endParaRPr lang="en-US"/>
          </a:p>
        </p:txBody>
      </p:sp>
    </p:spTree>
    <p:extLst>
      <p:ext uri="{BB962C8B-B14F-4D97-AF65-F5344CB8AC3E}">
        <p14:creationId xmlns:p14="http://schemas.microsoft.com/office/powerpoint/2010/main" val="109857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12</a:t>
            </a:fld>
            <a:endParaRPr lang="en-US"/>
          </a:p>
        </p:txBody>
      </p:sp>
    </p:spTree>
    <p:extLst>
      <p:ext uri="{BB962C8B-B14F-4D97-AF65-F5344CB8AC3E}">
        <p14:creationId xmlns:p14="http://schemas.microsoft.com/office/powerpoint/2010/main" val="385685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14</a:t>
            </a:fld>
            <a:endParaRPr lang="en-US"/>
          </a:p>
        </p:txBody>
      </p:sp>
    </p:spTree>
    <p:extLst>
      <p:ext uri="{BB962C8B-B14F-4D97-AF65-F5344CB8AC3E}">
        <p14:creationId xmlns:p14="http://schemas.microsoft.com/office/powerpoint/2010/main" val="193420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15</a:t>
            </a:fld>
            <a:endParaRPr lang="en-US"/>
          </a:p>
        </p:txBody>
      </p:sp>
    </p:spTree>
    <p:extLst>
      <p:ext uri="{BB962C8B-B14F-4D97-AF65-F5344CB8AC3E}">
        <p14:creationId xmlns:p14="http://schemas.microsoft.com/office/powerpoint/2010/main" val="149962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17</a:t>
            </a:fld>
            <a:endParaRPr lang="en-US"/>
          </a:p>
        </p:txBody>
      </p:sp>
    </p:spTree>
    <p:extLst>
      <p:ext uri="{BB962C8B-B14F-4D97-AF65-F5344CB8AC3E}">
        <p14:creationId xmlns:p14="http://schemas.microsoft.com/office/powerpoint/2010/main" val="307411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18</a:t>
            </a:fld>
            <a:endParaRPr lang="en-US"/>
          </a:p>
        </p:txBody>
      </p:sp>
    </p:spTree>
    <p:extLst>
      <p:ext uri="{BB962C8B-B14F-4D97-AF65-F5344CB8AC3E}">
        <p14:creationId xmlns:p14="http://schemas.microsoft.com/office/powerpoint/2010/main" val="360361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Segment 8</a:t>
            </a:r>
          </a:p>
        </p:txBody>
      </p:sp>
      <p:sp>
        <p:nvSpPr>
          <p:cNvPr id="4" name="Slide Number Placeholder 3"/>
          <p:cNvSpPr>
            <a:spLocks noGrp="1"/>
          </p:cNvSpPr>
          <p:nvPr>
            <p:ph type="sldNum" sz="quarter" idx="10"/>
          </p:nvPr>
        </p:nvSpPr>
        <p:spPr/>
        <p:txBody>
          <a:bodyPr/>
          <a:lstStyle/>
          <a:p>
            <a:fld id="{942C7450-FE7E-43DB-A3E9-C93ED09F5360}" type="slidenum">
              <a:rPr lang="en-US" smtClean="0"/>
              <a:t>20</a:t>
            </a:fld>
            <a:endParaRPr lang="en-US"/>
          </a:p>
        </p:txBody>
      </p:sp>
    </p:spTree>
    <p:extLst>
      <p:ext uri="{BB962C8B-B14F-4D97-AF65-F5344CB8AC3E}">
        <p14:creationId xmlns:p14="http://schemas.microsoft.com/office/powerpoint/2010/main" val="19428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55E57E5-63EC-471A-A6CC-C4F6E0A10065}"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297449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E57E5-63EC-471A-A6CC-C4F6E0A10065}"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45477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E57E5-63EC-471A-A6CC-C4F6E0A10065}"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58217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5_Title Slide_Sky Blue_Bottom">
    <p:spTree>
      <p:nvGrpSpPr>
        <p:cNvPr id="1" name=""/>
        <p:cNvGrpSpPr/>
        <p:nvPr/>
      </p:nvGrpSpPr>
      <p:grpSpPr>
        <a:xfrm>
          <a:off x="0" y="0"/>
          <a:ext cx="0" cy="0"/>
          <a:chOff x="0" y="0"/>
          <a:chExt cx="0" cy="0"/>
        </a:xfrm>
      </p:grpSpPr>
      <p:graphicFrame>
        <p:nvGraphicFramePr>
          <p:cNvPr id="44" name="Objekt 43" hidden="1"/>
          <p:cNvGraphicFramePr>
            <a:graphicFrameLocks/>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26" name="think-cell Slide" r:id="rId4" imgW="0" imgH="0" progId="">
                  <p:embed/>
                </p:oleObj>
              </mc:Choice>
              <mc:Fallback>
                <p:oleObj name="think-cell Slide" r:id="rId4" imgW="0" imgH="0" progId="">
                  <p:embed/>
                  <p:pic>
                    <p:nvPicPr>
                      <p:cNvPr id="44" name="Objekt 4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3" descr="S:\Clients\Presentations\Accenture\Julie E Sielaff - 14-5366 - Acc Analytics Continuing the Dialogue\Working Files\_comping images\475614343_dark.jpg"/>
          <p:cNvPicPr>
            <a:picLocks noChangeAspect="1"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a:spLocks noGrp="1"/>
          </p:cNvSpPr>
          <p:nvPr>
            <p:ph type="ctrTitle" hasCustomPrompt="1"/>
          </p:nvPr>
        </p:nvSpPr>
        <p:spPr>
          <a:xfrm>
            <a:off x="607485" y="1599031"/>
            <a:ext cx="5346700" cy="99695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19" name="Text Placeholder 32"/>
          <p:cNvSpPr>
            <a:spLocks noGrp="1"/>
          </p:cNvSpPr>
          <p:nvPr>
            <p:ph type="body" sz="quarter" idx="10"/>
          </p:nvPr>
        </p:nvSpPr>
        <p:spPr>
          <a:xfrm>
            <a:off x="607483" y="2669757"/>
            <a:ext cx="5346700" cy="467562"/>
          </a:xfrm>
          <a:prstGeom prst="rect">
            <a:avLst/>
          </a:prstGeo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grpSp>
        <p:nvGrpSpPr>
          <p:cNvPr id="20" name="Group 19"/>
          <p:cNvGrpSpPr/>
          <p:nvPr userDrawn="1"/>
        </p:nvGrpSpPr>
        <p:grpSpPr>
          <a:xfrm>
            <a:off x="7550400" y="1594448"/>
            <a:ext cx="4099192" cy="2061722"/>
            <a:chOff x="5728986" y="1472516"/>
            <a:chExt cx="3074394" cy="2061722"/>
          </a:xfrm>
        </p:grpSpPr>
        <p:sp>
          <p:nvSpPr>
            <p:cNvPr id="21" name="Freeform 20"/>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grpSp>
      <p:pic>
        <p:nvPicPr>
          <p:cNvPr id="26" name="Picture 12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850647" y="3202035"/>
            <a:ext cx="7753852" cy="17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Acc_StratLine_Wht_RGB.png"/>
          <p:cNvPicPr>
            <a:picLocks noChangeAspect="1"/>
          </p:cNvPicPr>
          <p:nvPr userDrawn="1"/>
        </p:nvPicPr>
        <p:blipFill>
          <a:blip r:embed="rId7" cstate="print">
            <a:biLevel thresh="75000"/>
            <a:extLst>
              <a:ext uri="{28A0092B-C50C-407E-A947-70E740481C1C}">
                <a14:useLocalDpi xmlns:a14="http://schemas.microsoft.com/office/drawing/2010/main" val="0"/>
              </a:ext>
            </a:extLst>
          </a:blip>
          <a:stretch>
            <a:fillRect/>
          </a:stretch>
        </p:blipFill>
        <p:spPr>
          <a:xfrm>
            <a:off x="6578097" y="864365"/>
            <a:ext cx="4986528" cy="224169"/>
          </a:xfrm>
          <a:prstGeom prst="rect">
            <a:avLst/>
          </a:prstGeom>
        </p:spPr>
      </p:pic>
      <p:grpSp>
        <p:nvGrpSpPr>
          <p:cNvPr id="28" name="Group 27"/>
          <p:cNvGrpSpPr/>
          <p:nvPr userDrawn="1"/>
        </p:nvGrpSpPr>
        <p:grpSpPr>
          <a:xfrm>
            <a:off x="601733" y="434254"/>
            <a:ext cx="2911625" cy="635721"/>
            <a:chOff x="448031" y="5788818"/>
            <a:chExt cx="2183719" cy="635721"/>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8031" y="6039743"/>
              <a:ext cx="2183719" cy="384796"/>
            </a:xfrm>
            <a:prstGeom prst="rect">
              <a:avLst/>
            </a:prstGeom>
          </p:spPr>
        </p:pic>
        <p:sp>
          <p:nvSpPr>
            <p:cNvPr id="30" name="Freeform 29"/>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prstClr val="white"/>
                </a:solidFill>
              </a:endParaRPr>
            </a:p>
          </p:txBody>
        </p:sp>
      </p:grpSp>
    </p:spTree>
    <p:extLst>
      <p:ext uri="{BB962C8B-B14F-4D97-AF65-F5344CB8AC3E}">
        <p14:creationId xmlns:p14="http://schemas.microsoft.com/office/powerpoint/2010/main" val="2202562768"/>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a:xfrm>
            <a:off x="624418" y="1102301"/>
            <a:ext cx="10943167" cy="562987"/>
          </a:xfrm>
          <a:prstGeom prst="rect">
            <a:avLst/>
          </a:prstGeom>
          <a:noFill/>
        </p:spPr>
        <p:txBody>
          <a:bodyPr wrap="square" lIns="0" tIns="72000" rIns="0" bIns="36000">
            <a:noAutofit/>
          </a:bodyPr>
          <a:lstStyle>
            <a:lvl1pPr marL="0" indent="0">
              <a:buNone/>
              <a:defRPr lang="de-DE" sz="1800" b="1" dirty="0" smtClean="0">
                <a:solidFill>
                  <a:srgbClr val="FFB50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en-US" noProof="0" dirty="0"/>
              <a:t>Click to edit Master text styles</a:t>
            </a:r>
          </a:p>
        </p:txBody>
      </p:sp>
      <p:sp>
        <p:nvSpPr>
          <p:cNvPr id="4" name="Titel 3"/>
          <p:cNvSpPr>
            <a:spLocks noGrp="1"/>
          </p:cNvSpPr>
          <p:nvPr>
            <p:ph type="title"/>
          </p:nvPr>
        </p:nvSpPr>
        <p:spPr/>
        <p:txBody>
          <a:bodyPr/>
          <a:lstStyle/>
          <a:p>
            <a:r>
              <a:rPr lang="en-US"/>
              <a:t>Click to edit Master title style</a:t>
            </a:r>
            <a:endParaRPr lang="de-DE" dirty="0"/>
          </a:p>
        </p:txBody>
      </p:sp>
      <p:sp>
        <p:nvSpPr>
          <p:cNvPr id="5" name="Inhaltsplatzhalter 2"/>
          <p:cNvSpPr>
            <a:spLocks noGrp="1"/>
          </p:cNvSpPr>
          <p:nvPr>
            <p:ph idx="1" hasCustomPrompt="1"/>
          </p:nvPr>
        </p:nvSpPr>
        <p:spPr>
          <a:xfrm>
            <a:off x="624418" y="1665288"/>
            <a:ext cx="10943167"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80000" indent="-180000" algn="l" rtl="0" eaLnBrk="1" fontAlgn="base" hangingPunct="1">
              <a:spcBef>
                <a:spcPts val="300"/>
              </a:spcBef>
              <a:spcAft>
                <a:spcPts val="300"/>
              </a:spcAft>
              <a:buClr>
                <a:schemeClr val="tx1"/>
              </a:buClr>
              <a:buFont typeface="Arial" pitchFamily="34" charset="0"/>
              <a:defRPr lang="de-DE" sz="18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defRPr lang="de-DE" sz="16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tabLst/>
              <a:defRPr lang="de-DE" sz="14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defRPr lang="de-DE" sz="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defRPr lang="de-DE" sz="1100" dirty="0">
                <a:solidFill>
                  <a:schemeClr val="tx1"/>
                </a:solidFill>
                <a:latin typeface="+mn-lt"/>
                <a:ea typeface="+mn-ea"/>
                <a:cs typeface="+mn-cs"/>
              </a:defRPr>
            </a:lvl5p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p:txBody>
      </p:sp>
    </p:spTree>
    <p:extLst>
      <p:ext uri="{BB962C8B-B14F-4D97-AF65-F5344CB8AC3E}">
        <p14:creationId xmlns:p14="http://schemas.microsoft.com/office/powerpoint/2010/main" val="421474891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with White Signature">
    <p:spTree>
      <p:nvGrpSpPr>
        <p:cNvPr id="1" name=""/>
        <p:cNvGrpSpPr/>
        <p:nvPr/>
      </p:nvGrpSpPr>
      <p:grpSpPr>
        <a:xfrm>
          <a:off x="0" y="0"/>
          <a:ext cx="0" cy="0"/>
          <a:chOff x="0" y="0"/>
          <a:chExt cx="0" cy="0"/>
        </a:xfrm>
      </p:grpSpPr>
      <p:sp>
        <p:nvSpPr>
          <p:cNvPr id="154" name="Text Placeholder 2"/>
          <p:cNvSpPr>
            <a:spLocks noGrp="1"/>
          </p:cNvSpPr>
          <p:nvPr>
            <p:ph idx="1"/>
          </p:nvPr>
        </p:nvSpPr>
        <p:spPr>
          <a:xfrm>
            <a:off x="624425" y="1349208"/>
            <a:ext cx="10929537"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3" name="Title 2"/>
          <p:cNvSpPr>
            <a:spLocks noGrp="1"/>
          </p:cNvSpPr>
          <p:nvPr>
            <p:ph type="title" hasCustomPrompt="1"/>
          </p:nvPr>
        </p:nvSpPr>
        <p:spPr>
          <a:xfrm>
            <a:off x="614715" y="170122"/>
            <a:ext cx="10053285" cy="896678"/>
          </a:xfrm>
        </p:spPr>
        <p:txBody>
          <a:bodyPr>
            <a:normAutofit/>
          </a:bodyPr>
          <a:lstStyle>
            <a:lvl1pPr>
              <a:defRPr sz="2200">
                <a:latin typeface="+mj-lt"/>
              </a:defRPr>
            </a:lvl1pPr>
          </a:lstStyle>
          <a:p>
            <a:r>
              <a:rPr lang="en-US" dirty="0"/>
              <a:t>Master Title Slide Headline</a:t>
            </a:r>
            <a:endParaRPr lang="en-CA" dirty="0"/>
          </a:p>
        </p:txBody>
      </p:sp>
    </p:spTree>
    <p:extLst>
      <p:ext uri="{BB962C8B-B14F-4D97-AF65-F5344CB8AC3E}">
        <p14:creationId xmlns:p14="http://schemas.microsoft.com/office/powerpoint/2010/main" val="723294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5E57E5-63EC-471A-A6CC-C4F6E0A10065}"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264885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5E57E5-63EC-471A-A6CC-C4F6E0A10065}"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350651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5E57E5-63EC-471A-A6CC-C4F6E0A10065}"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1299294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5E57E5-63EC-471A-A6CC-C4F6E0A10065}" type="datetimeFigureOut">
              <a:rPr lang="en-US" smtClean="0"/>
              <a:t>1/31/2019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3088635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5E57E5-63EC-471A-A6CC-C4F6E0A10065}"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1865754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5E57E5-63EC-471A-A6CC-C4F6E0A10065}" type="datetimeFigureOut">
              <a:rPr lang="en-US" smtClean="0"/>
              <a:t>1/31/2019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1193463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5E57E5-63EC-471A-A6CC-C4F6E0A10065}"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22551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5E57E5-63EC-471A-A6CC-C4F6E0A10065}"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E4947-2556-45F0-8828-770EED04910A}" type="slidenum">
              <a:rPr lang="en-US" smtClean="0"/>
              <a:t>‹#›</a:t>
            </a:fld>
            <a:endParaRPr lang="en-US"/>
          </a:p>
        </p:txBody>
      </p:sp>
    </p:spTree>
    <p:extLst>
      <p:ext uri="{BB962C8B-B14F-4D97-AF65-F5344CB8AC3E}">
        <p14:creationId xmlns:p14="http://schemas.microsoft.com/office/powerpoint/2010/main" val="43630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5E57E5-63EC-471A-A6CC-C4F6E0A10065}" type="datetimeFigureOut">
              <a:rPr lang="en-US" smtClean="0"/>
              <a:t>1/31/2019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E4947-2556-45F0-8828-770EED04910A}" type="slidenum">
              <a:rPr lang="en-US" smtClean="0"/>
              <a:t>‹#›</a:t>
            </a:fld>
            <a:endParaRPr lang="en-US"/>
          </a:p>
        </p:txBody>
      </p:sp>
    </p:spTree>
    <p:extLst>
      <p:ext uri="{BB962C8B-B14F-4D97-AF65-F5344CB8AC3E}">
        <p14:creationId xmlns:p14="http://schemas.microsoft.com/office/powerpoint/2010/main" val="2399065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6.xml"/><Relationship Id="rId7" Type="http://schemas.openxmlformats.org/officeDocument/2006/relationships/image" Target="../media/image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30.jpeg"/><Relationship Id="rId4" Type="http://schemas.openxmlformats.org/officeDocument/2006/relationships/diagramQuickStyle" Target="../diagrams/quickStyle6.xml"/><Relationship Id="rId9"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28.jpeg"/><Relationship Id="rId4" Type="http://schemas.openxmlformats.org/officeDocument/2006/relationships/diagramQuickStyle" Target="../diagrams/quickStyle7.xml"/><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8.xml"/><Relationship Id="rId7" Type="http://schemas.openxmlformats.org/officeDocument/2006/relationships/image" Target="../media/image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32.jpeg"/><Relationship Id="rId4" Type="http://schemas.openxmlformats.org/officeDocument/2006/relationships/diagramQuickStyle" Target="../diagrams/quickStyle8.xml"/><Relationship Id="rId9"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chart" Target="../charts/chart8.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9.xml"/><Relationship Id="rId7" Type="http://schemas.openxmlformats.org/officeDocument/2006/relationships/image" Target="../media/image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0.xml"/><Relationship Id="rId7" Type="http://schemas.openxmlformats.org/officeDocument/2006/relationships/image" Target="../media/image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chart" Target="../charts/chart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13" Type="http://schemas.microsoft.com/office/2007/relationships/diagramDrawing" Target="../diagrams/drawing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Colors" Target="../diagrams/colors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QuickStyle" Target="../diagrams/quickStyle16.xml"/><Relationship Id="rId5" Type="http://schemas.openxmlformats.org/officeDocument/2006/relationships/diagramQuickStyle" Target="../diagrams/quickStyle15.xml"/><Relationship Id="rId10" Type="http://schemas.openxmlformats.org/officeDocument/2006/relationships/diagramLayout" Target="../diagrams/layout16.xml"/><Relationship Id="rId4" Type="http://schemas.openxmlformats.org/officeDocument/2006/relationships/diagramLayout" Target="../diagrams/layout15.xml"/><Relationship Id="rId9" Type="http://schemas.openxmlformats.org/officeDocument/2006/relationships/diagramData" Target="../diagrams/data1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47.png"/><Relationship Id="rId7" Type="http://schemas.openxmlformats.org/officeDocument/2006/relationships/diagramColors" Target="../diagrams/colors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9.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openxmlformats.org/officeDocument/2006/relationships/image" Target="../media/image23.png"/><Relationship Id="rId5" Type="http://schemas.openxmlformats.org/officeDocument/2006/relationships/diagramColors" Target="../diagrams/colors19.xml"/><Relationship Id="rId10" Type="http://schemas.openxmlformats.org/officeDocument/2006/relationships/image" Target="../media/image22.png"/><Relationship Id="rId4" Type="http://schemas.openxmlformats.org/officeDocument/2006/relationships/diagramQuickStyle" Target="../diagrams/quickStyle19.xml"/><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diagramDrawing" Target="../diagrams/drawing23.xml"/><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diagramColors" Target="../diagrams/colors23.xml"/><Relationship Id="rId17" Type="http://schemas.openxmlformats.org/officeDocument/2006/relationships/image" Target="../media/image54.emf"/><Relationship Id="rId2" Type="http://schemas.openxmlformats.org/officeDocument/2006/relationships/image" Target="../media/image49.emf"/><Relationship Id="rId16"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diagramColors" Target="../diagrams/colors22.xml"/><Relationship Id="rId11" Type="http://schemas.openxmlformats.org/officeDocument/2006/relationships/diagramQuickStyle" Target="../diagrams/quickStyle23.xml"/><Relationship Id="rId5" Type="http://schemas.openxmlformats.org/officeDocument/2006/relationships/diagramQuickStyle" Target="../diagrams/quickStyle22.xml"/><Relationship Id="rId15" Type="http://schemas.openxmlformats.org/officeDocument/2006/relationships/image" Target="../media/image52.jpeg"/><Relationship Id="rId10" Type="http://schemas.openxmlformats.org/officeDocument/2006/relationships/diagramLayout" Target="../diagrams/layout23.xml"/><Relationship Id="rId4" Type="http://schemas.openxmlformats.org/officeDocument/2006/relationships/diagramLayout" Target="../diagrams/layout22.xml"/><Relationship Id="rId9" Type="http://schemas.openxmlformats.org/officeDocument/2006/relationships/diagramData" Target="../diagrams/data23.xml"/><Relationship Id="rId14" Type="http://schemas.openxmlformats.org/officeDocument/2006/relationships/image" Target="../media/image51.emf"/></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chart" Target="../charts/chart10.xml"/><Relationship Id="rId7"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image" Target="../media/image33.png"/><Relationship Id="rId4" Type="http://schemas.openxmlformats.org/officeDocument/2006/relationships/chart" Target="../charts/chart11.xml"/><Relationship Id="rId9" Type="http://schemas.openxmlformats.org/officeDocument/2006/relationships/chart" Target="../charts/chart14.xml"/></Relationships>
</file>

<file path=ppt/slides/_rels/slide4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69.png"/><Relationship Id="rId7"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chart" Target="../charts/chart19.xml"/><Relationship Id="rId4" Type="http://schemas.openxmlformats.org/officeDocument/2006/relationships/image" Target="../media/image70.png"/><Relationship Id="rId9" Type="http://schemas.openxmlformats.org/officeDocument/2006/relationships/chart" Target="../charts/chart18.xml"/></Relationships>
</file>

<file path=ppt/slides/_rels/slide43.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chart" Target="../charts/chart20.xml"/><Relationship Id="rId7" Type="http://schemas.openxmlformats.org/officeDocument/2006/relationships/chart" Target="../charts/chart2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hart" Target="../charts/chart21.xml"/><Relationship Id="rId5" Type="http://schemas.openxmlformats.org/officeDocument/2006/relationships/image" Target="../media/image73.jpe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chart" Target="../charts/chart25.xml"/><Relationship Id="rId7" Type="http://schemas.openxmlformats.org/officeDocument/2006/relationships/image" Target="../media/image77.png"/><Relationship Id="rId2" Type="http://schemas.openxmlformats.org/officeDocument/2006/relationships/chart" Target="../charts/chart24.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chart" Target="../charts/chart28.xml"/><Relationship Id="rId4" Type="http://schemas.openxmlformats.org/officeDocument/2006/relationships/image" Target="../media/image74.png"/><Relationship Id="rId9" Type="http://schemas.openxmlformats.org/officeDocument/2006/relationships/chart" Target="../charts/chart27.xml"/></Relationships>
</file>

<file path=ppt/slides/_rels/slide45.xml.rels><?xml version="1.0" encoding="UTF-8" standalone="yes"?>
<Relationships xmlns="http://schemas.openxmlformats.org/package/2006/relationships"><Relationship Id="rId8" Type="http://schemas.openxmlformats.org/officeDocument/2006/relationships/chart" Target="../charts/chart33.xml"/><Relationship Id="rId3" Type="http://schemas.openxmlformats.org/officeDocument/2006/relationships/chart" Target="../charts/chart29.xml"/><Relationship Id="rId7" Type="http://schemas.openxmlformats.org/officeDocument/2006/relationships/chart" Target="../charts/chart3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hart" Target="../charts/chart31.xml"/><Relationship Id="rId5" Type="http://schemas.openxmlformats.org/officeDocument/2006/relationships/chart" Target="../charts/chart30.xml"/><Relationship Id="rId10" Type="http://schemas.openxmlformats.org/officeDocument/2006/relationships/image" Target="../media/image11.jpeg"/><Relationship Id="rId4" Type="http://schemas.openxmlformats.org/officeDocument/2006/relationships/image" Target="../media/image19.png"/><Relationship Id="rId9" Type="http://schemas.openxmlformats.org/officeDocument/2006/relationships/chart" Target="../charts/chart34.xml"/></Relationships>
</file>

<file path=ppt/slides/_rels/slide46.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image" Target="../media/image79.png"/><Relationship Id="rId7" Type="http://schemas.openxmlformats.org/officeDocument/2006/relationships/chart" Target="../charts/chart36.xml"/><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chart" Target="../charts/chart35.xml"/><Relationship Id="rId5" Type="http://schemas.openxmlformats.org/officeDocument/2006/relationships/image" Target="../media/image81.png"/><Relationship Id="rId10" Type="http://schemas.openxmlformats.org/officeDocument/2006/relationships/chart" Target="../charts/chart39.xml"/><Relationship Id="rId4" Type="http://schemas.openxmlformats.org/officeDocument/2006/relationships/image" Target="../media/image80.png"/><Relationship Id="rId9" Type="http://schemas.openxmlformats.org/officeDocument/2006/relationships/chart" Target="../charts/chart38.xml"/></Relationships>
</file>

<file path=ppt/slides/_rels/slide47.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40.xml"/><Relationship Id="rId7"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image" Target="../media/image19.png"/><Relationship Id="rId9" Type="http://schemas.openxmlformats.org/officeDocument/2006/relationships/chart" Target="../charts/chart44.xml"/></Relationships>
</file>

<file path=ppt/slides/_rels/slide48.xml.rels><?xml version="1.0" encoding="UTF-8" standalone="yes"?>
<Relationships xmlns="http://schemas.openxmlformats.org/package/2006/relationships"><Relationship Id="rId8" Type="http://schemas.openxmlformats.org/officeDocument/2006/relationships/chart" Target="../charts/chart47.xml"/><Relationship Id="rId3" Type="http://schemas.openxmlformats.org/officeDocument/2006/relationships/image" Target="../media/image83.png"/><Relationship Id="rId7" Type="http://schemas.openxmlformats.org/officeDocument/2006/relationships/chart" Target="../charts/chart46.xml"/><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chart" Target="../charts/chart45.xml"/><Relationship Id="rId5" Type="http://schemas.openxmlformats.org/officeDocument/2006/relationships/image" Target="../media/image85.png"/><Relationship Id="rId10" Type="http://schemas.openxmlformats.org/officeDocument/2006/relationships/chart" Target="../charts/chart49.xml"/><Relationship Id="rId4" Type="http://schemas.openxmlformats.org/officeDocument/2006/relationships/image" Target="../media/image84.png"/><Relationship Id="rId9" Type="http://schemas.openxmlformats.org/officeDocument/2006/relationships/chart" Target="../charts/chart48.xml"/></Relationships>
</file>

<file path=ppt/slides/_rels/slide49.xml.rels><?xml version="1.0" encoding="UTF-8" standalone="yes"?>
<Relationships xmlns="http://schemas.openxmlformats.org/package/2006/relationships"><Relationship Id="rId8" Type="http://schemas.openxmlformats.org/officeDocument/2006/relationships/chart" Target="../charts/chart54.xml"/><Relationship Id="rId3" Type="http://schemas.openxmlformats.org/officeDocument/2006/relationships/chart" Target="../charts/chart50.xml"/><Relationship Id="rId7" Type="http://schemas.openxmlformats.org/officeDocument/2006/relationships/chart" Target="../charts/chart5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52.xml"/><Relationship Id="rId5" Type="http://schemas.openxmlformats.org/officeDocument/2006/relationships/image" Target="../media/image36.png"/><Relationship Id="rId10" Type="http://schemas.openxmlformats.org/officeDocument/2006/relationships/image" Target="../media/image16.jpeg"/><Relationship Id="rId4" Type="http://schemas.openxmlformats.org/officeDocument/2006/relationships/chart" Target="../charts/chart51.xml"/><Relationship Id="rId9" Type="http://schemas.openxmlformats.org/officeDocument/2006/relationships/chart" Target="../charts/chart5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8" Type="http://schemas.openxmlformats.org/officeDocument/2006/relationships/chart" Target="../charts/chart58.xml"/><Relationship Id="rId3" Type="http://schemas.openxmlformats.org/officeDocument/2006/relationships/image" Target="../media/image87.png"/><Relationship Id="rId7" Type="http://schemas.openxmlformats.org/officeDocument/2006/relationships/chart" Target="../charts/chart57.xml"/><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chart" Target="../charts/chart56.xml"/><Relationship Id="rId5" Type="http://schemas.openxmlformats.org/officeDocument/2006/relationships/image" Target="../media/image89.png"/><Relationship Id="rId10" Type="http://schemas.openxmlformats.org/officeDocument/2006/relationships/chart" Target="../charts/chart60.xml"/><Relationship Id="rId4" Type="http://schemas.openxmlformats.org/officeDocument/2006/relationships/image" Target="../media/image88.png"/><Relationship Id="rId9" Type="http://schemas.openxmlformats.org/officeDocument/2006/relationships/chart" Target="../charts/chart59.xml"/></Relationships>
</file>

<file path=ppt/slides/_rels/slide51.xml.rels><?xml version="1.0" encoding="UTF-8" standalone="yes"?>
<Relationships xmlns="http://schemas.openxmlformats.org/package/2006/relationships"><Relationship Id="rId8" Type="http://schemas.openxmlformats.org/officeDocument/2006/relationships/chart" Target="../charts/chart65.xml"/><Relationship Id="rId3" Type="http://schemas.openxmlformats.org/officeDocument/2006/relationships/chart" Target="../charts/chart61.xml"/><Relationship Id="rId7" Type="http://schemas.openxmlformats.org/officeDocument/2006/relationships/chart" Target="../charts/chart6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63.xml"/><Relationship Id="rId5" Type="http://schemas.openxmlformats.org/officeDocument/2006/relationships/image" Target="../media/image21.png"/><Relationship Id="rId10" Type="http://schemas.openxmlformats.org/officeDocument/2006/relationships/image" Target="../media/image18.jpeg"/><Relationship Id="rId4" Type="http://schemas.openxmlformats.org/officeDocument/2006/relationships/chart" Target="../charts/chart62.xml"/><Relationship Id="rId9" Type="http://schemas.openxmlformats.org/officeDocument/2006/relationships/chart" Target="../charts/chart66.xml"/></Relationships>
</file>

<file path=ppt/slides/_rels/slide52.xml.rels><?xml version="1.0" encoding="UTF-8" standalone="yes"?>
<Relationships xmlns="http://schemas.openxmlformats.org/package/2006/relationships"><Relationship Id="rId8" Type="http://schemas.openxmlformats.org/officeDocument/2006/relationships/chart" Target="../charts/chart69.xml"/><Relationship Id="rId3" Type="http://schemas.openxmlformats.org/officeDocument/2006/relationships/image" Target="../media/image91.png"/><Relationship Id="rId7" Type="http://schemas.openxmlformats.org/officeDocument/2006/relationships/chart" Target="../charts/chart68.xml"/><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chart" Target="../charts/chart67.xml"/><Relationship Id="rId5" Type="http://schemas.openxmlformats.org/officeDocument/2006/relationships/image" Target="../media/image93.png"/><Relationship Id="rId10" Type="http://schemas.openxmlformats.org/officeDocument/2006/relationships/chart" Target="../charts/chart71.xml"/><Relationship Id="rId4" Type="http://schemas.openxmlformats.org/officeDocument/2006/relationships/image" Target="../media/image92.png"/><Relationship Id="rId9" Type="http://schemas.openxmlformats.org/officeDocument/2006/relationships/chart" Target="../charts/chart70.xml"/></Relationships>
</file>

<file path=ppt/slides/_rels/slide53.xml.rels><?xml version="1.0" encoding="UTF-8" standalone="yes"?>
<Relationships xmlns="http://schemas.openxmlformats.org/package/2006/relationships"><Relationship Id="rId8" Type="http://schemas.openxmlformats.org/officeDocument/2006/relationships/chart" Target="../charts/chart76.xml"/><Relationship Id="rId3" Type="http://schemas.openxmlformats.org/officeDocument/2006/relationships/chart" Target="../charts/chart72.xml"/><Relationship Id="rId7" Type="http://schemas.openxmlformats.org/officeDocument/2006/relationships/chart" Target="../charts/chart7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74.xml"/><Relationship Id="rId11" Type="http://schemas.openxmlformats.org/officeDocument/2006/relationships/chart" Target="../charts/chart79.xml"/><Relationship Id="rId5" Type="http://schemas.openxmlformats.org/officeDocument/2006/relationships/image" Target="../media/image39.png"/><Relationship Id="rId10" Type="http://schemas.openxmlformats.org/officeDocument/2006/relationships/chart" Target="../charts/chart78.xml"/><Relationship Id="rId4" Type="http://schemas.openxmlformats.org/officeDocument/2006/relationships/chart" Target="../charts/chart73.xml"/><Relationship Id="rId9" Type="http://schemas.openxmlformats.org/officeDocument/2006/relationships/chart" Target="../charts/chart77.xml"/></Relationships>
</file>

<file path=ppt/slides/_rels/slide54.xml.rels><?xml version="1.0" encoding="UTF-8" standalone="yes"?>
<Relationships xmlns="http://schemas.openxmlformats.org/package/2006/relationships"><Relationship Id="rId8" Type="http://schemas.openxmlformats.org/officeDocument/2006/relationships/chart" Target="../charts/chart84.xml"/><Relationship Id="rId3" Type="http://schemas.openxmlformats.org/officeDocument/2006/relationships/chart" Target="../charts/chart80.xml"/><Relationship Id="rId7" Type="http://schemas.openxmlformats.org/officeDocument/2006/relationships/chart" Target="../charts/chart8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hart" Target="../charts/chart82.xml"/><Relationship Id="rId4" Type="http://schemas.openxmlformats.org/officeDocument/2006/relationships/chart" Target="../charts/chart81.xml"/><Relationship Id="rId9" Type="http://schemas.openxmlformats.org/officeDocument/2006/relationships/image" Target="../media/image38.jpeg"/></Relationships>
</file>

<file path=ppt/slides/_rels/slide55.xml.rels><?xml version="1.0" encoding="UTF-8" standalone="yes"?>
<Relationships xmlns="http://schemas.openxmlformats.org/package/2006/relationships"><Relationship Id="rId8" Type="http://schemas.openxmlformats.org/officeDocument/2006/relationships/chart" Target="../charts/chart87.xml"/><Relationship Id="rId3" Type="http://schemas.openxmlformats.org/officeDocument/2006/relationships/image" Target="../media/image95.png"/><Relationship Id="rId7" Type="http://schemas.openxmlformats.org/officeDocument/2006/relationships/chart" Target="../charts/chart86.xml"/><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chart" Target="../charts/chart85.xml"/><Relationship Id="rId5" Type="http://schemas.openxmlformats.org/officeDocument/2006/relationships/image" Target="../media/image97.png"/><Relationship Id="rId10" Type="http://schemas.openxmlformats.org/officeDocument/2006/relationships/chart" Target="../charts/chart89.xml"/><Relationship Id="rId4" Type="http://schemas.openxmlformats.org/officeDocument/2006/relationships/image" Target="../media/image96.png"/><Relationship Id="rId9" Type="http://schemas.openxmlformats.org/officeDocument/2006/relationships/chart" Target="../charts/chart88.xml"/></Relationships>
</file>

<file path=ppt/slides/_rels/slide56.xml.rels><?xml version="1.0" encoding="UTF-8" standalone="yes"?>
<Relationships xmlns="http://schemas.openxmlformats.org/package/2006/relationships"><Relationship Id="rId8" Type="http://schemas.openxmlformats.org/officeDocument/2006/relationships/chart" Target="../charts/chart92.xml"/><Relationship Id="rId3" Type="http://schemas.openxmlformats.org/officeDocument/2006/relationships/image" Target="../media/image99.png"/><Relationship Id="rId7" Type="http://schemas.openxmlformats.org/officeDocument/2006/relationships/chart" Target="../charts/chart91.xml"/><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chart" Target="../charts/chart90.xml"/><Relationship Id="rId5" Type="http://schemas.openxmlformats.org/officeDocument/2006/relationships/image" Target="../media/image101.png"/><Relationship Id="rId10" Type="http://schemas.openxmlformats.org/officeDocument/2006/relationships/chart" Target="../charts/chart94.xml"/><Relationship Id="rId4" Type="http://schemas.openxmlformats.org/officeDocument/2006/relationships/image" Target="../media/image100.png"/><Relationship Id="rId9" Type="http://schemas.openxmlformats.org/officeDocument/2006/relationships/chart" Target="../charts/chart93.xml"/></Relationships>
</file>

<file path=ppt/slides/_rels/slide57.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chart" Target="../charts/chart9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chart" Target="../charts/chart101.xml"/><Relationship Id="rId3" Type="http://schemas.openxmlformats.org/officeDocument/2006/relationships/chart" Target="../charts/chart97.xml"/><Relationship Id="rId7" Type="http://schemas.openxmlformats.org/officeDocument/2006/relationships/chart" Target="../charts/chart10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hart" Target="../charts/chart99.xml"/><Relationship Id="rId5" Type="http://schemas.openxmlformats.org/officeDocument/2006/relationships/chart" Target="../charts/chart98.xml"/><Relationship Id="rId10" Type="http://schemas.openxmlformats.org/officeDocument/2006/relationships/image" Target="../media/image102.jpg"/><Relationship Id="rId4" Type="http://schemas.openxmlformats.org/officeDocument/2006/relationships/image" Target="../media/image39.png"/><Relationship Id="rId9" Type="http://schemas.openxmlformats.org/officeDocument/2006/relationships/chart" Target="../charts/chart102.xml"/></Relationships>
</file>

<file path=ppt/slides/_rels/slide59.xml.rels><?xml version="1.0" encoding="UTF-8" standalone="yes"?>
<Relationships xmlns="http://schemas.openxmlformats.org/package/2006/relationships"><Relationship Id="rId8" Type="http://schemas.openxmlformats.org/officeDocument/2006/relationships/chart" Target="../charts/chart107.xml"/><Relationship Id="rId3" Type="http://schemas.openxmlformats.org/officeDocument/2006/relationships/image" Target="../media/image20.png"/><Relationship Id="rId7" Type="http://schemas.openxmlformats.org/officeDocument/2006/relationships/chart" Target="../charts/chart10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hart" Target="../charts/chart105.xml"/><Relationship Id="rId5" Type="http://schemas.openxmlformats.org/officeDocument/2006/relationships/chart" Target="../charts/chart104.xml"/><Relationship Id="rId10" Type="http://schemas.openxmlformats.org/officeDocument/2006/relationships/image" Target="../media/image103.jpg"/><Relationship Id="rId4" Type="http://schemas.openxmlformats.org/officeDocument/2006/relationships/chart" Target="../charts/chart103.xml"/><Relationship Id="rId9" Type="http://schemas.openxmlformats.org/officeDocument/2006/relationships/chart" Target="../charts/chart10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8" Type="http://schemas.openxmlformats.org/officeDocument/2006/relationships/chart" Target="../charts/chart112.xml"/><Relationship Id="rId3" Type="http://schemas.openxmlformats.org/officeDocument/2006/relationships/image" Target="../media/image20.png"/><Relationship Id="rId7" Type="http://schemas.openxmlformats.org/officeDocument/2006/relationships/chart" Target="../charts/chart11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hart" Target="../charts/chart110.xml"/><Relationship Id="rId5" Type="http://schemas.openxmlformats.org/officeDocument/2006/relationships/image" Target="../media/image104.jpg"/><Relationship Id="rId10" Type="http://schemas.openxmlformats.org/officeDocument/2006/relationships/chart" Target="../charts/chart114.xml"/><Relationship Id="rId4" Type="http://schemas.openxmlformats.org/officeDocument/2006/relationships/chart" Target="../charts/chart109.xml"/><Relationship Id="rId9" Type="http://schemas.openxmlformats.org/officeDocument/2006/relationships/chart" Target="../charts/chart113.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jpeg"/><Relationship Id="rId3" Type="http://schemas.openxmlformats.org/officeDocument/2006/relationships/diagramLayout" Target="../diagrams/layout5.xml"/><Relationship Id="rId7" Type="http://schemas.openxmlformats.org/officeDocument/2006/relationships/image" Target="../media/image9.png"/><Relationship Id="rId12" Type="http://schemas.openxmlformats.org/officeDocument/2006/relationships/image" Target="../media/image28.jpeg"/><Relationship Id="rId2" Type="http://schemas.openxmlformats.org/officeDocument/2006/relationships/diagramData" Target="../diagrams/data5.xml"/><Relationship Id="rId16"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7.jpeg"/><Relationship Id="rId5" Type="http://schemas.openxmlformats.org/officeDocument/2006/relationships/diagramColors" Target="../diagrams/colors5.xml"/><Relationship Id="rId15" Type="http://schemas.openxmlformats.org/officeDocument/2006/relationships/image" Target="../media/image31.jpeg"/><Relationship Id="rId10" Type="http://schemas.openxmlformats.org/officeDocument/2006/relationships/image" Target="../media/image26.jpeg"/><Relationship Id="rId4" Type="http://schemas.openxmlformats.org/officeDocument/2006/relationships/diagramQuickStyle" Target="../diagrams/quickStyle5.xml"/><Relationship Id="rId9" Type="http://schemas.openxmlformats.org/officeDocument/2006/relationships/image" Target="../media/image25.jpeg"/><Relationship Id="rId1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6093" y="1212320"/>
            <a:ext cx="5163060" cy="2195898"/>
          </a:xfrm>
        </p:spPr>
        <p:txBody>
          <a:bodyPr anchor="t"/>
          <a:lstStyle/>
          <a:p>
            <a:r>
              <a:rPr lang="en-US" sz="2400" b="1" dirty="0"/>
              <a:t>Grab</a:t>
            </a:r>
            <a:br>
              <a:rPr lang="en-US" sz="2400" dirty="0"/>
            </a:br>
            <a:r>
              <a:rPr lang="en-US" sz="2400" dirty="0"/>
              <a:t>Driver Incentive Optimization </a:t>
            </a:r>
            <a:br>
              <a:rPr lang="en-US" sz="2400" dirty="0"/>
            </a:br>
            <a:br>
              <a:rPr lang="en-US" sz="2400" dirty="0"/>
            </a:br>
            <a:br>
              <a:rPr lang="en-US" sz="2400" dirty="0"/>
            </a:br>
            <a:r>
              <a:rPr lang="en-US" sz="2400" dirty="0"/>
              <a:t>Steering Committee Update #2</a:t>
            </a:r>
          </a:p>
        </p:txBody>
      </p:sp>
      <p:sp>
        <p:nvSpPr>
          <p:cNvPr id="3" name="Title 1"/>
          <p:cNvSpPr txBox="1">
            <a:spLocks/>
          </p:cNvSpPr>
          <p:nvPr/>
        </p:nvSpPr>
        <p:spPr bwMode="auto">
          <a:xfrm>
            <a:off x="1966093" y="5809720"/>
            <a:ext cx="4113212" cy="943012"/>
          </a:xfrm>
          <a:prstGeom prst="rect">
            <a:avLst/>
          </a:prstGeom>
          <a:noFill/>
          <a:ln w="12700">
            <a:noFill/>
            <a:miter lim="800000"/>
            <a:headEnd/>
            <a:tailEnd/>
          </a:ln>
        </p:spPr>
        <p:txBody>
          <a:bodyPr vert="horz" wrap="square" lIns="0" tIns="0" rIns="0" bIns="72000" numCol="1" anchor="ctr" anchorCtr="0" compatLnSpc="1">
            <a:prstTxWarp prst="textNoShape">
              <a:avLst/>
            </a:prstTxWarp>
            <a:noAutofit/>
          </a:bodyPr>
          <a:lstStyle>
            <a:lvl1pPr algn="l" rtl="0" eaLnBrk="1" fontAlgn="base" hangingPunct="1">
              <a:lnSpc>
                <a:spcPct val="100000"/>
              </a:lnSpc>
              <a:spcBef>
                <a:spcPct val="0"/>
              </a:spcBef>
              <a:spcAft>
                <a:spcPct val="0"/>
              </a:spcAft>
              <a:defRPr lang="de-DE" sz="3600" b="0" kern="1200" spc="0" baseline="0">
                <a:solidFill>
                  <a:schemeClr val="bg1"/>
                </a:solidFill>
                <a:latin typeface="+mj-lt"/>
                <a:ea typeface="+mj-ea"/>
                <a:cs typeface="Arial" pitchFamily="34" charset="0"/>
              </a:defRPr>
            </a:lvl1pPr>
            <a:lvl2pPr algn="l" rtl="0" eaLnBrk="1" fontAlgn="base" hangingPunct="1">
              <a:spcBef>
                <a:spcPct val="0"/>
              </a:spcBef>
              <a:spcAft>
                <a:spcPct val="0"/>
              </a:spcAft>
              <a:defRPr sz="4400" b="1">
                <a:solidFill>
                  <a:schemeClr val="tx1"/>
                </a:solidFill>
                <a:latin typeface="Arial" charset="0"/>
              </a:defRPr>
            </a:lvl2pPr>
            <a:lvl3pPr algn="l" rtl="0" eaLnBrk="1" fontAlgn="base" hangingPunct="1">
              <a:spcBef>
                <a:spcPct val="0"/>
              </a:spcBef>
              <a:spcAft>
                <a:spcPct val="0"/>
              </a:spcAft>
              <a:defRPr sz="4400" b="1">
                <a:solidFill>
                  <a:schemeClr val="tx1"/>
                </a:solidFill>
                <a:latin typeface="Arial" charset="0"/>
              </a:defRPr>
            </a:lvl3pPr>
            <a:lvl4pPr algn="l" rtl="0" eaLnBrk="1" fontAlgn="base" hangingPunct="1">
              <a:spcBef>
                <a:spcPct val="0"/>
              </a:spcBef>
              <a:spcAft>
                <a:spcPct val="0"/>
              </a:spcAft>
              <a:defRPr sz="4400" b="1">
                <a:solidFill>
                  <a:schemeClr val="tx1"/>
                </a:solidFill>
                <a:latin typeface="Arial" charset="0"/>
              </a:defRPr>
            </a:lvl4pPr>
            <a:lvl5pPr algn="l" rtl="0" eaLnBrk="1" fontAlgn="base" hangingPunct="1">
              <a:spcBef>
                <a:spcPct val="0"/>
              </a:spcBef>
              <a:spcAft>
                <a:spcPct val="0"/>
              </a:spcAft>
              <a:defRPr sz="4400" b="1">
                <a:solidFill>
                  <a:schemeClr val="tx1"/>
                </a:solidFill>
                <a:latin typeface="Arial" charset="0"/>
              </a:defRPr>
            </a:lvl5pPr>
            <a:lvl6pPr marL="457200" algn="l" rtl="0" eaLnBrk="1" fontAlgn="base" hangingPunct="1">
              <a:spcBef>
                <a:spcPct val="0"/>
              </a:spcBef>
              <a:spcAft>
                <a:spcPct val="0"/>
              </a:spcAft>
              <a:defRPr b="1">
                <a:solidFill>
                  <a:schemeClr val="tx1"/>
                </a:solidFill>
                <a:latin typeface="Arial" charset="0"/>
              </a:defRPr>
            </a:lvl6pPr>
            <a:lvl7pPr marL="914400" algn="l" rtl="0" eaLnBrk="1" fontAlgn="base" hangingPunct="1">
              <a:spcBef>
                <a:spcPct val="0"/>
              </a:spcBef>
              <a:spcAft>
                <a:spcPct val="0"/>
              </a:spcAft>
              <a:defRPr b="1">
                <a:solidFill>
                  <a:schemeClr val="tx1"/>
                </a:solidFill>
                <a:latin typeface="Arial" charset="0"/>
              </a:defRPr>
            </a:lvl7pPr>
            <a:lvl8pPr marL="1371600" algn="l" rtl="0" eaLnBrk="1" fontAlgn="base" hangingPunct="1">
              <a:spcBef>
                <a:spcPct val="0"/>
              </a:spcBef>
              <a:spcAft>
                <a:spcPct val="0"/>
              </a:spcAft>
              <a:defRPr b="1">
                <a:solidFill>
                  <a:schemeClr val="tx1"/>
                </a:solidFill>
                <a:latin typeface="Arial" charset="0"/>
              </a:defRPr>
            </a:lvl8pPr>
            <a:lvl9pPr marL="1828800" algn="l" rtl="0" eaLnBrk="1" fontAlgn="base" hangingPunct="1">
              <a:spcBef>
                <a:spcPct val="0"/>
              </a:spcBef>
              <a:spcAft>
                <a:spcPct val="0"/>
              </a:spcAft>
              <a:defRPr b="1">
                <a:solidFill>
                  <a:schemeClr val="tx1"/>
                </a:solidFill>
                <a:latin typeface="Arial" charset="0"/>
              </a:defRPr>
            </a:lvl9pPr>
          </a:lstStyle>
          <a:p>
            <a:r>
              <a:rPr lang="en-US" sz="2400" b="1" dirty="0"/>
              <a:t>02 November 2016</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6093" y="2039046"/>
            <a:ext cx="1406216" cy="542447"/>
          </a:xfrm>
          <a:prstGeom prst="rect">
            <a:avLst/>
          </a:prstGeom>
        </p:spPr>
      </p:pic>
    </p:spTree>
    <p:extLst>
      <p:ext uri="{BB962C8B-B14F-4D97-AF65-F5344CB8AC3E}">
        <p14:creationId xmlns:p14="http://schemas.microsoft.com/office/powerpoint/2010/main" val="1795991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26" name="TextBox 25"/>
          <p:cNvSpPr txBox="1"/>
          <p:nvPr/>
        </p:nvSpPr>
        <p:spPr>
          <a:xfrm>
            <a:off x="7629989" y="1323155"/>
            <a:ext cx="2908664"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Driving Behavior is consistent during weekday (From 7am to 9pm daily)</a:t>
            </a:r>
          </a:p>
          <a:p>
            <a:pPr marL="285750" indent="-285750">
              <a:buFont typeface="Arial" panose="020B0604020202020204" pitchFamily="34" charset="0"/>
              <a:buChar char="•"/>
            </a:pPr>
            <a:r>
              <a:rPr lang="en-US" sz="1300" dirty="0"/>
              <a:t>Middle aged drivers (Above 45 </a:t>
            </a:r>
            <a:r>
              <a:rPr lang="en-US" sz="1300" dirty="0" err="1"/>
              <a:t>yo</a:t>
            </a:r>
            <a:r>
              <a:rPr lang="en-US" sz="1300" dirty="0"/>
              <a:t>)</a:t>
            </a:r>
          </a:p>
        </p:txBody>
      </p:sp>
      <p:grpSp>
        <p:nvGrpSpPr>
          <p:cNvPr id="62" name="Group 61"/>
          <p:cNvGrpSpPr/>
          <p:nvPr/>
        </p:nvGrpSpPr>
        <p:grpSpPr>
          <a:xfrm>
            <a:off x="7546074" y="173651"/>
            <a:ext cx="1546827" cy="912199"/>
            <a:chOff x="4187432" y="2336605"/>
            <a:chExt cx="6417124" cy="4288854"/>
          </a:xfrm>
        </p:grpSpPr>
        <p:grpSp>
          <p:nvGrpSpPr>
            <p:cNvPr id="25" name="Group 24"/>
            <p:cNvGrpSpPr/>
            <p:nvPr/>
          </p:nvGrpSpPr>
          <p:grpSpPr>
            <a:xfrm>
              <a:off x="4187432" y="2336605"/>
              <a:ext cx="6417124" cy="4288854"/>
              <a:chOff x="6253975" y="3221501"/>
              <a:chExt cx="976819" cy="833563"/>
            </a:xfrm>
          </p:grpSpPr>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53975" y="3221501"/>
                <a:ext cx="976819" cy="833563"/>
              </a:xfrm>
              <a:prstGeom prst="rect">
                <a:avLst/>
              </a:prstGeom>
            </p:spPr>
          </p:pic>
          <p:sp>
            <p:nvSpPr>
              <p:cNvPr id="18" name="Rectangle 17"/>
              <p:cNvSpPr/>
              <p:nvPr/>
            </p:nvSpPr>
            <p:spPr>
              <a:xfrm>
                <a:off x="6333316" y="3601771"/>
                <a:ext cx="103943" cy="335724"/>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24578" y="3610320"/>
                <a:ext cx="103943" cy="335724"/>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p:cNvSpPr/>
            <p:nvPr/>
          </p:nvSpPr>
          <p:spPr>
            <a:xfrm>
              <a:off x="6995389" y="2380456"/>
              <a:ext cx="1122681" cy="12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103769" y="6450488"/>
              <a:ext cx="1122681" cy="174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9090234" y="191457"/>
            <a:ext cx="1455987" cy="891876"/>
            <a:chOff x="4036608" y="358908"/>
            <a:chExt cx="5796257" cy="3850741"/>
          </a:xfrm>
        </p:grpSpPr>
        <p:grpSp>
          <p:nvGrpSpPr>
            <p:cNvPr id="24" name="Group 23"/>
            <p:cNvGrpSpPr/>
            <p:nvPr/>
          </p:nvGrpSpPr>
          <p:grpSpPr>
            <a:xfrm>
              <a:off x="4036608" y="358908"/>
              <a:ext cx="5796257" cy="3850741"/>
              <a:chOff x="9098874" y="2380997"/>
              <a:chExt cx="1957484" cy="1640124"/>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98874" y="2380997"/>
                <a:ext cx="1957484" cy="1640124"/>
              </a:xfrm>
              <a:prstGeom prst="rect">
                <a:avLst/>
              </a:prstGeom>
            </p:spPr>
          </p:pic>
          <p:sp>
            <p:nvSpPr>
              <p:cNvPr id="20" name="Rectangle 19"/>
              <p:cNvSpPr/>
              <p:nvPr/>
            </p:nvSpPr>
            <p:spPr>
              <a:xfrm>
                <a:off x="9493107" y="3086183"/>
                <a:ext cx="298672" cy="847710"/>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0035" y="3135826"/>
                <a:ext cx="193383" cy="797730"/>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p:cNvSpPr/>
            <p:nvPr/>
          </p:nvSpPr>
          <p:spPr>
            <a:xfrm>
              <a:off x="6710141" y="387044"/>
              <a:ext cx="748887"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19803" y="4072109"/>
              <a:ext cx="748887"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7702836" y="1007797"/>
            <a:ext cx="1542821" cy="323165"/>
          </a:xfrm>
          <a:prstGeom prst="rect">
            <a:avLst/>
          </a:prstGeom>
          <a:noFill/>
        </p:spPr>
        <p:txBody>
          <a:bodyPr wrap="square" rtlCol="0">
            <a:spAutoFit/>
          </a:bodyPr>
          <a:lstStyle/>
          <a:p>
            <a:r>
              <a:rPr lang="en-US" sz="1500" b="1" dirty="0">
                <a:solidFill>
                  <a:srgbClr val="00B050"/>
                </a:solidFill>
              </a:rPr>
              <a:t>Cluster 3 (8%) </a:t>
            </a:r>
          </a:p>
        </p:txBody>
      </p:sp>
      <p:sp>
        <p:nvSpPr>
          <p:cNvPr id="67" name="TextBox 66"/>
          <p:cNvSpPr txBox="1"/>
          <p:nvPr/>
        </p:nvSpPr>
        <p:spPr>
          <a:xfrm>
            <a:off x="9230711" y="1005503"/>
            <a:ext cx="1466642" cy="323165"/>
          </a:xfrm>
          <a:prstGeom prst="rect">
            <a:avLst/>
          </a:prstGeom>
          <a:noFill/>
        </p:spPr>
        <p:txBody>
          <a:bodyPr wrap="square" rtlCol="0">
            <a:spAutoFit/>
          </a:bodyPr>
          <a:lstStyle/>
          <a:p>
            <a:r>
              <a:rPr lang="en-US" sz="1500" b="1" dirty="0">
                <a:solidFill>
                  <a:srgbClr val="00B050"/>
                </a:solidFill>
              </a:rPr>
              <a:t>Cluster 7 (14%)</a:t>
            </a:r>
          </a:p>
        </p:txBody>
      </p:sp>
      <p:sp>
        <p:nvSpPr>
          <p:cNvPr id="12" name="Rectangular Callout 11"/>
          <p:cNvSpPr/>
          <p:nvPr/>
        </p:nvSpPr>
        <p:spPr>
          <a:xfrm>
            <a:off x="7546074" y="127946"/>
            <a:ext cx="3058482" cy="2137743"/>
          </a:xfrm>
          <a:prstGeom prst="wedgeRectCallout">
            <a:avLst>
              <a:gd name="adj1" fmla="val -78305"/>
              <a:gd name="adj2" fmla="val 20211"/>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1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2994149" y="261030"/>
            <a:ext cx="7889798" cy="1246495"/>
          </a:xfrm>
          <a:prstGeom prst="rect">
            <a:avLst/>
          </a:prstGeom>
          <a:noFill/>
        </p:spPr>
        <p:txBody>
          <a:bodyPr wrap="square" rtlCol="0">
            <a:spAutoFit/>
          </a:bodyPr>
          <a:lstStyle/>
          <a:p>
            <a:r>
              <a:rPr lang="en-US" sz="2500" dirty="0">
                <a:solidFill>
                  <a:srgbClr val="00B050"/>
                </a:solidFill>
              </a:rPr>
              <a:t>Segment 3 shows regular driving behavior, Grab can consider to spend more incentives on this segment to retain and encourage the drivers to be even more active</a:t>
            </a:r>
          </a:p>
        </p:txBody>
      </p:sp>
      <p:sp>
        <p:nvSpPr>
          <p:cNvPr id="12" name="Rounded Rectangle 11"/>
          <p:cNvSpPr>
            <a:spLocks/>
          </p:cNvSpPr>
          <p:nvPr/>
        </p:nvSpPr>
        <p:spPr>
          <a:xfrm>
            <a:off x="895828" y="359763"/>
            <a:ext cx="1596389" cy="399236"/>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Day time drivers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8237" y="879092"/>
            <a:ext cx="1100175" cy="577438"/>
          </a:xfrm>
          <a:prstGeom prst="rect">
            <a:avLst/>
          </a:prstGeom>
          <a:solidFill>
            <a:schemeClr val="bg1"/>
          </a:solidFill>
        </p:spPr>
      </p:pic>
      <p:sp>
        <p:nvSpPr>
          <p:cNvPr id="14" name="TextBox 13"/>
          <p:cNvSpPr txBox="1"/>
          <p:nvPr/>
        </p:nvSpPr>
        <p:spPr>
          <a:xfrm>
            <a:off x="540872" y="1838776"/>
            <a:ext cx="3200074" cy="355481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1022 (8%)  </a:t>
            </a:r>
            <a:endParaRPr lang="en-US" sz="1500" b="1" dirty="0"/>
          </a:p>
          <a:p>
            <a:pPr marL="171450" indent="-171450">
              <a:lnSpc>
                <a:spcPct val="150000"/>
              </a:lnSpc>
              <a:buFont typeface="Arial" panose="020B0604020202020204" pitchFamily="34" charset="0"/>
              <a:buChar char="•"/>
            </a:pPr>
            <a:r>
              <a:rPr lang="en-US" sz="1500" dirty="0"/>
              <a:t>Avg. CPR: $2.40</a:t>
            </a:r>
          </a:p>
          <a:p>
            <a:pPr marL="171450" indent="-171450">
              <a:lnSpc>
                <a:spcPct val="150000"/>
              </a:lnSpc>
              <a:buFont typeface="Arial" panose="020B0604020202020204" pitchFamily="34" charset="0"/>
              <a:buChar char="•"/>
            </a:pPr>
            <a:r>
              <a:rPr lang="en-US" sz="1500" dirty="0"/>
              <a:t>Highest proportion of drivers &gt; 45 years old</a:t>
            </a:r>
          </a:p>
          <a:p>
            <a:pPr marL="171450" indent="-171450">
              <a:lnSpc>
                <a:spcPct val="150000"/>
              </a:lnSpc>
              <a:buFont typeface="Arial" panose="020B0604020202020204" pitchFamily="34" charset="0"/>
              <a:buChar char="•"/>
            </a:pPr>
            <a:r>
              <a:rPr lang="en-US" sz="1500" dirty="0"/>
              <a:t>High tendency towards loyalty type incentive schemes</a:t>
            </a:r>
          </a:p>
          <a:p>
            <a:pPr marL="171450" indent="-171450">
              <a:lnSpc>
                <a:spcPct val="150000"/>
              </a:lnSpc>
              <a:buFont typeface="Arial" panose="020B0604020202020204" pitchFamily="34" charset="0"/>
              <a:buChar char="•"/>
            </a:pPr>
            <a:r>
              <a:rPr lang="en-US" sz="1500" dirty="0"/>
              <a:t>Lowest % of Uber users</a:t>
            </a:r>
          </a:p>
          <a:p>
            <a:pPr marL="171450" indent="-171450">
              <a:lnSpc>
                <a:spcPct val="150000"/>
              </a:lnSpc>
              <a:buFont typeface="Arial" panose="020B0604020202020204" pitchFamily="34" charset="0"/>
              <a:buChar char="•"/>
            </a:pPr>
            <a:r>
              <a:rPr lang="en-US" sz="1500" dirty="0"/>
              <a:t>High % of fuel card users</a:t>
            </a:r>
          </a:p>
          <a:p>
            <a:pPr marL="171450" indent="-171450">
              <a:lnSpc>
                <a:spcPct val="150000"/>
              </a:lnSpc>
              <a:buFont typeface="Arial" panose="020B0604020202020204" pitchFamily="34" charset="0"/>
              <a:buChar char="•"/>
            </a:pPr>
            <a:r>
              <a:rPr lang="en-US" sz="1500" dirty="0"/>
              <a:t>Over 50% drivers complete 25-75 weekly trips</a:t>
            </a:r>
          </a:p>
        </p:txBody>
      </p:sp>
      <p:sp>
        <p:nvSpPr>
          <p:cNvPr id="15" name="TextBox 14"/>
          <p:cNvSpPr txBox="1"/>
          <p:nvPr/>
        </p:nvSpPr>
        <p:spPr>
          <a:xfrm>
            <a:off x="3944951" y="1992280"/>
            <a:ext cx="2730654" cy="553998"/>
          </a:xfrm>
          <a:prstGeom prst="rect">
            <a:avLst/>
          </a:prstGeom>
          <a:noFill/>
        </p:spPr>
        <p:txBody>
          <a:bodyPr wrap="square" rtlCol="0">
            <a:spAutoFit/>
          </a:bodyPr>
          <a:lstStyle/>
          <a:p>
            <a:r>
              <a:rPr lang="en-US" sz="1500" dirty="0"/>
              <a:t>1. Increasing and maintaining the ‘stickiness’</a:t>
            </a:r>
          </a:p>
        </p:txBody>
      </p:sp>
      <p:sp>
        <p:nvSpPr>
          <p:cNvPr id="4" name="TextBox 3"/>
          <p:cNvSpPr txBox="1"/>
          <p:nvPr/>
        </p:nvSpPr>
        <p:spPr>
          <a:xfrm>
            <a:off x="3944951" y="3437942"/>
            <a:ext cx="2448232" cy="553998"/>
          </a:xfrm>
          <a:prstGeom prst="rect">
            <a:avLst/>
          </a:prstGeom>
          <a:noFill/>
        </p:spPr>
        <p:txBody>
          <a:bodyPr wrap="square" rtlCol="0">
            <a:spAutoFit/>
          </a:bodyPr>
          <a:lstStyle/>
          <a:p>
            <a:r>
              <a:rPr lang="en-US" sz="1500" dirty="0"/>
              <a:t>2. CPR of $2.40 is below the overall CPR average</a:t>
            </a:r>
          </a:p>
        </p:txBody>
      </p:sp>
      <p:sp>
        <p:nvSpPr>
          <p:cNvPr id="5" name="TextBox 4"/>
          <p:cNvSpPr txBox="1"/>
          <p:nvPr/>
        </p:nvSpPr>
        <p:spPr>
          <a:xfrm>
            <a:off x="3944951" y="5011076"/>
            <a:ext cx="2868804" cy="1015663"/>
          </a:xfrm>
          <a:prstGeom prst="rect">
            <a:avLst/>
          </a:prstGeom>
          <a:noFill/>
        </p:spPr>
        <p:txBody>
          <a:bodyPr wrap="square" rtlCol="0">
            <a:spAutoFit/>
          </a:bodyPr>
          <a:lstStyle/>
          <a:p>
            <a:r>
              <a:rPr lang="en-US" sz="1500" dirty="0"/>
              <a:t>3. Targeting to increase weekly number of rides, since they already are consistently driving throughout the day</a:t>
            </a:r>
          </a:p>
        </p:txBody>
      </p:sp>
      <p:graphicFrame>
        <p:nvGraphicFramePr>
          <p:cNvPr id="18" name="Chart 17"/>
          <p:cNvGraphicFramePr>
            <a:graphicFrameLocks/>
          </p:cNvGraphicFramePr>
          <p:nvPr>
            <p:extLst>
              <p:ext uri="{D42A27DB-BD31-4B8C-83A1-F6EECF244321}">
                <p14:modId xmlns:p14="http://schemas.microsoft.com/office/powerpoint/2010/main" val="4200717809"/>
              </p:ext>
            </p:extLst>
          </p:nvPr>
        </p:nvGraphicFramePr>
        <p:xfrm>
          <a:off x="6829639" y="1870313"/>
          <a:ext cx="3818210" cy="1248644"/>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a:xfrm>
            <a:off x="6944939" y="1702394"/>
            <a:ext cx="1479229" cy="177222"/>
          </a:xfrm>
          <a:prstGeom prst="rect">
            <a:avLst/>
          </a:prstGeom>
          <a:noFill/>
        </p:spPr>
        <p:txBody>
          <a:bodyPr wrap="square" rtlCol="0">
            <a:spAutoFit/>
          </a:bodyPr>
          <a:lstStyle/>
          <a:p>
            <a:r>
              <a:rPr lang="en-US" sz="1100" dirty="0"/>
              <a:t>Average = 42%</a:t>
            </a:r>
          </a:p>
        </p:txBody>
      </p:sp>
      <p:sp>
        <p:nvSpPr>
          <p:cNvPr id="20" name="TextBox 19"/>
          <p:cNvSpPr txBox="1"/>
          <p:nvPr/>
        </p:nvSpPr>
        <p:spPr>
          <a:xfrm>
            <a:off x="8305022" y="2930712"/>
            <a:ext cx="1709531" cy="261610"/>
          </a:xfrm>
          <a:prstGeom prst="rect">
            <a:avLst/>
          </a:prstGeom>
          <a:noFill/>
        </p:spPr>
        <p:txBody>
          <a:bodyPr wrap="square" rtlCol="0">
            <a:spAutoFit/>
          </a:bodyPr>
          <a:lstStyle/>
          <a:p>
            <a:r>
              <a:rPr lang="en-US" sz="1100" b="1" dirty="0"/>
              <a:t>Uber users</a:t>
            </a:r>
          </a:p>
        </p:txBody>
      </p:sp>
      <p:graphicFrame>
        <p:nvGraphicFramePr>
          <p:cNvPr id="21" name="Chart 20"/>
          <p:cNvGraphicFramePr>
            <a:graphicFrameLocks/>
          </p:cNvGraphicFramePr>
          <p:nvPr>
            <p:extLst>
              <p:ext uri="{D42A27DB-BD31-4B8C-83A1-F6EECF244321}">
                <p14:modId xmlns:p14="http://schemas.microsoft.com/office/powerpoint/2010/main" val="2145591145"/>
              </p:ext>
            </p:extLst>
          </p:nvPr>
        </p:nvGraphicFramePr>
        <p:xfrm>
          <a:off x="6767348" y="4338206"/>
          <a:ext cx="3939008" cy="1820443"/>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p:cNvSpPr txBox="1"/>
          <p:nvPr/>
        </p:nvSpPr>
        <p:spPr>
          <a:xfrm>
            <a:off x="7936789" y="5940215"/>
            <a:ext cx="1852365" cy="261610"/>
          </a:xfrm>
          <a:prstGeom prst="rect">
            <a:avLst/>
          </a:prstGeom>
          <a:noFill/>
        </p:spPr>
        <p:txBody>
          <a:bodyPr wrap="square" rtlCol="0">
            <a:spAutoFit/>
          </a:bodyPr>
          <a:lstStyle/>
          <a:p>
            <a:r>
              <a:rPr lang="en-US" sz="1100" b="1" dirty="0"/>
              <a:t>Average Weekly trips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3755" y="3249762"/>
            <a:ext cx="3532169" cy="1407611"/>
          </a:xfrm>
          <a:prstGeom prst="rect">
            <a:avLst/>
          </a:prstGeom>
        </p:spPr>
      </p:pic>
      <p:sp>
        <p:nvSpPr>
          <p:cNvPr id="24" name="Rectangle 23"/>
          <p:cNvSpPr/>
          <p:nvPr/>
        </p:nvSpPr>
        <p:spPr>
          <a:xfrm>
            <a:off x="7601744" y="3862003"/>
            <a:ext cx="375857" cy="367395"/>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7246" y="3878563"/>
            <a:ext cx="375857" cy="367395"/>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475685" y="4580972"/>
            <a:ext cx="2774571" cy="261610"/>
          </a:xfrm>
          <a:prstGeom prst="rect">
            <a:avLst/>
          </a:prstGeom>
          <a:noFill/>
        </p:spPr>
        <p:txBody>
          <a:bodyPr wrap="square" rtlCol="0">
            <a:spAutoFit/>
          </a:bodyPr>
          <a:lstStyle/>
          <a:p>
            <a:r>
              <a:rPr lang="en-US" sz="1100" b="1" dirty="0"/>
              <a:t>Consistent driving behavior during the day</a:t>
            </a:r>
          </a:p>
        </p:txBody>
      </p:sp>
    </p:spTree>
    <p:extLst>
      <p:ext uri="{BB962C8B-B14F-4D97-AF65-F5344CB8AC3E}">
        <p14:creationId xmlns:p14="http://schemas.microsoft.com/office/powerpoint/2010/main" val="1488685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2954227" y="408758"/>
            <a:ext cx="7889798" cy="861774"/>
          </a:xfrm>
          <a:prstGeom prst="rect">
            <a:avLst/>
          </a:prstGeom>
          <a:noFill/>
        </p:spPr>
        <p:txBody>
          <a:bodyPr wrap="square" rtlCol="0">
            <a:spAutoFit/>
          </a:bodyPr>
          <a:lstStyle/>
          <a:p>
            <a:r>
              <a:rPr lang="en-US" sz="2500" dirty="0">
                <a:solidFill>
                  <a:srgbClr val="00B050"/>
                </a:solidFill>
              </a:rPr>
              <a:t>Segment 5 have the potential to grow, to take more rides with Grab, securing their commitment is the key </a:t>
            </a:r>
          </a:p>
        </p:txBody>
      </p:sp>
      <p:sp>
        <p:nvSpPr>
          <p:cNvPr id="10" name="Rounded Rectangle 9"/>
          <p:cNvSpPr>
            <a:spLocks/>
          </p:cNvSpPr>
          <p:nvPr/>
        </p:nvSpPr>
        <p:spPr>
          <a:xfrm>
            <a:off x="947709" y="396502"/>
            <a:ext cx="1596389" cy="449519"/>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Day time drivers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815" y="870531"/>
            <a:ext cx="1100175" cy="650166"/>
          </a:xfrm>
          <a:prstGeom prst="rect">
            <a:avLst/>
          </a:prstGeom>
          <a:solidFill>
            <a:schemeClr val="bg1"/>
          </a:solidFill>
        </p:spPr>
      </p:pic>
      <p:sp>
        <p:nvSpPr>
          <p:cNvPr id="4" name="Rectangle 3"/>
          <p:cNvSpPr/>
          <p:nvPr/>
        </p:nvSpPr>
        <p:spPr>
          <a:xfrm>
            <a:off x="486135" y="1883904"/>
            <a:ext cx="3330316" cy="2862322"/>
          </a:xfrm>
          <a:prstGeom prst="rect">
            <a:avLst/>
          </a:prstGeom>
        </p:spPr>
        <p:txBody>
          <a:bodyPr wrap="square">
            <a:spAutoFit/>
          </a:bodyPr>
          <a:lstStyle/>
          <a:p>
            <a:pPr marL="171450" indent="-171450">
              <a:lnSpc>
                <a:spcPct val="150000"/>
              </a:lnSpc>
              <a:buFont typeface="Arial" panose="020B0604020202020204" pitchFamily="34" charset="0"/>
              <a:buChar char="•"/>
            </a:pPr>
            <a:r>
              <a:rPr lang="en-US" sz="1500" dirty="0"/>
              <a:t>Size of  cluster: 1855 (14%)  </a:t>
            </a:r>
            <a:endParaRPr lang="en-US" sz="1500" b="1" dirty="0"/>
          </a:p>
          <a:p>
            <a:pPr marL="171450" indent="-171450">
              <a:lnSpc>
                <a:spcPct val="150000"/>
              </a:lnSpc>
              <a:buFont typeface="Arial" panose="020B0604020202020204" pitchFamily="34" charset="0"/>
              <a:buChar char="•"/>
            </a:pPr>
            <a:r>
              <a:rPr lang="en-US" sz="1500" dirty="0"/>
              <a:t>Avg. CPR: $1.40</a:t>
            </a:r>
          </a:p>
          <a:p>
            <a:pPr marL="171450" indent="-171450">
              <a:lnSpc>
                <a:spcPct val="150000"/>
              </a:lnSpc>
              <a:buFont typeface="Arial" panose="020B0604020202020204" pitchFamily="34" charset="0"/>
              <a:buChar char="•"/>
            </a:pPr>
            <a:r>
              <a:rPr lang="en-US" sz="1500" dirty="0"/>
              <a:t>96% drivers complete under an average of 50 trips in a week</a:t>
            </a:r>
          </a:p>
          <a:p>
            <a:pPr marL="171450" indent="-171450">
              <a:lnSpc>
                <a:spcPct val="150000"/>
              </a:lnSpc>
              <a:buFont typeface="Arial" panose="020B0604020202020204" pitchFamily="34" charset="0"/>
              <a:buChar char="•"/>
            </a:pPr>
            <a:r>
              <a:rPr lang="en-US" sz="1500" dirty="0"/>
              <a:t>High % drivers of Uber users</a:t>
            </a:r>
          </a:p>
          <a:p>
            <a:pPr marL="171450" indent="-171450">
              <a:lnSpc>
                <a:spcPct val="150000"/>
              </a:lnSpc>
              <a:buFont typeface="Arial" panose="020B0604020202020204" pitchFamily="34" charset="0"/>
              <a:buChar char="•"/>
            </a:pPr>
            <a:r>
              <a:rPr lang="en-US" sz="1500" dirty="0"/>
              <a:t>Majority of drivers responded to “Extra cash top-up without any target”</a:t>
            </a:r>
          </a:p>
        </p:txBody>
      </p:sp>
      <p:sp>
        <p:nvSpPr>
          <p:cNvPr id="5" name="TextBox 4"/>
          <p:cNvSpPr txBox="1"/>
          <p:nvPr/>
        </p:nvSpPr>
        <p:spPr>
          <a:xfrm>
            <a:off x="4010537" y="2023378"/>
            <a:ext cx="2655734" cy="1015663"/>
          </a:xfrm>
          <a:prstGeom prst="rect">
            <a:avLst/>
          </a:prstGeom>
          <a:noFill/>
        </p:spPr>
        <p:txBody>
          <a:bodyPr wrap="square" rtlCol="0">
            <a:spAutoFit/>
          </a:bodyPr>
          <a:lstStyle/>
          <a:p>
            <a:r>
              <a:rPr lang="en-US" sz="1500" dirty="0"/>
              <a:t>1. Though driving daily throughout the day, weekly rides fall under 50 rides</a:t>
            </a:r>
          </a:p>
          <a:p>
            <a:endParaRPr lang="en-US" sz="1500" dirty="0"/>
          </a:p>
        </p:txBody>
      </p:sp>
      <p:sp>
        <p:nvSpPr>
          <p:cNvPr id="6" name="TextBox 5"/>
          <p:cNvSpPr txBox="1"/>
          <p:nvPr/>
        </p:nvSpPr>
        <p:spPr>
          <a:xfrm>
            <a:off x="4010537" y="3447917"/>
            <a:ext cx="2552494" cy="1015663"/>
          </a:xfrm>
          <a:prstGeom prst="rect">
            <a:avLst/>
          </a:prstGeom>
          <a:noFill/>
        </p:spPr>
        <p:txBody>
          <a:bodyPr wrap="square" rtlCol="0">
            <a:spAutoFit/>
          </a:bodyPr>
          <a:lstStyle/>
          <a:p>
            <a:r>
              <a:rPr lang="en-US" sz="1500" dirty="0"/>
              <a:t>2. Tend to respond more towards “without target” type schemes. </a:t>
            </a:r>
          </a:p>
          <a:p>
            <a:endParaRPr lang="en-US" sz="1500" dirty="0"/>
          </a:p>
        </p:txBody>
      </p:sp>
      <p:sp>
        <p:nvSpPr>
          <p:cNvPr id="7" name="TextBox 6"/>
          <p:cNvSpPr txBox="1"/>
          <p:nvPr/>
        </p:nvSpPr>
        <p:spPr>
          <a:xfrm>
            <a:off x="4010537" y="4872456"/>
            <a:ext cx="2552494" cy="1246495"/>
          </a:xfrm>
          <a:prstGeom prst="rect">
            <a:avLst/>
          </a:prstGeom>
          <a:noFill/>
        </p:spPr>
        <p:txBody>
          <a:bodyPr wrap="square" rtlCol="0">
            <a:spAutoFit/>
          </a:bodyPr>
          <a:lstStyle/>
          <a:p>
            <a:r>
              <a:rPr lang="en-US" sz="1500" dirty="0"/>
              <a:t>3. Grab can focus on incentives that encourage more trips and  long term commitment. </a:t>
            </a:r>
          </a:p>
          <a:p>
            <a:r>
              <a:rPr lang="en-US" sz="1500" dirty="0"/>
              <a:t> </a:t>
            </a:r>
          </a:p>
        </p:txBody>
      </p:sp>
      <p:graphicFrame>
        <p:nvGraphicFramePr>
          <p:cNvPr id="18" name="Chart 17"/>
          <p:cNvGraphicFramePr>
            <a:graphicFrameLocks/>
          </p:cNvGraphicFramePr>
          <p:nvPr>
            <p:extLst>
              <p:ext uri="{D42A27DB-BD31-4B8C-83A1-F6EECF244321}">
                <p14:modId xmlns:p14="http://schemas.microsoft.com/office/powerpoint/2010/main" val="2542915772"/>
              </p:ext>
            </p:extLst>
          </p:nvPr>
        </p:nvGraphicFramePr>
        <p:xfrm>
          <a:off x="6961263" y="1106925"/>
          <a:ext cx="3539589" cy="1932116"/>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p:cNvSpPr txBox="1"/>
          <p:nvPr/>
        </p:nvSpPr>
        <p:spPr>
          <a:xfrm>
            <a:off x="8430871" y="2912864"/>
            <a:ext cx="1292350" cy="261610"/>
          </a:xfrm>
          <a:prstGeom prst="rect">
            <a:avLst/>
          </a:prstGeom>
          <a:noFill/>
        </p:spPr>
        <p:txBody>
          <a:bodyPr wrap="square" rtlCol="0">
            <a:spAutoFit/>
          </a:bodyPr>
          <a:lstStyle/>
          <a:p>
            <a:r>
              <a:rPr lang="en-US" sz="1100" b="1" dirty="0"/>
              <a:t>Weekly trips</a:t>
            </a:r>
          </a:p>
        </p:txBody>
      </p:sp>
      <p:graphicFrame>
        <p:nvGraphicFramePr>
          <p:cNvPr id="20" name="Chart 19"/>
          <p:cNvGraphicFramePr>
            <a:graphicFrameLocks/>
          </p:cNvGraphicFramePr>
          <p:nvPr>
            <p:extLst>
              <p:ext uri="{D42A27DB-BD31-4B8C-83A1-F6EECF244321}">
                <p14:modId xmlns:p14="http://schemas.microsoft.com/office/powerpoint/2010/main" val="1123363583"/>
              </p:ext>
            </p:extLst>
          </p:nvPr>
        </p:nvGraphicFramePr>
        <p:xfrm>
          <a:off x="6328403" y="3081807"/>
          <a:ext cx="4762384" cy="4705870"/>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8430871" y="5636115"/>
            <a:ext cx="1709531" cy="261610"/>
          </a:xfrm>
          <a:prstGeom prst="rect">
            <a:avLst/>
          </a:prstGeom>
          <a:noFill/>
        </p:spPr>
        <p:txBody>
          <a:bodyPr wrap="square" rtlCol="0">
            <a:spAutoFit/>
          </a:bodyPr>
          <a:lstStyle/>
          <a:p>
            <a:r>
              <a:rPr lang="en-US" sz="1100" b="1" dirty="0"/>
              <a:t>Incentive payout</a:t>
            </a:r>
          </a:p>
        </p:txBody>
      </p:sp>
    </p:spTree>
    <p:extLst>
      <p:ext uri="{BB962C8B-B14F-4D97-AF65-F5344CB8AC3E}">
        <p14:creationId xmlns:p14="http://schemas.microsoft.com/office/powerpoint/2010/main" val="1305561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sp>
        <p:nvSpPr>
          <p:cNvPr id="10" name="Rectangular Callout 9"/>
          <p:cNvSpPr/>
          <p:nvPr/>
        </p:nvSpPr>
        <p:spPr>
          <a:xfrm>
            <a:off x="8719940" y="2424008"/>
            <a:ext cx="2985324" cy="2137344"/>
          </a:xfrm>
          <a:prstGeom prst="wedgeRectCallout">
            <a:avLst>
              <a:gd name="adj1" fmla="val -60870"/>
              <a:gd name="adj2" fmla="val -17998"/>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33" name="TextBox 32"/>
          <p:cNvSpPr txBox="1"/>
          <p:nvPr/>
        </p:nvSpPr>
        <p:spPr>
          <a:xfrm>
            <a:off x="8719940" y="3584255"/>
            <a:ext cx="2908664"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Most active during evening/night </a:t>
            </a:r>
          </a:p>
          <a:p>
            <a:pPr marL="285750" indent="-285750">
              <a:buFont typeface="Arial" panose="020B0604020202020204" pitchFamily="34" charset="0"/>
              <a:buChar char="•"/>
            </a:pPr>
            <a:r>
              <a:rPr lang="en-US" sz="1300" dirty="0"/>
              <a:t>Young adults (High % of 20 – 35 </a:t>
            </a:r>
            <a:r>
              <a:rPr lang="en-US" sz="1300" dirty="0" err="1"/>
              <a:t>yo</a:t>
            </a:r>
            <a:r>
              <a:rPr lang="en-US" sz="1300" dirty="0"/>
              <a:t>)</a:t>
            </a:r>
          </a:p>
          <a:p>
            <a:pPr marL="285750" indent="-285750">
              <a:buFont typeface="Arial" panose="020B0604020202020204" pitchFamily="34" charset="0"/>
              <a:buChar char="•"/>
            </a:pPr>
            <a:r>
              <a:rPr lang="en-US" sz="1300" dirty="0"/>
              <a:t>Behavior is consistent during weekday (From 7am to 9pm daily)</a:t>
            </a:r>
          </a:p>
        </p:txBody>
      </p:sp>
      <p:grpSp>
        <p:nvGrpSpPr>
          <p:cNvPr id="54" name="Group 53"/>
          <p:cNvGrpSpPr/>
          <p:nvPr/>
        </p:nvGrpSpPr>
        <p:grpSpPr>
          <a:xfrm>
            <a:off x="8787687" y="2459962"/>
            <a:ext cx="1523773" cy="944615"/>
            <a:chOff x="4317021" y="2370600"/>
            <a:chExt cx="6148645" cy="3241678"/>
          </a:xfrm>
        </p:grpSpPr>
        <p:grpSp>
          <p:nvGrpSpPr>
            <p:cNvPr id="29" name="Group 28"/>
            <p:cNvGrpSpPr/>
            <p:nvPr/>
          </p:nvGrpSpPr>
          <p:grpSpPr>
            <a:xfrm>
              <a:off x="4317021" y="2424705"/>
              <a:ext cx="6148645" cy="3103898"/>
              <a:chOff x="1605925" y="996754"/>
              <a:chExt cx="5209418" cy="4249517"/>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05925" y="996754"/>
                <a:ext cx="5209418" cy="4249517"/>
              </a:xfrm>
              <a:prstGeom prst="rect">
                <a:avLst/>
              </a:prstGeom>
            </p:spPr>
          </p:pic>
          <p:sp>
            <p:nvSpPr>
              <p:cNvPr id="27" name="Rectangle 26"/>
              <p:cNvSpPr/>
              <p:nvPr/>
            </p:nvSpPr>
            <p:spPr>
              <a:xfrm>
                <a:off x="2342100" y="3236097"/>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033051" y="3003637"/>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p:cNvSpPr/>
            <p:nvPr/>
          </p:nvSpPr>
          <p:spPr>
            <a:xfrm>
              <a:off x="7040813" y="2370600"/>
              <a:ext cx="1047494" cy="21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154787" y="5402218"/>
              <a:ext cx="1047494" cy="21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10256336" y="2474013"/>
            <a:ext cx="1384950" cy="897694"/>
            <a:chOff x="4192392" y="2138473"/>
            <a:chExt cx="7380224" cy="4208422"/>
          </a:xfrm>
        </p:grpSpPr>
        <p:grpSp>
          <p:nvGrpSpPr>
            <p:cNvPr id="32" name="Group 31"/>
            <p:cNvGrpSpPr/>
            <p:nvPr/>
          </p:nvGrpSpPr>
          <p:grpSpPr>
            <a:xfrm>
              <a:off x="4192392" y="2138473"/>
              <a:ext cx="7380224" cy="4208422"/>
              <a:chOff x="6462869" y="843830"/>
              <a:chExt cx="5082824" cy="3863887"/>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2869" y="843830"/>
                <a:ext cx="5082824" cy="3863887"/>
              </a:xfrm>
              <a:prstGeom prst="rect">
                <a:avLst/>
              </a:prstGeom>
            </p:spPr>
          </p:pic>
          <p:sp>
            <p:nvSpPr>
              <p:cNvPr id="30" name="Rectangle 29"/>
              <p:cNvSpPr/>
              <p:nvPr/>
            </p:nvSpPr>
            <p:spPr>
              <a:xfrm>
                <a:off x="7194784" y="2856783"/>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567443" y="2669232"/>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535646" y="2180676"/>
              <a:ext cx="1055761" cy="14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674234" y="6200934"/>
              <a:ext cx="1055761" cy="14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p:cNvSpPr txBox="1"/>
          <p:nvPr/>
        </p:nvSpPr>
        <p:spPr>
          <a:xfrm>
            <a:off x="8895030" y="3300769"/>
            <a:ext cx="1448419" cy="323165"/>
          </a:xfrm>
          <a:prstGeom prst="rect">
            <a:avLst/>
          </a:prstGeom>
          <a:noFill/>
        </p:spPr>
        <p:txBody>
          <a:bodyPr wrap="square" rtlCol="0">
            <a:spAutoFit/>
          </a:bodyPr>
          <a:lstStyle/>
          <a:p>
            <a:r>
              <a:rPr lang="en-US" sz="1500" b="1" dirty="0">
                <a:solidFill>
                  <a:srgbClr val="00B050"/>
                </a:solidFill>
              </a:rPr>
              <a:t>Cluster 1 (10%)</a:t>
            </a:r>
          </a:p>
        </p:txBody>
      </p:sp>
      <p:sp>
        <p:nvSpPr>
          <p:cNvPr id="84" name="TextBox 83"/>
          <p:cNvSpPr txBox="1"/>
          <p:nvPr/>
        </p:nvSpPr>
        <p:spPr>
          <a:xfrm>
            <a:off x="10318919" y="3283449"/>
            <a:ext cx="1475350" cy="323165"/>
          </a:xfrm>
          <a:prstGeom prst="rect">
            <a:avLst/>
          </a:prstGeom>
          <a:noFill/>
        </p:spPr>
        <p:txBody>
          <a:bodyPr wrap="square" rtlCol="0">
            <a:spAutoFit/>
          </a:bodyPr>
          <a:lstStyle/>
          <a:p>
            <a:r>
              <a:rPr lang="en-US" sz="1500" b="1" dirty="0">
                <a:solidFill>
                  <a:srgbClr val="00B050"/>
                </a:solidFill>
              </a:rPr>
              <a:t>Cluster 4 (10%) </a:t>
            </a:r>
          </a:p>
        </p:txBody>
      </p:sp>
    </p:spTree>
    <p:extLst>
      <p:ext uri="{BB962C8B-B14F-4D97-AF65-F5344CB8AC3E}">
        <p14:creationId xmlns:p14="http://schemas.microsoft.com/office/powerpoint/2010/main" val="16572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2954227" y="408758"/>
            <a:ext cx="7989076" cy="954107"/>
          </a:xfrm>
          <a:prstGeom prst="rect">
            <a:avLst/>
          </a:prstGeom>
          <a:noFill/>
        </p:spPr>
        <p:txBody>
          <a:bodyPr wrap="square" rtlCol="0">
            <a:spAutoFit/>
          </a:bodyPr>
          <a:lstStyle/>
          <a:p>
            <a:r>
              <a:rPr lang="en-US" sz="2800" dirty="0">
                <a:solidFill>
                  <a:srgbClr val="00B050"/>
                </a:solidFill>
              </a:rPr>
              <a:t>Segment 1 usually drives at night till past mid night, Grab can consider to  ‘stretch’ their driving hours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729" y="868242"/>
            <a:ext cx="1226965" cy="617149"/>
          </a:xfrm>
          <a:prstGeom prst="rect">
            <a:avLst/>
          </a:prstGeom>
          <a:solidFill>
            <a:schemeClr val="bg1"/>
          </a:solidFill>
        </p:spPr>
      </p:pic>
      <p:sp>
        <p:nvSpPr>
          <p:cNvPr id="13" name="Rounded Rectangle 12"/>
          <p:cNvSpPr>
            <a:spLocks/>
          </p:cNvSpPr>
          <p:nvPr/>
        </p:nvSpPr>
        <p:spPr>
          <a:xfrm>
            <a:off x="875867" y="435702"/>
            <a:ext cx="1596389" cy="377176"/>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peak/night drivers</a:t>
            </a:r>
          </a:p>
        </p:txBody>
      </p:sp>
      <p:sp>
        <p:nvSpPr>
          <p:cNvPr id="14" name="TextBox 13"/>
          <p:cNvSpPr txBox="1"/>
          <p:nvPr/>
        </p:nvSpPr>
        <p:spPr>
          <a:xfrm>
            <a:off x="544805" y="1847546"/>
            <a:ext cx="2906318" cy="286232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1355 (10%)  </a:t>
            </a:r>
            <a:endParaRPr lang="en-US" sz="1500" b="1" dirty="0"/>
          </a:p>
          <a:p>
            <a:pPr marL="171450" indent="-171450">
              <a:lnSpc>
                <a:spcPct val="150000"/>
              </a:lnSpc>
              <a:buFont typeface="Arial" panose="020B0604020202020204" pitchFamily="34" charset="0"/>
              <a:buChar char="•"/>
            </a:pPr>
            <a:r>
              <a:rPr lang="en-US" sz="1500" dirty="0"/>
              <a:t>Avg. CPR: $1.60</a:t>
            </a:r>
          </a:p>
          <a:p>
            <a:pPr marL="171450" indent="-171450">
              <a:lnSpc>
                <a:spcPct val="150000"/>
              </a:lnSpc>
              <a:buFont typeface="Arial" panose="020B0604020202020204" pitchFamily="34" charset="0"/>
              <a:buChar char="•"/>
            </a:pPr>
            <a:r>
              <a:rPr lang="en-US" sz="1500" dirty="0"/>
              <a:t>60% of the drivers with tenure less than 6 months</a:t>
            </a:r>
          </a:p>
          <a:p>
            <a:pPr marL="171450" indent="-171450">
              <a:lnSpc>
                <a:spcPct val="150000"/>
              </a:lnSpc>
              <a:buFont typeface="Arial" panose="020B0604020202020204" pitchFamily="34" charset="0"/>
              <a:buChar char="•"/>
            </a:pPr>
            <a:r>
              <a:rPr lang="en-US" sz="1500" dirty="0"/>
              <a:t>Over 50% of drivers are between the ages of 25-40 years old</a:t>
            </a:r>
          </a:p>
          <a:p>
            <a:pPr marL="171450" indent="-171450">
              <a:lnSpc>
                <a:spcPct val="150000"/>
              </a:lnSpc>
              <a:buFont typeface="Arial" panose="020B0604020202020204" pitchFamily="34" charset="0"/>
              <a:buChar char="•"/>
            </a:pPr>
            <a:r>
              <a:rPr lang="en-US" sz="1500" dirty="0"/>
              <a:t>High % of drivers make 50 trips or less in a week</a:t>
            </a:r>
          </a:p>
        </p:txBody>
      </p:sp>
      <p:sp>
        <p:nvSpPr>
          <p:cNvPr id="15" name="TextBox 14"/>
          <p:cNvSpPr txBox="1"/>
          <p:nvPr/>
        </p:nvSpPr>
        <p:spPr>
          <a:xfrm>
            <a:off x="3904313" y="5150618"/>
            <a:ext cx="2658718" cy="1131079"/>
          </a:xfrm>
          <a:prstGeom prst="rect">
            <a:avLst/>
          </a:prstGeom>
          <a:noFill/>
        </p:spPr>
        <p:txBody>
          <a:bodyPr wrap="square" rtlCol="0">
            <a:spAutoFit/>
          </a:bodyPr>
          <a:lstStyle/>
          <a:p>
            <a:r>
              <a:rPr lang="en-US" sz="1500" dirty="0"/>
              <a:t>3. Large proportion of drivers who are making under 25 trips in a week.</a:t>
            </a:r>
          </a:p>
          <a:p>
            <a:pPr marL="171450" indent="-171450">
              <a:lnSpc>
                <a:spcPct val="150000"/>
              </a:lnSpc>
              <a:buFont typeface="Arial" panose="020B0604020202020204" pitchFamily="34" charset="0"/>
              <a:buChar char="•"/>
            </a:pPr>
            <a:endParaRPr lang="en-US" sz="1500" dirty="0"/>
          </a:p>
        </p:txBody>
      </p:sp>
      <p:sp>
        <p:nvSpPr>
          <p:cNvPr id="4" name="TextBox 3"/>
          <p:cNvSpPr txBox="1"/>
          <p:nvPr/>
        </p:nvSpPr>
        <p:spPr>
          <a:xfrm>
            <a:off x="3944951" y="1980379"/>
            <a:ext cx="2618080" cy="784830"/>
          </a:xfrm>
          <a:prstGeom prst="rect">
            <a:avLst/>
          </a:prstGeom>
          <a:noFill/>
        </p:spPr>
        <p:txBody>
          <a:bodyPr wrap="square" rtlCol="0">
            <a:spAutoFit/>
          </a:bodyPr>
          <a:lstStyle/>
          <a:p>
            <a:r>
              <a:rPr lang="en-US" sz="1500" dirty="0"/>
              <a:t>1. This segment represents drivers who are meeting the evening peak demand</a:t>
            </a:r>
          </a:p>
        </p:txBody>
      </p:sp>
      <p:sp>
        <p:nvSpPr>
          <p:cNvPr id="5" name="TextBox 4"/>
          <p:cNvSpPr txBox="1"/>
          <p:nvPr/>
        </p:nvSpPr>
        <p:spPr>
          <a:xfrm>
            <a:off x="3904314" y="3414613"/>
            <a:ext cx="2629221" cy="1015663"/>
          </a:xfrm>
          <a:prstGeom prst="rect">
            <a:avLst/>
          </a:prstGeom>
          <a:noFill/>
        </p:spPr>
        <p:txBody>
          <a:bodyPr wrap="square" rtlCol="0">
            <a:spAutoFit/>
          </a:bodyPr>
          <a:lstStyle/>
          <a:p>
            <a:r>
              <a:rPr lang="en-US" sz="1500" dirty="0"/>
              <a:t>2. Grab may consider offering incentives aimed at maximizing their evening and weekend capacity</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298" y="2480705"/>
            <a:ext cx="3304234" cy="1539828"/>
          </a:xfrm>
          <a:prstGeom prst="rect">
            <a:avLst/>
          </a:prstGeom>
        </p:spPr>
      </p:pic>
      <p:sp>
        <p:nvSpPr>
          <p:cNvPr id="18" name="Rectangle 17"/>
          <p:cNvSpPr/>
          <p:nvPr/>
        </p:nvSpPr>
        <p:spPr>
          <a:xfrm>
            <a:off x="8003642" y="3195892"/>
            <a:ext cx="187756" cy="615431"/>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675640" y="3046750"/>
            <a:ext cx="232499" cy="822974"/>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832135" y="3046750"/>
            <a:ext cx="232499" cy="822974"/>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159196" y="3957422"/>
            <a:ext cx="3305930" cy="261610"/>
          </a:xfrm>
          <a:prstGeom prst="rect">
            <a:avLst/>
          </a:prstGeom>
          <a:noFill/>
        </p:spPr>
        <p:txBody>
          <a:bodyPr wrap="square" rtlCol="0">
            <a:spAutoFit/>
          </a:bodyPr>
          <a:lstStyle/>
          <a:p>
            <a:pPr algn="ctr"/>
            <a:r>
              <a:rPr lang="en-US" sz="1100" b="1" dirty="0"/>
              <a:t>Late night driving </a:t>
            </a:r>
          </a:p>
        </p:txBody>
      </p:sp>
      <p:graphicFrame>
        <p:nvGraphicFramePr>
          <p:cNvPr id="22" name="Chart 21"/>
          <p:cNvGraphicFramePr>
            <a:graphicFrameLocks/>
          </p:cNvGraphicFramePr>
          <p:nvPr>
            <p:extLst>
              <p:ext uri="{D42A27DB-BD31-4B8C-83A1-F6EECF244321}">
                <p14:modId xmlns:p14="http://schemas.microsoft.com/office/powerpoint/2010/main" val="1541398470"/>
              </p:ext>
            </p:extLst>
          </p:nvPr>
        </p:nvGraphicFramePr>
        <p:xfrm>
          <a:off x="6890694" y="4245915"/>
          <a:ext cx="3872430" cy="1547401"/>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p:cNvSpPr txBox="1"/>
          <p:nvPr/>
        </p:nvSpPr>
        <p:spPr>
          <a:xfrm>
            <a:off x="7255627" y="5756696"/>
            <a:ext cx="3305930" cy="261610"/>
          </a:xfrm>
          <a:prstGeom prst="rect">
            <a:avLst/>
          </a:prstGeom>
          <a:noFill/>
        </p:spPr>
        <p:txBody>
          <a:bodyPr wrap="square" rtlCol="0">
            <a:spAutoFit/>
          </a:bodyPr>
          <a:lstStyle/>
          <a:p>
            <a:pPr algn="ctr"/>
            <a:r>
              <a:rPr lang="en-US" sz="1100" b="1" dirty="0"/>
              <a:t>Weekly trips</a:t>
            </a:r>
          </a:p>
        </p:txBody>
      </p:sp>
    </p:spTree>
    <p:extLst>
      <p:ext uri="{BB962C8B-B14F-4D97-AF65-F5344CB8AC3E}">
        <p14:creationId xmlns:p14="http://schemas.microsoft.com/office/powerpoint/2010/main" val="2634047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2954227" y="408758"/>
            <a:ext cx="7889798" cy="861774"/>
          </a:xfrm>
          <a:prstGeom prst="rect">
            <a:avLst/>
          </a:prstGeom>
          <a:noFill/>
        </p:spPr>
        <p:txBody>
          <a:bodyPr wrap="square" rtlCol="0">
            <a:spAutoFit/>
          </a:bodyPr>
          <a:lstStyle/>
          <a:p>
            <a:r>
              <a:rPr lang="en-US" sz="2500" dirty="0">
                <a:solidFill>
                  <a:srgbClr val="00B050"/>
                </a:solidFill>
              </a:rPr>
              <a:t>Segment 4 shows fixed driving pattern, Grab should maintain the current incentives to this group of drivers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729" y="868242"/>
            <a:ext cx="1226965" cy="617149"/>
          </a:xfrm>
          <a:prstGeom prst="rect">
            <a:avLst/>
          </a:prstGeom>
          <a:solidFill>
            <a:schemeClr val="bg1"/>
          </a:solidFill>
        </p:spPr>
      </p:pic>
      <p:sp>
        <p:nvSpPr>
          <p:cNvPr id="13" name="Rounded Rectangle 12"/>
          <p:cNvSpPr>
            <a:spLocks/>
          </p:cNvSpPr>
          <p:nvPr/>
        </p:nvSpPr>
        <p:spPr>
          <a:xfrm>
            <a:off x="875867" y="408758"/>
            <a:ext cx="1596389" cy="404120"/>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peak/night drivers</a:t>
            </a:r>
          </a:p>
        </p:txBody>
      </p:sp>
      <p:sp>
        <p:nvSpPr>
          <p:cNvPr id="10" name="TextBox 9"/>
          <p:cNvSpPr txBox="1"/>
          <p:nvPr/>
        </p:nvSpPr>
        <p:spPr>
          <a:xfrm>
            <a:off x="602383" y="1836422"/>
            <a:ext cx="2848740" cy="286232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1336 (10%)  </a:t>
            </a:r>
            <a:endParaRPr lang="en-US" sz="1500" b="1" dirty="0"/>
          </a:p>
          <a:p>
            <a:pPr marL="171450" indent="-171450">
              <a:lnSpc>
                <a:spcPct val="150000"/>
              </a:lnSpc>
              <a:buFont typeface="Arial" panose="020B0604020202020204" pitchFamily="34" charset="0"/>
              <a:buChar char="•"/>
            </a:pPr>
            <a:r>
              <a:rPr lang="en-US" sz="1500" dirty="0"/>
              <a:t>Avg. CPR: $1.40</a:t>
            </a:r>
          </a:p>
          <a:p>
            <a:pPr marL="171450" indent="-171450">
              <a:lnSpc>
                <a:spcPct val="150000"/>
              </a:lnSpc>
              <a:buFont typeface="Arial" panose="020B0604020202020204" pitchFamily="34" charset="0"/>
              <a:buChar char="•"/>
            </a:pPr>
            <a:r>
              <a:rPr lang="en-US" sz="1500" dirty="0"/>
              <a:t>60% drivers are between the ages of 25 to 40.</a:t>
            </a:r>
          </a:p>
          <a:p>
            <a:pPr marL="171450" indent="-171450">
              <a:lnSpc>
                <a:spcPct val="150000"/>
              </a:lnSpc>
              <a:buFont typeface="Arial" panose="020B0604020202020204" pitchFamily="34" charset="0"/>
              <a:buChar char="•"/>
            </a:pPr>
            <a:r>
              <a:rPr lang="en-US" sz="1500" dirty="0"/>
              <a:t>Relatively new to Grab (61% less than 6 months)</a:t>
            </a:r>
          </a:p>
          <a:p>
            <a:pPr marL="171450" indent="-171450">
              <a:lnSpc>
                <a:spcPct val="150000"/>
              </a:lnSpc>
              <a:buFont typeface="Arial" panose="020B0604020202020204" pitchFamily="34" charset="0"/>
              <a:buChar char="•"/>
            </a:pPr>
            <a:r>
              <a:rPr lang="en-US" sz="1500" dirty="0"/>
              <a:t>Over 90% of drivers made 50 or less trips in a week</a:t>
            </a:r>
          </a:p>
        </p:txBody>
      </p:sp>
      <p:sp>
        <p:nvSpPr>
          <p:cNvPr id="4" name="TextBox 3"/>
          <p:cNvSpPr txBox="1"/>
          <p:nvPr/>
        </p:nvSpPr>
        <p:spPr>
          <a:xfrm>
            <a:off x="3987607" y="1974780"/>
            <a:ext cx="2678664" cy="1015663"/>
          </a:xfrm>
          <a:prstGeom prst="rect">
            <a:avLst/>
          </a:prstGeom>
          <a:noFill/>
        </p:spPr>
        <p:txBody>
          <a:bodyPr wrap="square" rtlCol="0">
            <a:spAutoFit/>
          </a:bodyPr>
          <a:lstStyle/>
          <a:p>
            <a:r>
              <a:rPr lang="en-US" sz="1500" dirty="0"/>
              <a:t>1. The driving activity of this segment appears to be constrained by evening peak hours</a:t>
            </a:r>
          </a:p>
        </p:txBody>
      </p:sp>
      <p:sp>
        <p:nvSpPr>
          <p:cNvPr id="5" name="TextBox 4"/>
          <p:cNvSpPr txBox="1"/>
          <p:nvPr/>
        </p:nvSpPr>
        <p:spPr>
          <a:xfrm>
            <a:off x="3982923" y="3289143"/>
            <a:ext cx="2580107" cy="784830"/>
          </a:xfrm>
          <a:prstGeom prst="rect">
            <a:avLst/>
          </a:prstGeom>
          <a:noFill/>
        </p:spPr>
        <p:txBody>
          <a:bodyPr wrap="square" rtlCol="0">
            <a:spAutoFit/>
          </a:bodyPr>
          <a:lstStyle/>
          <a:p>
            <a:r>
              <a:rPr lang="en-US" sz="1500" dirty="0"/>
              <a:t>2. Large % of drivers have the ability to qualify for incentives with target fares.</a:t>
            </a:r>
          </a:p>
        </p:txBody>
      </p:sp>
      <p:sp>
        <p:nvSpPr>
          <p:cNvPr id="6" name="TextBox 5"/>
          <p:cNvSpPr txBox="1"/>
          <p:nvPr/>
        </p:nvSpPr>
        <p:spPr>
          <a:xfrm>
            <a:off x="3982922" y="4765500"/>
            <a:ext cx="2580107" cy="1131079"/>
          </a:xfrm>
          <a:prstGeom prst="rect">
            <a:avLst/>
          </a:prstGeom>
          <a:noFill/>
        </p:spPr>
        <p:txBody>
          <a:bodyPr wrap="square" rtlCol="0">
            <a:spAutoFit/>
          </a:bodyPr>
          <a:lstStyle/>
          <a:p>
            <a:r>
              <a:rPr lang="en-US" sz="1500" dirty="0"/>
              <a:t>3. It is recommended that we maintain their current incentive schemes offered.</a:t>
            </a:r>
          </a:p>
          <a:p>
            <a:pPr marL="171450" indent="-171450">
              <a:lnSpc>
                <a:spcPct val="150000"/>
              </a:lnSpc>
              <a:buFont typeface="Arial" panose="020B0604020202020204" pitchFamily="34" charset="0"/>
              <a:buChar char="•"/>
            </a:pPr>
            <a:endParaRPr lang="en-US" sz="15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1741" y="2283952"/>
            <a:ext cx="3728619" cy="1227244"/>
          </a:xfrm>
          <a:prstGeom prst="rect">
            <a:avLst/>
          </a:prstGeom>
        </p:spPr>
      </p:pic>
      <p:sp>
        <p:nvSpPr>
          <p:cNvPr id="16" name="Rectangle 15"/>
          <p:cNvSpPr/>
          <p:nvPr/>
        </p:nvSpPr>
        <p:spPr>
          <a:xfrm flipH="1">
            <a:off x="7490916" y="2932205"/>
            <a:ext cx="177615"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468833" y="2932206"/>
            <a:ext cx="144422"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487308" y="2897574"/>
            <a:ext cx="176290"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354430" y="3497977"/>
            <a:ext cx="3305930" cy="261610"/>
          </a:xfrm>
          <a:prstGeom prst="rect">
            <a:avLst/>
          </a:prstGeom>
          <a:noFill/>
        </p:spPr>
        <p:txBody>
          <a:bodyPr wrap="square" rtlCol="0">
            <a:spAutoFit/>
          </a:bodyPr>
          <a:lstStyle/>
          <a:p>
            <a:pPr algn="ctr"/>
            <a:r>
              <a:rPr lang="en-US" sz="1100" b="1" dirty="0"/>
              <a:t>Evening peak and night driving behavior</a:t>
            </a:r>
          </a:p>
        </p:txBody>
      </p:sp>
      <p:graphicFrame>
        <p:nvGraphicFramePr>
          <p:cNvPr id="21" name="Chart 20"/>
          <p:cNvGraphicFramePr>
            <a:graphicFrameLocks/>
          </p:cNvGraphicFramePr>
          <p:nvPr>
            <p:extLst>
              <p:ext uri="{D42A27DB-BD31-4B8C-83A1-F6EECF244321}">
                <p14:modId xmlns:p14="http://schemas.microsoft.com/office/powerpoint/2010/main" val="3822648403"/>
              </p:ext>
            </p:extLst>
          </p:nvPr>
        </p:nvGraphicFramePr>
        <p:xfrm>
          <a:off x="5949162" y="3957545"/>
          <a:ext cx="5415362" cy="3281438"/>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p:cNvSpPr txBox="1"/>
          <p:nvPr/>
        </p:nvSpPr>
        <p:spPr>
          <a:xfrm>
            <a:off x="8352542" y="5530894"/>
            <a:ext cx="1709531" cy="261610"/>
          </a:xfrm>
          <a:prstGeom prst="rect">
            <a:avLst/>
          </a:prstGeom>
          <a:noFill/>
        </p:spPr>
        <p:txBody>
          <a:bodyPr wrap="square" rtlCol="0">
            <a:spAutoFit/>
          </a:bodyPr>
          <a:lstStyle/>
          <a:p>
            <a:r>
              <a:rPr lang="en-US" sz="1100" b="1" dirty="0"/>
              <a:t>Incentive payout</a:t>
            </a:r>
          </a:p>
        </p:txBody>
      </p:sp>
    </p:spTree>
    <p:extLst>
      <p:ext uri="{BB962C8B-B14F-4D97-AF65-F5344CB8AC3E}">
        <p14:creationId xmlns:p14="http://schemas.microsoft.com/office/powerpoint/2010/main" val="3346857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58" name="TextBox 57"/>
          <p:cNvSpPr txBox="1"/>
          <p:nvPr/>
        </p:nvSpPr>
        <p:spPr>
          <a:xfrm>
            <a:off x="8399338" y="5684205"/>
            <a:ext cx="1435744" cy="323165"/>
          </a:xfrm>
          <a:prstGeom prst="rect">
            <a:avLst/>
          </a:prstGeom>
          <a:noFill/>
        </p:spPr>
        <p:txBody>
          <a:bodyPr wrap="square" rtlCol="0">
            <a:spAutoFit/>
          </a:bodyPr>
          <a:lstStyle/>
          <a:p>
            <a:r>
              <a:rPr lang="en-US" sz="1500" b="1" dirty="0">
                <a:solidFill>
                  <a:srgbClr val="00B050"/>
                </a:solidFill>
              </a:rPr>
              <a:t>Cluster 6 (11%) </a:t>
            </a:r>
          </a:p>
        </p:txBody>
      </p:sp>
      <p:sp>
        <p:nvSpPr>
          <p:cNvPr id="59" name="TextBox 58"/>
          <p:cNvSpPr txBox="1"/>
          <p:nvPr/>
        </p:nvSpPr>
        <p:spPr>
          <a:xfrm>
            <a:off x="9944546" y="5663657"/>
            <a:ext cx="1458129" cy="323165"/>
          </a:xfrm>
          <a:prstGeom prst="rect">
            <a:avLst/>
          </a:prstGeom>
          <a:noFill/>
        </p:spPr>
        <p:txBody>
          <a:bodyPr wrap="square" rtlCol="0">
            <a:spAutoFit/>
          </a:bodyPr>
          <a:lstStyle/>
          <a:p>
            <a:r>
              <a:rPr lang="en-US" sz="1500" b="1" dirty="0">
                <a:solidFill>
                  <a:srgbClr val="00B050"/>
                </a:solidFill>
              </a:rPr>
              <a:t>Cluster 8 (15%) </a:t>
            </a:r>
          </a:p>
        </p:txBody>
      </p:sp>
      <p:grpSp>
        <p:nvGrpSpPr>
          <p:cNvPr id="75" name="Group 74"/>
          <p:cNvGrpSpPr/>
          <p:nvPr/>
        </p:nvGrpSpPr>
        <p:grpSpPr>
          <a:xfrm>
            <a:off x="8383239" y="4729050"/>
            <a:ext cx="1508462" cy="1032244"/>
            <a:chOff x="1600838" y="819002"/>
            <a:chExt cx="5816424" cy="4293534"/>
          </a:xfrm>
        </p:grpSpPr>
        <p:grpSp>
          <p:nvGrpSpPr>
            <p:cNvPr id="72" name="Group 71"/>
            <p:cNvGrpSpPr/>
            <p:nvPr/>
          </p:nvGrpSpPr>
          <p:grpSpPr>
            <a:xfrm>
              <a:off x="1600838" y="819002"/>
              <a:ext cx="5816424" cy="4293534"/>
              <a:chOff x="2914903" y="300591"/>
              <a:chExt cx="5007417" cy="4265582"/>
            </a:xfrm>
          </p:grpSpPr>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14903" y="309819"/>
                <a:ext cx="5007417" cy="4256140"/>
              </a:xfrm>
              <a:prstGeom prst="rect">
                <a:avLst/>
              </a:prstGeom>
            </p:spPr>
          </p:pic>
          <p:sp>
            <p:nvSpPr>
              <p:cNvPr id="70" name="Rectangle 69"/>
              <p:cNvSpPr/>
              <p:nvPr/>
            </p:nvSpPr>
            <p:spPr>
              <a:xfrm>
                <a:off x="5186981" y="300591"/>
                <a:ext cx="701525" cy="17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86980" y="4392821"/>
                <a:ext cx="701525" cy="17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4430929" y="2460245"/>
              <a:ext cx="547516" cy="191069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218529" y="2346890"/>
              <a:ext cx="547516" cy="191069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9813092" y="4725415"/>
            <a:ext cx="1554792" cy="1020649"/>
            <a:chOff x="1525690" y="1428402"/>
            <a:chExt cx="9350572" cy="4661432"/>
          </a:xfrm>
        </p:grpSpPr>
        <p:grpSp>
          <p:nvGrpSpPr>
            <p:cNvPr id="78" name="Group 77"/>
            <p:cNvGrpSpPr/>
            <p:nvPr/>
          </p:nvGrpSpPr>
          <p:grpSpPr>
            <a:xfrm>
              <a:off x="1525690" y="1428402"/>
              <a:ext cx="9350572" cy="4661432"/>
              <a:chOff x="2110922" y="1037761"/>
              <a:chExt cx="7635743" cy="5429772"/>
            </a:xfrm>
          </p:grpSpPr>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10922" y="1037761"/>
                <a:ext cx="7635743" cy="5429772"/>
              </a:xfrm>
              <a:prstGeom prst="rect">
                <a:avLst/>
              </a:prstGeom>
            </p:spPr>
          </p:pic>
          <p:sp>
            <p:nvSpPr>
              <p:cNvPr id="76" name="Rectangle 75"/>
              <p:cNvSpPr/>
              <p:nvPr/>
            </p:nvSpPr>
            <p:spPr>
              <a:xfrm>
                <a:off x="5593855" y="1065153"/>
                <a:ext cx="1229619" cy="18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602993" y="6271089"/>
                <a:ext cx="1229619" cy="18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7308898" y="2656056"/>
              <a:ext cx="985647" cy="284025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832406" y="2656056"/>
              <a:ext cx="985647" cy="284025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ular Callout 10"/>
          <p:cNvSpPr/>
          <p:nvPr/>
        </p:nvSpPr>
        <p:spPr>
          <a:xfrm>
            <a:off x="8389042" y="4687098"/>
            <a:ext cx="2985324" cy="2082870"/>
          </a:xfrm>
          <a:prstGeom prst="wedgeRectCallout">
            <a:avLst>
              <a:gd name="adj1" fmla="val -66996"/>
              <a:gd name="adj2" fmla="val 1368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8383238" y="5930507"/>
            <a:ext cx="2984645"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Consistently online throughout the week with high activity during the weekday</a:t>
            </a:r>
          </a:p>
          <a:p>
            <a:pPr marL="285750" indent="-285750">
              <a:buFont typeface="Arial" panose="020B0604020202020204" pitchFamily="34" charset="0"/>
              <a:buChar char="•"/>
            </a:pPr>
            <a:r>
              <a:rPr lang="en-US" sz="1300" dirty="0"/>
              <a:t>Markedly lower activity on weekends</a:t>
            </a:r>
          </a:p>
        </p:txBody>
      </p:sp>
    </p:spTree>
    <p:extLst>
      <p:ext uri="{BB962C8B-B14F-4D97-AF65-F5344CB8AC3E}">
        <p14:creationId xmlns:p14="http://schemas.microsoft.com/office/powerpoint/2010/main" val="306343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888" y="844880"/>
            <a:ext cx="976766" cy="655995"/>
          </a:xfrm>
          <a:prstGeom prst="rect">
            <a:avLst/>
          </a:prstGeom>
          <a:solidFill>
            <a:schemeClr val="bg1"/>
          </a:solidFill>
        </p:spPr>
      </p:pic>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2954228" y="454924"/>
            <a:ext cx="7889798" cy="861774"/>
          </a:xfrm>
          <a:prstGeom prst="rect">
            <a:avLst/>
          </a:prstGeom>
          <a:noFill/>
        </p:spPr>
        <p:txBody>
          <a:bodyPr wrap="square" rtlCol="0">
            <a:spAutoFit/>
          </a:bodyPr>
          <a:lstStyle/>
          <a:p>
            <a:r>
              <a:rPr lang="en-US" sz="2500" dirty="0">
                <a:solidFill>
                  <a:srgbClr val="00B050"/>
                </a:solidFill>
              </a:rPr>
              <a:t>Optimizing segment 6 by encouraging more rides in AM peak potentially testing the capacity of PM peak </a:t>
            </a:r>
          </a:p>
        </p:txBody>
      </p:sp>
      <p:sp>
        <p:nvSpPr>
          <p:cNvPr id="10" name="Rounded Rectangle 9"/>
          <p:cNvSpPr>
            <a:spLocks/>
          </p:cNvSpPr>
          <p:nvPr/>
        </p:nvSpPr>
        <p:spPr>
          <a:xfrm>
            <a:off x="875867" y="383938"/>
            <a:ext cx="1596389" cy="449519"/>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High activity AM peak drivers</a:t>
            </a:r>
          </a:p>
        </p:txBody>
      </p:sp>
      <p:sp>
        <p:nvSpPr>
          <p:cNvPr id="14" name="TextBox 13"/>
          <p:cNvSpPr txBox="1"/>
          <p:nvPr/>
        </p:nvSpPr>
        <p:spPr>
          <a:xfrm>
            <a:off x="517830" y="1840105"/>
            <a:ext cx="3223116" cy="251607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1383 (11%)</a:t>
            </a:r>
            <a:endParaRPr lang="en-US" sz="1500" b="1" dirty="0"/>
          </a:p>
          <a:p>
            <a:pPr marL="171450" indent="-171450">
              <a:lnSpc>
                <a:spcPct val="150000"/>
              </a:lnSpc>
              <a:buFont typeface="Arial" panose="020B0604020202020204" pitchFamily="34" charset="0"/>
              <a:buChar char="•"/>
            </a:pPr>
            <a:r>
              <a:rPr lang="en-US" sz="1500" dirty="0"/>
              <a:t>Avg. CPR: $2.90</a:t>
            </a:r>
          </a:p>
          <a:p>
            <a:pPr marL="171450" indent="-171450">
              <a:lnSpc>
                <a:spcPct val="150000"/>
              </a:lnSpc>
              <a:buFont typeface="Arial" panose="020B0604020202020204" pitchFamily="34" charset="0"/>
              <a:buChar char="•"/>
            </a:pPr>
            <a:r>
              <a:rPr lang="en-US" sz="1500" dirty="0"/>
              <a:t>51% of drivers age above 45 </a:t>
            </a:r>
            <a:r>
              <a:rPr lang="en-US" sz="1500" dirty="0" err="1"/>
              <a:t>yo</a:t>
            </a:r>
            <a:endParaRPr lang="en-US" sz="1500" dirty="0"/>
          </a:p>
          <a:p>
            <a:pPr marL="171450" indent="-171450">
              <a:lnSpc>
                <a:spcPct val="150000"/>
              </a:lnSpc>
              <a:buFont typeface="Arial" panose="020B0604020202020204" pitchFamily="34" charset="0"/>
              <a:buChar char="•"/>
            </a:pPr>
            <a:r>
              <a:rPr lang="en-US" sz="1500" dirty="0"/>
              <a:t>45% of drivers have tenure between 6-1.5 years</a:t>
            </a:r>
          </a:p>
          <a:p>
            <a:pPr marL="171450" indent="-171450">
              <a:lnSpc>
                <a:spcPct val="150000"/>
              </a:lnSpc>
              <a:buFont typeface="Arial" panose="020B0604020202020204" pitchFamily="34" charset="0"/>
              <a:buChar char="•"/>
            </a:pPr>
            <a:r>
              <a:rPr lang="en-US" sz="1500" dirty="0"/>
              <a:t>Highest response towards loyalty program type of schemes</a:t>
            </a:r>
          </a:p>
        </p:txBody>
      </p:sp>
      <p:sp>
        <p:nvSpPr>
          <p:cNvPr id="15" name="TextBox 14"/>
          <p:cNvSpPr txBox="1"/>
          <p:nvPr/>
        </p:nvSpPr>
        <p:spPr>
          <a:xfrm>
            <a:off x="3944951" y="2124567"/>
            <a:ext cx="2618080" cy="1015663"/>
          </a:xfrm>
          <a:prstGeom prst="rect">
            <a:avLst/>
          </a:prstGeom>
          <a:noFill/>
        </p:spPr>
        <p:txBody>
          <a:bodyPr wrap="square" rtlCol="0">
            <a:spAutoFit/>
          </a:bodyPr>
          <a:lstStyle/>
          <a:p>
            <a:r>
              <a:rPr lang="en-US" sz="1500" dirty="0"/>
              <a:t>1. One of the two most important segments to Grab in meeting morning peak hour demands. </a:t>
            </a:r>
          </a:p>
        </p:txBody>
      </p:sp>
      <p:sp>
        <p:nvSpPr>
          <p:cNvPr id="4" name="TextBox 3"/>
          <p:cNvSpPr txBox="1"/>
          <p:nvPr/>
        </p:nvSpPr>
        <p:spPr>
          <a:xfrm>
            <a:off x="3944951" y="3399170"/>
            <a:ext cx="2618080" cy="784830"/>
          </a:xfrm>
          <a:prstGeom prst="rect">
            <a:avLst/>
          </a:prstGeom>
          <a:noFill/>
        </p:spPr>
        <p:txBody>
          <a:bodyPr wrap="square" rtlCol="0">
            <a:spAutoFit/>
          </a:bodyPr>
          <a:lstStyle/>
          <a:p>
            <a:r>
              <a:rPr lang="en-US" sz="1500" dirty="0"/>
              <a:t>2. CPR for this segment is relatively similar to the overall average CPR of $2.70</a:t>
            </a:r>
          </a:p>
        </p:txBody>
      </p:sp>
      <p:sp>
        <p:nvSpPr>
          <p:cNvPr id="5" name="TextBox 4"/>
          <p:cNvSpPr txBox="1"/>
          <p:nvPr/>
        </p:nvSpPr>
        <p:spPr>
          <a:xfrm>
            <a:off x="3944951" y="4636311"/>
            <a:ext cx="2618080" cy="1015663"/>
          </a:xfrm>
          <a:prstGeom prst="rect">
            <a:avLst/>
          </a:prstGeom>
          <a:noFill/>
        </p:spPr>
        <p:txBody>
          <a:bodyPr wrap="square" rtlCol="0">
            <a:spAutoFit/>
          </a:bodyPr>
          <a:lstStyle/>
          <a:p>
            <a:r>
              <a:rPr lang="en-US" sz="1500" dirty="0"/>
              <a:t>3. Grab could introduce incentives aimed at maximizing their trip capacity for morning peak hours.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1987" y="3006787"/>
            <a:ext cx="3649843" cy="1438837"/>
          </a:xfrm>
          <a:prstGeom prst="rect">
            <a:avLst/>
          </a:prstGeom>
        </p:spPr>
      </p:pic>
      <p:sp>
        <p:nvSpPr>
          <p:cNvPr id="20" name="TextBox 19"/>
          <p:cNvSpPr txBox="1"/>
          <p:nvPr/>
        </p:nvSpPr>
        <p:spPr>
          <a:xfrm>
            <a:off x="7834964" y="4374701"/>
            <a:ext cx="2530643" cy="261610"/>
          </a:xfrm>
          <a:prstGeom prst="rect">
            <a:avLst/>
          </a:prstGeom>
          <a:noFill/>
        </p:spPr>
        <p:txBody>
          <a:bodyPr wrap="square" rtlCol="0">
            <a:spAutoFit/>
          </a:bodyPr>
          <a:lstStyle/>
          <a:p>
            <a:r>
              <a:rPr lang="en-US" sz="1100" b="1" dirty="0"/>
              <a:t>Highly intense morning peak drivers </a:t>
            </a:r>
          </a:p>
        </p:txBody>
      </p:sp>
      <p:sp>
        <p:nvSpPr>
          <p:cNvPr id="6" name="Rectangle 5"/>
          <p:cNvSpPr/>
          <p:nvPr/>
        </p:nvSpPr>
        <p:spPr>
          <a:xfrm>
            <a:off x="8460015" y="2918297"/>
            <a:ext cx="1047136" cy="15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15200" y="3493003"/>
            <a:ext cx="254351" cy="761599"/>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52800" y="3493003"/>
            <a:ext cx="254351" cy="761599"/>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11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495514" y="1746474"/>
            <a:ext cx="3103092" cy="313932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a:t>Size of  cluster: 1854 (15%)</a:t>
            </a:r>
            <a:endParaRPr lang="en-US" sz="1200" b="1" dirty="0"/>
          </a:p>
          <a:p>
            <a:pPr marL="171450" indent="-171450">
              <a:lnSpc>
                <a:spcPct val="150000"/>
              </a:lnSpc>
              <a:buFont typeface="Arial" panose="020B0604020202020204" pitchFamily="34" charset="0"/>
              <a:buChar char="•"/>
            </a:pPr>
            <a:r>
              <a:rPr lang="en-US" sz="1200" dirty="0"/>
              <a:t>Avg. CPR: $3.60</a:t>
            </a:r>
          </a:p>
          <a:p>
            <a:pPr marL="171450" indent="-171450">
              <a:lnSpc>
                <a:spcPct val="150000"/>
              </a:lnSpc>
              <a:buFont typeface="Arial" panose="020B0604020202020204" pitchFamily="34" charset="0"/>
              <a:buChar char="•"/>
            </a:pPr>
            <a:r>
              <a:rPr lang="en-US" sz="1200" dirty="0"/>
              <a:t>75% of the drivers with tenure more than 6 months</a:t>
            </a:r>
          </a:p>
          <a:p>
            <a:pPr marL="171450" indent="-171450">
              <a:lnSpc>
                <a:spcPct val="150000"/>
              </a:lnSpc>
              <a:buFont typeface="Arial" panose="020B0604020202020204" pitchFamily="34" charset="0"/>
              <a:buChar char="•"/>
            </a:pPr>
            <a:r>
              <a:rPr lang="en-US" sz="1200" dirty="0"/>
              <a:t>Over 51% of drivers over the age of 45 </a:t>
            </a:r>
          </a:p>
          <a:p>
            <a:pPr marL="171450" indent="-171450">
              <a:lnSpc>
                <a:spcPct val="150000"/>
              </a:lnSpc>
              <a:buFont typeface="Arial" panose="020B0604020202020204" pitchFamily="34" charset="0"/>
              <a:buChar char="•"/>
            </a:pPr>
            <a:r>
              <a:rPr lang="en-US" sz="1200" dirty="0"/>
              <a:t>Highest percentage of fuel card users, fleet exclusive along with highest response to loyalty type programs</a:t>
            </a:r>
          </a:p>
          <a:p>
            <a:pPr marL="171450" indent="-171450">
              <a:lnSpc>
                <a:spcPct val="150000"/>
              </a:lnSpc>
              <a:buFont typeface="Arial" panose="020B0604020202020204" pitchFamily="34" charset="0"/>
              <a:buChar char="•"/>
            </a:pPr>
            <a:r>
              <a:rPr lang="en-US" sz="1200" dirty="0"/>
              <a:t>Highest percentage of more than 1000 lifetime trips</a:t>
            </a:r>
          </a:p>
          <a:p>
            <a:pPr marL="171450" indent="-171450">
              <a:lnSpc>
                <a:spcPct val="150000"/>
              </a:lnSpc>
              <a:buFont typeface="Arial" panose="020B0604020202020204" pitchFamily="34" charset="0"/>
              <a:buChar char="•"/>
            </a:pPr>
            <a:endParaRPr lang="en-US" sz="1200" dirty="0"/>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212" y="875177"/>
            <a:ext cx="1191485" cy="702039"/>
          </a:xfrm>
          <a:prstGeom prst="rect">
            <a:avLst/>
          </a:prstGeom>
          <a:solidFill>
            <a:schemeClr val="bg1"/>
          </a:solidFill>
        </p:spPr>
      </p:pic>
      <p:sp>
        <p:nvSpPr>
          <p:cNvPr id="44" name="Rounded Rectangle 43"/>
          <p:cNvSpPr>
            <a:spLocks/>
          </p:cNvSpPr>
          <p:nvPr/>
        </p:nvSpPr>
        <p:spPr>
          <a:xfrm>
            <a:off x="832469" y="436545"/>
            <a:ext cx="1596389" cy="449519"/>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High activity 2 peak drivers</a:t>
            </a:r>
          </a:p>
        </p:txBody>
      </p:sp>
      <p:sp>
        <p:nvSpPr>
          <p:cNvPr id="42" name="TextBox 41"/>
          <p:cNvSpPr txBox="1"/>
          <p:nvPr/>
        </p:nvSpPr>
        <p:spPr>
          <a:xfrm>
            <a:off x="3944952" y="1866253"/>
            <a:ext cx="2618080" cy="1246495"/>
          </a:xfrm>
          <a:prstGeom prst="rect">
            <a:avLst/>
          </a:prstGeom>
          <a:noFill/>
        </p:spPr>
        <p:txBody>
          <a:bodyPr wrap="square" rtlCol="0">
            <a:spAutoFit/>
          </a:bodyPr>
          <a:lstStyle/>
          <a:p>
            <a:r>
              <a:rPr lang="en-US" sz="1500" dirty="0"/>
              <a:t>1. Currently meet the demands for both evening and morning peak hours and are the most loyal in terms of fleet exclusivity and fuel card users. </a:t>
            </a: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3097750" y="393900"/>
            <a:ext cx="7545805" cy="954107"/>
          </a:xfrm>
          <a:prstGeom prst="rect">
            <a:avLst/>
          </a:prstGeom>
          <a:noFill/>
        </p:spPr>
        <p:txBody>
          <a:bodyPr wrap="square" rtlCol="0">
            <a:spAutoFit/>
          </a:bodyPr>
          <a:lstStyle/>
          <a:p>
            <a:r>
              <a:rPr lang="en-US" sz="2800" dirty="0">
                <a:solidFill>
                  <a:srgbClr val="00B050"/>
                </a:solidFill>
              </a:rPr>
              <a:t>Segment 8 is costly to Grab, but it is also ‘sticky’, consistently active and engaged during peak hours</a:t>
            </a:r>
          </a:p>
        </p:txBody>
      </p:sp>
      <p:sp>
        <p:nvSpPr>
          <p:cNvPr id="4" name="TextBox 3"/>
          <p:cNvSpPr txBox="1"/>
          <p:nvPr/>
        </p:nvSpPr>
        <p:spPr>
          <a:xfrm>
            <a:off x="3944951" y="3248181"/>
            <a:ext cx="2618080" cy="1246495"/>
          </a:xfrm>
          <a:prstGeom prst="rect">
            <a:avLst/>
          </a:prstGeom>
          <a:noFill/>
        </p:spPr>
        <p:txBody>
          <a:bodyPr wrap="square" rtlCol="0">
            <a:spAutoFit/>
          </a:bodyPr>
          <a:lstStyle/>
          <a:p>
            <a:r>
              <a:rPr lang="en-US" sz="1500" dirty="0"/>
              <a:t>2. However they are also the most expensive segment, where their CPR is more than double that of the evening/ night time peak hour drivers. </a:t>
            </a:r>
          </a:p>
        </p:txBody>
      </p:sp>
      <p:sp>
        <p:nvSpPr>
          <p:cNvPr id="6" name="TextBox 5"/>
          <p:cNvSpPr txBox="1"/>
          <p:nvPr/>
        </p:nvSpPr>
        <p:spPr>
          <a:xfrm>
            <a:off x="3904313" y="4598460"/>
            <a:ext cx="2802194" cy="1477328"/>
          </a:xfrm>
          <a:prstGeom prst="rect">
            <a:avLst/>
          </a:prstGeom>
          <a:noFill/>
        </p:spPr>
        <p:txBody>
          <a:bodyPr wrap="square" rtlCol="0">
            <a:spAutoFit/>
          </a:bodyPr>
          <a:lstStyle/>
          <a:p>
            <a:r>
              <a:rPr lang="en-US" sz="1500" dirty="0"/>
              <a:t>3. Later stage should consider revising their incentives offered to this segment, once peak hour demands are being sufficiently met through other driver segments.</a:t>
            </a:r>
          </a:p>
        </p:txBody>
      </p:sp>
      <p:graphicFrame>
        <p:nvGraphicFramePr>
          <p:cNvPr id="21" name="Chart 20"/>
          <p:cNvGraphicFramePr>
            <a:graphicFrameLocks/>
          </p:cNvGraphicFramePr>
          <p:nvPr>
            <p:extLst>
              <p:ext uri="{D42A27DB-BD31-4B8C-83A1-F6EECF244321}">
                <p14:modId xmlns:p14="http://schemas.microsoft.com/office/powerpoint/2010/main" val="4022604286"/>
              </p:ext>
            </p:extLst>
          </p:nvPr>
        </p:nvGraphicFramePr>
        <p:xfrm>
          <a:off x="6956133" y="1558700"/>
          <a:ext cx="3741551" cy="157266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7110460" y="1732499"/>
            <a:ext cx="1343527" cy="261610"/>
          </a:xfrm>
          <a:prstGeom prst="rect">
            <a:avLst/>
          </a:prstGeom>
          <a:noFill/>
        </p:spPr>
        <p:txBody>
          <a:bodyPr wrap="square" rtlCol="0">
            <a:spAutoFit/>
          </a:bodyPr>
          <a:lstStyle/>
          <a:p>
            <a:r>
              <a:rPr lang="en-US" sz="1100" dirty="0"/>
              <a:t>Average = 23%</a:t>
            </a:r>
          </a:p>
        </p:txBody>
      </p:sp>
      <p:sp>
        <p:nvSpPr>
          <p:cNvPr id="23" name="TextBox 22"/>
          <p:cNvSpPr txBox="1"/>
          <p:nvPr/>
        </p:nvSpPr>
        <p:spPr>
          <a:xfrm>
            <a:off x="8329939" y="2981943"/>
            <a:ext cx="1709531" cy="261610"/>
          </a:xfrm>
          <a:prstGeom prst="rect">
            <a:avLst/>
          </a:prstGeom>
          <a:noFill/>
        </p:spPr>
        <p:txBody>
          <a:bodyPr wrap="square" rtlCol="0">
            <a:spAutoFit/>
          </a:bodyPr>
          <a:lstStyle/>
          <a:p>
            <a:r>
              <a:rPr lang="en-US" sz="1100" b="1" dirty="0"/>
              <a:t>Fleet exclusivity</a:t>
            </a:r>
          </a:p>
        </p:txBody>
      </p:sp>
      <p:graphicFrame>
        <p:nvGraphicFramePr>
          <p:cNvPr id="24" name="Chart 23"/>
          <p:cNvGraphicFramePr>
            <a:graphicFrameLocks/>
          </p:cNvGraphicFramePr>
          <p:nvPr>
            <p:extLst>
              <p:ext uri="{D42A27DB-BD31-4B8C-83A1-F6EECF244321}">
                <p14:modId xmlns:p14="http://schemas.microsoft.com/office/powerpoint/2010/main" val="2613408796"/>
              </p:ext>
            </p:extLst>
          </p:nvPr>
        </p:nvGraphicFramePr>
        <p:xfrm>
          <a:off x="6962628" y="3324622"/>
          <a:ext cx="3687565" cy="1508842"/>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p:cNvSpPr txBox="1"/>
          <p:nvPr/>
        </p:nvSpPr>
        <p:spPr>
          <a:xfrm>
            <a:off x="6956133" y="3348272"/>
            <a:ext cx="1651989" cy="261610"/>
          </a:xfrm>
          <a:prstGeom prst="rect">
            <a:avLst/>
          </a:prstGeom>
          <a:noFill/>
        </p:spPr>
        <p:txBody>
          <a:bodyPr wrap="square" rtlCol="0">
            <a:spAutoFit/>
          </a:bodyPr>
          <a:lstStyle/>
          <a:p>
            <a:r>
              <a:rPr lang="en-US" sz="1100" dirty="0"/>
              <a:t>Average = 6%</a:t>
            </a:r>
          </a:p>
        </p:txBody>
      </p:sp>
      <p:sp>
        <p:nvSpPr>
          <p:cNvPr id="26" name="TextBox 25"/>
          <p:cNvSpPr txBox="1"/>
          <p:nvPr/>
        </p:nvSpPr>
        <p:spPr>
          <a:xfrm>
            <a:off x="8453987" y="4585727"/>
            <a:ext cx="1709531" cy="261610"/>
          </a:xfrm>
          <a:prstGeom prst="rect">
            <a:avLst/>
          </a:prstGeom>
          <a:noFill/>
        </p:spPr>
        <p:txBody>
          <a:bodyPr wrap="square" rtlCol="0">
            <a:spAutoFit/>
          </a:bodyPr>
          <a:lstStyle/>
          <a:p>
            <a:r>
              <a:rPr lang="en-US" sz="1100" b="1" dirty="0"/>
              <a:t>Fuel card</a:t>
            </a: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3048" y="4884378"/>
            <a:ext cx="3086723" cy="999428"/>
          </a:xfrm>
          <a:prstGeom prst="rect">
            <a:avLst/>
          </a:prstGeom>
        </p:spPr>
      </p:pic>
      <p:sp>
        <p:nvSpPr>
          <p:cNvPr id="28" name="TextBox 27"/>
          <p:cNvSpPr txBox="1"/>
          <p:nvPr/>
        </p:nvSpPr>
        <p:spPr>
          <a:xfrm>
            <a:off x="8043881" y="5836756"/>
            <a:ext cx="1709531" cy="261610"/>
          </a:xfrm>
          <a:prstGeom prst="rect">
            <a:avLst/>
          </a:prstGeom>
          <a:noFill/>
        </p:spPr>
        <p:txBody>
          <a:bodyPr wrap="square" rtlCol="0">
            <a:spAutoFit/>
          </a:bodyPr>
          <a:lstStyle/>
          <a:p>
            <a:r>
              <a:rPr lang="en-US" sz="1100" b="1" dirty="0"/>
              <a:t>Dual peak hour driving </a:t>
            </a:r>
          </a:p>
        </p:txBody>
      </p:sp>
      <p:sp>
        <p:nvSpPr>
          <p:cNvPr id="7" name="Rectangle 6"/>
          <p:cNvSpPr/>
          <p:nvPr/>
        </p:nvSpPr>
        <p:spPr>
          <a:xfrm>
            <a:off x="7541794" y="5144510"/>
            <a:ext cx="314458" cy="567651"/>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59445" y="5152720"/>
            <a:ext cx="314458" cy="567651"/>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77096" y="5123224"/>
            <a:ext cx="314458" cy="567651"/>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986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sp>
        <p:nvSpPr>
          <p:cNvPr id="14" name="Rectangular Callout 13"/>
          <p:cNvSpPr/>
          <p:nvPr/>
        </p:nvSpPr>
        <p:spPr>
          <a:xfrm>
            <a:off x="579052" y="3945818"/>
            <a:ext cx="3232750" cy="2568892"/>
          </a:xfrm>
          <a:prstGeom prst="wedgeRectCallout">
            <a:avLst>
              <a:gd name="adj1" fmla="val 68356"/>
              <a:gd name="adj2" fmla="val 123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38" name="TextBox 37"/>
          <p:cNvSpPr txBox="1"/>
          <p:nvPr/>
        </p:nvSpPr>
        <p:spPr>
          <a:xfrm>
            <a:off x="566882" y="5656278"/>
            <a:ext cx="3244920"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Evening peak hour drivers</a:t>
            </a:r>
          </a:p>
          <a:p>
            <a:pPr marL="285750" indent="-285750">
              <a:buFont typeface="Arial" panose="020B0604020202020204" pitchFamily="34" charset="0"/>
              <a:buChar char="•"/>
            </a:pPr>
            <a:r>
              <a:rPr lang="en-US" sz="1300" dirty="0"/>
              <a:t>Less active in the morning</a:t>
            </a:r>
          </a:p>
          <a:p>
            <a:pPr marL="285750" indent="-285750">
              <a:buFont typeface="Arial" panose="020B0604020202020204" pitchFamily="34" charset="0"/>
              <a:buChar char="•"/>
            </a:pPr>
            <a:r>
              <a:rPr lang="en-US" sz="1300" dirty="0"/>
              <a:t>Driving activity starts earlier on weekends than on weekdays</a:t>
            </a:r>
          </a:p>
        </p:txBody>
      </p:sp>
      <p:grpSp>
        <p:nvGrpSpPr>
          <p:cNvPr id="49" name="Group 48"/>
          <p:cNvGrpSpPr/>
          <p:nvPr/>
        </p:nvGrpSpPr>
        <p:grpSpPr>
          <a:xfrm>
            <a:off x="703682" y="4030531"/>
            <a:ext cx="2941893" cy="1399598"/>
            <a:chOff x="579052" y="1561514"/>
            <a:chExt cx="7575440" cy="4094764"/>
          </a:xfrm>
        </p:grpSpPr>
        <p:grpSp>
          <p:nvGrpSpPr>
            <p:cNvPr id="37" name="Group 36"/>
            <p:cNvGrpSpPr/>
            <p:nvPr/>
          </p:nvGrpSpPr>
          <p:grpSpPr>
            <a:xfrm>
              <a:off x="579052" y="1561514"/>
              <a:ext cx="7575440" cy="4094764"/>
              <a:chOff x="1051970" y="570497"/>
              <a:chExt cx="6900974" cy="5865597"/>
            </a:xfrm>
          </p:grpSpPr>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970" y="570497"/>
                <a:ext cx="6900974" cy="5865597"/>
              </a:xfrm>
              <a:prstGeom prst="rect">
                <a:avLst/>
              </a:prstGeom>
            </p:spPr>
          </p:pic>
          <p:sp>
            <p:nvSpPr>
              <p:cNvPr id="35" name="Rectangle 34"/>
              <p:cNvSpPr/>
              <p:nvPr/>
            </p:nvSpPr>
            <p:spPr>
              <a:xfrm>
                <a:off x="2042370" y="2588455"/>
                <a:ext cx="319449" cy="18189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770596" y="2572436"/>
                <a:ext cx="319449" cy="18189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a:off x="4120168" y="1603718"/>
              <a:ext cx="984740" cy="12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023875" y="5515604"/>
              <a:ext cx="984740" cy="12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p:cNvSpPr txBox="1"/>
          <p:nvPr/>
        </p:nvSpPr>
        <p:spPr>
          <a:xfrm>
            <a:off x="1567437" y="5362413"/>
            <a:ext cx="1407117" cy="323165"/>
          </a:xfrm>
          <a:prstGeom prst="rect">
            <a:avLst/>
          </a:prstGeom>
          <a:noFill/>
        </p:spPr>
        <p:txBody>
          <a:bodyPr wrap="square" rtlCol="0">
            <a:spAutoFit/>
          </a:bodyPr>
          <a:lstStyle/>
          <a:p>
            <a:r>
              <a:rPr lang="en-US" sz="1500" b="1" dirty="0">
                <a:solidFill>
                  <a:srgbClr val="00B050"/>
                </a:solidFill>
              </a:rPr>
              <a:t>Cluster 5 (12%)</a:t>
            </a:r>
          </a:p>
        </p:txBody>
      </p:sp>
    </p:spTree>
    <p:extLst>
      <p:ext uri="{BB962C8B-B14F-4D97-AF65-F5344CB8AC3E}">
        <p14:creationId xmlns:p14="http://schemas.microsoft.com/office/powerpoint/2010/main" val="284100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Timeline</a:t>
            </a:r>
            <a:br>
              <a:rPr lang="en-US" dirty="0"/>
            </a:br>
            <a:endParaRPr lang="en-SG" dirty="0"/>
          </a:p>
        </p:txBody>
      </p:sp>
      <p:sp>
        <p:nvSpPr>
          <p:cNvPr id="2" name="Text Placeholder 1"/>
          <p:cNvSpPr>
            <a:spLocks noGrp="1"/>
          </p:cNvSpPr>
          <p:nvPr>
            <p:ph type="body" idx="13"/>
          </p:nvPr>
        </p:nvSpPr>
        <p:spPr>
          <a:xfrm>
            <a:off x="957471" y="1002748"/>
            <a:ext cx="9360010" cy="562987"/>
          </a:xfrm>
        </p:spPr>
        <p:txBody>
          <a:bodyPr/>
          <a:lstStyle/>
          <a:p>
            <a:r>
              <a:rPr lang="en-US" sz="1400" dirty="0">
                <a:solidFill>
                  <a:srgbClr val="00B050"/>
                </a:solidFill>
              </a:rPr>
              <a:t>The project is in Week 9. Segmentation model is 90% developed and refinement of churn model is completed. Following value realization assessment of the segments, initial incentive campaigns ideas are being outlined.</a:t>
            </a:r>
          </a:p>
        </p:txBody>
      </p:sp>
      <p:cxnSp>
        <p:nvCxnSpPr>
          <p:cNvPr id="14" name="Straight Connector 13"/>
          <p:cNvCxnSpPr/>
          <p:nvPr/>
        </p:nvCxnSpPr>
        <p:spPr>
          <a:xfrm>
            <a:off x="8401879" y="2385391"/>
            <a:ext cx="662609"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64488" y="2256707"/>
            <a:ext cx="1045726" cy="257369"/>
          </a:xfrm>
          <a:prstGeom prst="rect">
            <a:avLst/>
          </a:prstGeom>
          <a:noFill/>
        </p:spPr>
        <p:txBody>
          <a:bodyPr wrap="none" lIns="36000" tIns="36000" rIns="36000" bIns="36000" rtlCol="0">
            <a:spAutoFit/>
          </a:bodyPr>
          <a:lstStyle/>
          <a:p>
            <a:pPr algn="l"/>
            <a:r>
              <a:rPr lang="en-US" sz="1200" b="1" dirty="0">
                <a:latin typeface="Arial" panose="020B0604020202020204" pitchFamily="34" charset="0"/>
                <a:cs typeface="Arial" panose="020B0604020202020204" pitchFamily="34" charset="0"/>
              </a:rPr>
              <a:t>Current week</a:t>
            </a:r>
            <a:endParaRPr lang="en-SG" sz="1200" b="1" dirty="0" err="1">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2099870" y="1568767"/>
            <a:ext cx="5619190" cy="5193018"/>
          </a:xfrm>
          <a:prstGeom prst="rect">
            <a:avLst/>
          </a:prstGeom>
        </p:spPr>
      </p:pic>
      <p:cxnSp>
        <p:nvCxnSpPr>
          <p:cNvPr id="11" name="Straight Connector 10"/>
          <p:cNvCxnSpPr/>
          <p:nvPr/>
        </p:nvCxnSpPr>
        <p:spPr>
          <a:xfrm flipH="1">
            <a:off x="6944139" y="2084429"/>
            <a:ext cx="13252" cy="467735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502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3127031" y="401459"/>
            <a:ext cx="7727566" cy="861774"/>
          </a:xfrm>
          <a:prstGeom prst="rect">
            <a:avLst/>
          </a:prstGeom>
          <a:noFill/>
        </p:spPr>
        <p:txBody>
          <a:bodyPr wrap="square" rtlCol="0">
            <a:spAutoFit/>
          </a:bodyPr>
          <a:lstStyle/>
          <a:p>
            <a:r>
              <a:rPr lang="en-US" sz="2500" dirty="0">
                <a:solidFill>
                  <a:srgbClr val="00B050"/>
                </a:solidFill>
              </a:rPr>
              <a:t>Segment 5 complements with Segment 6, by encouraging more rides in the PM peaks</a:t>
            </a:r>
          </a:p>
        </p:txBody>
      </p:sp>
      <p:sp>
        <p:nvSpPr>
          <p:cNvPr id="12" name="Rounded Rectangle 11"/>
          <p:cNvSpPr>
            <a:spLocks/>
          </p:cNvSpPr>
          <p:nvPr/>
        </p:nvSpPr>
        <p:spPr>
          <a:xfrm>
            <a:off x="890762" y="399454"/>
            <a:ext cx="1596389" cy="449519"/>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 oriented drivers</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5718" y="926177"/>
            <a:ext cx="1051109" cy="522967"/>
          </a:xfrm>
          <a:prstGeom prst="rect">
            <a:avLst/>
          </a:prstGeom>
          <a:solidFill>
            <a:schemeClr val="bg1"/>
          </a:solidFill>
          <a:ln>
            <a:solidFill>
              <a:schemeClr val="bg1"/>
            </a:solidFill>
          </a:ln>
        </p:spPr>
      </p:pic>
      <p:sp>
        <p:nvSpPr>
          <p:cNvPr id="14" name="TextBox 13"/>
          <p:cNvSpPr txBox="1"/>
          <p:nvPr/>
        </p:nvSpPr>
        <p:spPr>
          <a:xfrm>
            <a:off x="515773" y="1971196"/>
            <a:ext cx="3318807" cy="286232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1588 (12%)</a:t>
            </a:r>
            <a:endParaRPr lang="en-US" sz="1500" b="1" dirty="0"/>
          </a:p>
          <a:p>
            <a:pPr marL="171450" indent="-171450">
              <a:lnSpc>
                <a:spcPct val="150000"/>
              </a:lnSpc>
              <a:buFont typeface="Arial" panose="020B0604020202020204" pitchFamily="34" charset="0"/>
              <a:buChar char="•"/>
            </a:pPr>
            <a:r>
              <a:rPr lang="en-US" sz="1500" dirty="0"/>
              <a:t>Avg. CPR: $2.70</a:t>
            </a:r>
          </a:p>
          <a:p>
            <a:pPr marL="171450" indent="-171450">
              <a:lnSpc>
                <a:spcPct val="150000"/>
              </a:lnSpc>
              <a:buFont typeface="Arial" panose="020B0604020202020204" pitchFamily="34" charset="0"/>
              <a:buChar char="•"/>
            </a:pPr>
            <a:r>
              <a:rPr lang="en-US" sz="1500" dirty="0"/>
              <a:t>50% of drivers are aged between 25-40 years old</a:t>
            </a:r>
          </a:p>
          <a:p>
            <a:pPr marL="171450" indent="-171450">
              <a:lnSpc>
                <a:spcPct val="150000"/>
              </a:lnSpc>
              <a:buFont typeface="Arial" panose="020B0604020202020204" pitchFamily="34" charset="0"/>
              <a:buChar char="•"/>
            </a:pPr>
            <a:r>
              <a:rPr lang="en-US" sz="1500" dirty="0"/>
              <a:t>This segment has the highest response towards loyalty programs</a:t>
            </a:r>
          </a:p>
          <a:p>
            <a:pPr marL="171450" indent="-171450">
              <a:lnSpc>
                <a:spcPct val="150000"/>
              </a:lnSpc>
              <a:buFont typeface="Arial" panose="020B0604020202020204" pitchFamily="34" charset="0"/>
              <a:buChar char="•"/>
            </a:pPr>
            <a:r>
              <a:rPr lang="en-US" sz="1500" dirty="0"/>
              <a:t>73% drivers made &lt; 50 weekly trips</a:t>
            </a:r>
          </a:p>
          <a:p>
            <a:pPr marL="171450" indent="-171450">
              <a:lnSpc>
                <a:spcPct val="150000"/>
              </a:lnSpc>
              <a:buFont typeface="Arial" panose="020B0604020202020204" pitchFamily="34" charset="0"/>
              <a:buChar char="•"/>
            </a:pPr>
            <a:endParaRPr lang="en-US" sz="1500" dirty="0"/>
          </a:p>
        </p:txBody>
      </p:sp>
      <p:sp>
        <p:nvSpPr>
          <p:cNvPr id="15" name="TextBox 14"/>
          <p:cNvSpPr txBox="1"/>
          <p:nvPr/>
        </p:nvSpPr>
        <p:spPr>
          <a:xfrm>
            <a:off x="3944951" y="1993978"/>
            <a:ext cx="2893925" cy="784830"/>
          </a:xfrm>
          <a:prstGeom prst="rect">
            <a:avLst/>
          </a:prstGeom>
          <a:noFill/>
        </p:spPr>
        <p:txBody>
          <a:bodyPr wrap="square" rtlCol="0">
            <a:spAutoFit/>
          </a:bodyPr>
          <a:lstStyle/>
          <a:p>
            <a:r>
              <a:rPr lang="en-US" sz="1500" dirty="0"/>
              <a:t>1. This segment is important in meeting the evening peak hour demands at the average CPR. </a:t>
            </a:r>
          </a:p>
        </p:txBody>
      </p:sp>
      <p:sp>
        <p:nvSpPr>
          <p:cNvPr id="4" name="TextBox 3"/>
          <p:cNvSpPr txBox="1"/>
          <p:nvPr/>
        </p:nvSpPr>
        <p:spPr>
          <a:xfrm>
            <a:off x="3944951" y="3181795"/>
            <a:ext cx="2618080" cy="1246495"/>
          </a:xfrm>
          <a:prstGeom prst="rect">
            <a:avLst/>
          </a:prstGeom>
          <a:noFill/>
        </p:spPr>
        <p:txBody>
          <a:bodyPr wrap="square" rtlCol="0">
            <a:spAutoFit/>
          </a:bodyPr>
          <a:lstStyle/>
          <a:p>
            <a:r>
              <a:rPr lang="en-US" sz="1500" dirty="0"/>
              <a:t>2. Grab can consider proposing incentives aimed at increasing their number of rides during their  evening hour peak hour driving.</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188" y="2635716"/>
            <a:ext cx="2795656" cy="1418395"/>
          </a:xfrm>
          <a:prstGeom prst="rect">
            <a:avLst/>
          </a:prstGeom>
        </p:spPr>
      </p:pic>
      <p:sp>
        <p:nvSpPr>
          <p:cNvPr id="19" name="TextBox 18"/>
          <p:cNvSpPr txBox="1"/>
          <p:nvPr/>
        </p:nvSpPr>
        <p:spPr>
          <a:xfrm>
            <a:off x="7779884" y="4021811"/>
            <a:ext cx="2530643" cy="261610"/>
          </a:xfrm>
          <a:prstGeom prst="rect">
            <a:avLst/>
          </a:prstGeom>
          <a:noFill/>
        </p:spPr>
        <p:txBody>
          <a:bodyPr wrap="square" rtlCol="0">
            <a:spAutoFit/>
          </a:bodyPr>
          <a:lstStyle/>
          <a:p>
            <a:r>
              <a:rPr lang="en-US" sz="1100" b="1" dirty="0"/>
              <a:t>Highly intense evening peak drivers </a:t>
            </a:r>
          </a:p>
        </p:txBody>
      </p:sp>
    </p:spTree>
    <p:extLst>
      <p:ext uri="{BB962C8B-B14F-4D97-AF65-F5344CB8AC3E}">
        <p14:creationId xmlns:p14="http://schemas.microsoft.com/office/powerpoint/2010/main" val="2333394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sp>
        <p:nvSpPr>
          <p:cNvPr id="13" name="Rectangular Callout 12"/>
          <p:cNvSpPr/>
          <p:nvPr/>
        </p:nvSpPr>
        <p:spPr>
          <a:xfrm>
            <a:off x="579052" y="897673"/>
            <a:ext cx="2668654" cy="2079257"/>
          </a:xfrm>
          <a:prstGeom prst="wedgeRectCallout">
            <a:avLst>
              <a:gd name="adj1" fmla="val 65707"/>
              <a:gd name="adj2" fmla="val 3258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43" name="TextBox 42"/>
          <p:cNvSpPr txBox="1"/>
          <p:nvPr/>
        </p:nvSpPr>
        <p:spPr>
          <a:xfrm>
            <a:off x="600111" y="2284433"/>
            <a:ext cx="2908664" cy="692497"/>
          </a:xfrm>
          <a:prstGeom prst="rect">
            <a:avLst/>
          </a:prstGeom>
          <a:noFill/>
        </p:spPr>
        <p:txBody>
          <a:bodyPr wrap="square" rtlCol="0">
            <a:spAutoFit/>
          </a:bodyPr>
          <a:lstStyle/>
          <a:p>
            <a:pPr marL="285750" indent="-285750">
              <a:buFont typeface="Arial" panose="020B0604020202020204" pitchFamily="34" charset="0"/>
              <a:buChar char="•"/>
            </a:pPr>
            <a:r>
              <a:rPr lang="en-US" sz="1300" dirty="0"/>
              <a:t>Drivers with significantly low weekly activities during the aggregated</a:t>
            </a:r>
          </a:p>
          <a:p>
            <a:r>
              <a:rPr lang="en-US" sz="1300" dirty="0"/>
              <a:t>       9 weeks</a:t>
            </a:r>
          </a:p>
        </p:txBody>
      </p:sp>
      <p:grpSp>
        <p:nvGrpSpPr>
          <p:cNvPr id="46" name="Group 45"/>
          <p:cNvGrpSpPr/>
          <p:nvPr/>
        </p:nvGrpSpPr>
        <p:grpSpPr>
          <a:xfrm>
            <a:off x="624535" y="962067"/>
            <a:ext cx="2485189" cy="1182357"/>
            <a:chOff x="1136265" y="1097126"/>
            <a:chExt cx="7727059" cy="4895711"/>
          </a:xfrm>
        </p:grpSpPr>
        <p:grpSp>
          <p:nvGrpSpPr>
            <p:cNvPr id="42" name="Group 41"/>
            <p:cNvGrpSpPr/>
            <p:nvPr/>
          </p:nvGrpSpPr>
          <p:grpSpPr>
            <a:xfrm>
              <a:off x="1136265" y="1097126"/>
              <a:ext cx="7727059" cy="4895711"/>
              <a:chOff x="1169742" y="132410"/>
              <a:chExt cx="4813667" cy="3740027"/>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9742" y="132410"/>
                <a:ext cx="4813667" cy="3740027"/>
              </a:xfrm>
              <a:prstGeom prst="rect">
                <a:avLst/>
              </a:prstGeom>
            </p:spPr>
          </p:pic>
          <p:sp>
            <p:nvSpPr>
              <p:cNvPr id="41" name="Rectangle 40"/>
              <p:cNvSpPr/>
              <p:nvPr/>
            </p:nvSpPr>
            <p:spPr>
              <a:xfrm>
                <a:off x="1169742" y="3355619"/>
                <a:ext cx="4780892" cy="159232"/>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4597767" y="1097127"/>
              <a:ext cx="1150864" cy="180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81430" y="5787375"/>
              <a:ext cx="1150864" cy="180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1443935" y="2031228"/>
            <a:ext cx="1530619" cy="323165"/>
          </a:xfrm>
          <a:prstGeom prst="rect">
            <a:avLst/>
          </a:prstGeom>
          <a:noFill/>
        </p:spPr>
        <p:txBody>
          <a:bodyPr wrap="square" rtlCol="0">
            <a:spAutoFit/>
          </a:bodyPr>
          <a:lstStyle/>
          <a:p>
            <a:r>
              <a:rPr lang="en-US" sz="1500" b="1" dirty="0">
                <a:solidFill>
                  <a:srgbClr val="00B050"/>
                </a:solidFill>
              </a:rPr>
              <a:t>Cluster 2 (20%) </a:t>
            </a:r>
          </a:p>
        </p:txBody>
      </p:sp>
    </p:spTree>
    <p:extLst>
      <p:ext uri="{BB962C8B-B14F-4D97-AF65-F5344CB8AC3E}">
        <p14:creationId xmlns:p14="http://schemas.microsoft.com/office/powerpoint/2010/main" val="1049720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2" name="Rectangle 1"/>
          <p:cNvSpPr/>
          <p:nvPr/>
        </p:nvSpPr>
        <p:spPr>
          <a:xfrm>
            <a:off x="504265" y="1641766"/>
            <a:ext cx="3330316" cy="4537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p:cNvSpPr>
          <p:nvPr/>
        </p:nvSpPr>
        <p:spPr>
          <a:xfrm>
            <a:off x="699602" y="1520697"/>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17" name="Rectangle 16"/>
          <p:cNvSpPr/>
          <p:nvPr/>
        </p:nvSpPr>
        <p:spPr>
          <a:xfrm>
            <a:off x="3904313" y="1639769"/>
            <a:ext cx="7186474" cy="4539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a:spLocks/>
          </p:cNvSpPr>
          <p:nvPr/>
        </p:nvSpPr>
        <p:spPr>
          <a:xfrm>
            <a:off x="4463821" y="1504336"/>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 name="TextBox 2"/>
          <p:cNvSpPr txBox="1"/>
          <p:nvPr/>
        </p:nvSpPr>
        <p:spPr>
          <a:xfrm>
            <a:off x="3126183" y="346254"/>
            <a:ext cx="7545805" cy="861774"/>
          </a:xfrm>
          <a:prstGeom prst="rect">
            <a:avLst/>
          </a:prstGeom>
          <a:noFill/>
        </p:spPr>
        <p:txBody>
          <a:bodyPr wrap="square" rtlCol="0">
            <a:spAutoFit/>
          </a:bodyPr>
          <a:lstStyle/>
          <a:p>
            <a:r>
              <a:rPr lang="en-US" sz="2500" dirty="0">
                <a:solidFill>
                  <a:srgbClr val="00B050"/>
                </a:solidFill>
              </a:rPr>
              <a:t>Segment 2 is very inactive, Grab should consider to plan incentive to understand the segment better</a:t>
            </a:r>
          </a:p>
        </p:txBody>
      </p:sp>
      <p:sp>
        <p:nvSpPr>
          <p:cNvPr id="14" name="Rounded Rectangle 13"/>
          <p:cNvSpPr>
            <a:spLocks/>
          </p:cNvSpPr>
          <p:nvPr/>
        </p:nvSpPr>
        <p:spPr>
          <a:xfrm>
            <a:off x="947628" y="452696"/>
            <a:ext cx="1596389" cy="449519"/>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Least active drivers</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045" y="941514"/>
            <a:ext cx="981584" cy="560337"/>
          </a:xfrm>
          <a:prstGeom prst="rect">
            <a:avLst/>
          </a:prstGeom>
          <a:solidFill>
            <a:schemeClr val="bg1"/>
          </a:solidFill>
        </p:spPr>
      </p:pic>
      <p:sp>
        <p:nvSpPr>
          <p:cNvPr id="16" name="TextBox 15"/>
          <p:cNvSpPr txBox="1"/>
          <p:nvPr/>
        </p:nvSpPr>
        <p:spPr>
          <a:xfrm>
            <a:off x="527161" y="1879816"/>
            <a:ext cx="3243493" cy="147732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Size of  cluster: 2581 (20%)</a:t>
            </a:r>
            <a:endParaRPr lang="en-US" sz="1500" b="1" dirty="0"/>
          </a:p>
          <a:p>
            <a:pPr marL="171450" indent="-171450">
              <a:lnSpc>
                <a:spcPct val="150000"/>
              </a:lnSpc>
              <a:buFont typeface="Arial" panose="020B0604020202020204" pitchFamily="34" charset="0"/>
              <a:buChar char="•"/>
            </a:pPr>
            <a:r>
              <a:rPr lang="en-US" sz="1500" dirty="0"/>
              <a:t>Avg. CPR: $0.90</a:t>
            </a:r>
          </a:p>
          <a:p>
            <a:pPr marL="171450" indent="-171450">
              <a:lnSpc>
                <a:spcPct val="150000"/>
              </a:lnSpc>
              <a:buFont typeface="Arial" panose="020B0604020202020204" pitchFamily="34" charset="0"/>
              <a:buChar char="•"/>
            </a:pPr>
            <a:r>
              <a:rPr lang="en-US" sz="1500" dirty="0"/>
              <a:t>Lowest percentage of fuel card consumption</a:t>
            </a:r>
          </a:p>
        </p:txBody>
      </p:sp>
      <p:sp>
        <p:nvSpPr>
          <p:cNvPr id="18" name="TextBox 17"/>
          <p:cNvSpPr txBox="1"/>
          <p:nvPr/>
        </p:nvSpPr>
        <p:spPr>
          <a:xfrm>
            <a:off x="483749" y="3220351"/>
            <a:ext cx="3330316" cy="216982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500" dirty="0"/>
              <a:t>99% of the drivers who complete less than 25 trips weekly</a:t>
            </a:r>
          </a:p>
          <a:p>
            <a:pPr marL="171450" indent="-171450">
              <a:lnSpc>
                <a:spcPct val="150000"/>
              </a:lnSpc>
              <a:buFont typeface="Arial" panose="020B0604020202020204" pitchFamily="34" charset="0"/>
              <a:buChar char="•"/>
            </a:pPr>
            <a:r>
              <a:rPr lang="en-US" sz="1500" dirty="0"/>
              <a:t>Further sub-clustering was performed to examine if any similarities exist between the sub-clusters and other segments.</a:t>
            </a:r>
          </a:p>
        </p:txBody>
      </p:sp>
      <p:sp>
        <p:nvSpPr>
          <p:cNvPr id="21" name="TextBox 20"/>
          <p:cNvSpPr txBox="1"/>
          <p:nvPr/>
        </p:nvSpPr>
        <p:spPr>
          <a:xfrm>
            <a:off x="3990534" y="1948394"/>
            <a:ext cx="3045784" cy="1015663"/>
          </a:xfrm>
          <a:prstGeom prst="rect">
            <a:avLst/>
          </a:prstGeom>
          <a:noFill/>
        </p:spPr>
        <p:txBody>
          <a:bodyPr wrap="square" rtlCol="0">
            <a:spAutoFit/>
          </a:bodyPr>
          <a:lstStyle/>
          <a:p>
            <a:r>
              <a:rPr lang="en-US" sz="1500" dirty="0"/>
              <a:t>1. This segment represents the largest cluster and they have the highest propensity to churn. </a:t>
            </a:r>
          </a:p>
          <a:p>
            <a:pPr marL="171450" indent="-171450">
              <a:buFont typeface="Arial" panose="020B0604020202020204" pitchFamily="34" charset="0"/>
              <a:buChar char="•"/>
            </a:pPr>
            <a:endParaRPr lang="en-US" sz="1500" dirty="0"/>
          </a:p>
        </p:txBody>
      </p:sp>
      <p:sp>
        <p:nvSpPr>
          <p:cNvPr id="4" name="TextBox 3"/>
          <p:cNvSpPr txBox="1"/>
          <p:nvPr/>
        </p:nvSpPr>
        <p:spPr>
          <a:xfrm>
            <a:off x="3990534" y="3088518"/>
            <a:ext cx="2793724" cy="553998"/>
          </a:xfrm>
          <a:prstGeom prst="rect">
            <a:avLst/>
          </a:prstGeom>
          <a:noFill/>
        </p:spPr>
        <p:txBody>
          <a:bodyPr wrap="square" rtlCol="0">
            <a:spAutoFit/>
          </a:bodyPr>
          <a:lstStyle/>
          <a:p>
            <a:r>
              <a:rPr lang="en-US" sz="1500" dirty="0"/>
              <a:t>2 . Segment 2 also has the highest % of Uber users</a:t>
            </a:r>
          </a:p>
        </p:txBody>
      </p:sp>
      <p:sp>
        <p:nvSpPr>
          <p:cNvPr id="22" name="TextBox 21"/>
          <p:cNvSpPr txBox="1"/>
          <p:nvPr/>
        </p:nvSpPr>
        <p:spPr>
          <a:xfrm>
            <a:off x="4020748" y="4062086"/>
            <a:ext cx="2542283" cy="1477328"/>
          </a:xfrm>
          <a:prstGeom prst="rect">
            <a:avLst/>
          </a:prstGeom>
          <a:noFill/>
        </p:spPr>
        <p:txBody>
          <a:bodyPr wrap="square" rtlCol="0">
            <a:spAutoFit/>
          </a:bodyPr>
          <a:lstStyle/>
          <a:p>
            <a:r>
              <a:rPr lang="en-US" sz="1500" dirty="0"/>
              <a:t>3 . Grab may consider incentive schemes that will encourage an increase in their online activity, so as to uncover their inherent driving behavior</a:t>
            </a:r>
          </a:p>
        </p:txBody>
      </p:sp>
      <p:sp>
        <p:nvSpPr>
          <p:cNvPr id="23" name="TextBox 22"/>
          <p:cNvSpPr txBox="1"/>
          <p:nvPr/>
        </p:nvSpPr>
        <p:spPr>
          <a:xfrm>
            <a:off x="8221507" y="3640538"/>
            <a:ext cx="1709531" cy="261610"/>
          </a:xfrm>
          <a:prstGeom prst="rect">
            <a:avLst/>
          </a:prstGeom>
          <a:noFill/>
        </p:spPr>
        <p:txBody>
          <a:bodyPr wrap="square" rtlCol="0">
            <a:spAutoFit/>
          </a:bodyPr>
          <a:lstStyle/>
          <a:p>
            <a:r>
              <a:rPr lang="en-US" sz="1100" b="1" dirty="0"/>
              <a:t>Uber user</a:t>
            </a:r>
          </a:p>
        </p:txBody>
      </p:sp>
      <p:graphicFrame>
        <p:nvGraphicFramePr>
          <p:cNvPr id="24" name="Chart 23"/>
          <p:cNvGraphicFramePr>
            <a:graphicFrameLocks/>
          </p:cNvGraphicFramePr>
          <p:nvPr>
            <p:extLst>
              <p:ext uri="{D42A27DB-BD31-4B8C-83A1-F6EECF244321}">
                <p14:modId xmlns:p14="http://schemas.microsoft.com/office/powerpoint/2010/main" val="4069216838"/>
              </p:ext>
            </p:extLst>
          </p:nvPr>
        </p:nvGraphicFramePr>
        <p:xfrm>
          <a:off x="6761181" y="2221896"/>
          <a:ext cx="3808127" cy="1517517"/>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p:cNvSpPr txBox="1"/>
          <p:nvPr/>
        </p:nvSpPr>
        <p:spPr>
          <a:xfrm>
            <a:off x="6836477" y="2120975"/>
            <a:ext cx="1158256" cy="261610"/>
          </a:xfrm>
          <a:prstGeom prst="rect">
            <a:avLst/>
          </a:prstGeom>
          <a:noFill/>
        </p:spPr>
        <p:txBody>
          <a:bodyPr wrap="square" rtlCol="0">
            <a:spAutoFit/>
          </a:bodyPr>
          <a:lstStyle/>
          <a:p>
            <a:r>
              <a:rPr lang="en-US" sz="1100" dirty="0"/>
              <a:t>Average = 42%</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038" y="3949168"/>
            <a:ext cx="3000411" cy="1621413"/>
          </a:xfrm>
          <a:prstGeom prst="rect">
            <a:avLst/>
          </a:prstGeom>
        </p:spPr>
      </p:pic>
      <p:sp>
        <p:nvSpPr>
          <p:cNvPr id="5" name="Rectangle 4"/>
          <p:cNvSpPr/>
          <p:nvPr/>
        </p:nvSpPr>
        <p:spPr>
          <a:xfrm>
            <a:off x="8450826" y="3961140"/>
            <a:ext cx="625446" cy="47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8450826" y="5515904"/>
            <a:ext cx="625446" cy="47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722748" y="5538281"/>
            <a:ext cx="2707048" cy="261610"/>
          </a:xfrm>
          <a:prstGeom prst="rect">
            <a:avLst/>
          </a:prstGeom>
          <a:noFill/>
        </p:spPr>
        <p:txBody>
          <a:bodyPr wrap="square" rtlCol="0">
            <a:spAutoFit/>
          </a:bodyPr>
          <a:lstStyle/>
          <a:p>
            <a:r>
              <a:rPr lang="en-US" sz="1100" b="1" dirty="0"/>
              <a:t>Insignificant active online hours</a:t>
            </a:r>
          </a:p>
        </p:txBody>
      </p:sp>
    </p:spTree>
    <p:extLst>
      <p:ext uri="{BB962C8B-B14F-4D97-AF65-F5344CB8AC3E}">
        <p14:creationId xmlns:p14="http://schemas.microsoft.com/office/powerpoint/2010/main" val="617025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81878" y="437322"/>
            <a:ext cx="9780104" cy="5961988"/>
            <a:chOff x="2904435" y="768627"/>
            <a:chExt cx="6157843" cy="3660176"/>
          </a:xfrm>
        </p:grpSpPr>
        <p:graphicFrame>
          <p:nvGraphicFramePr>
            <p:cNvPr id="3" name="Diagram 2"/>
            <p:cNvGraphicFramePr/>
            <p:nvPr>
              <p:extLst>
                <p:ext uri="{D42A27DB-BD31-4B8C-83A1-F6EECF244321}">
                  <p14:modId xmlns:p14="http://schemas.microsoft.com/office/powerpoint/2010/main" val="262405200"/>
                </p:ext>
              </p:extLst>
            </p:nvPr>
          </p:nvGraphicFramePr>
          <p:xfrm>
            <a:off x="2904435" y="768627"/>
            <a:ext cx="6157843" cy="3660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9089" y="768627"/>
              <a:ext cx="1301657" cy="466905"/>
            </a:xfrm>
            <a:prstGeom prst="rect">
              <a:avLst/>
            </a:prstGeom>
            <a:solidFill>
              <a:schemeClr val="bg1"/>
            </a:solidFill>
          </p:spPr>
        </p:pic>
      </p:grpSp>
      <p:sp>
        <p:nvSpPr>
          <p:cNvPr id="10" name="Rounded Rectangle 9"/>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11" name="Rectangular Callout 10"/>
          <p:cNvSpPr/>
          <p:nvPr/>
        </p:nvSpPr>
        <p:spPr>
          <a:xfrm>
            <a:off x="9203442" y="3169261"/>
            <a:ext cx="1391478" cy="980661"/>
          </a:xfrm>
          <a:prstGeom prst="wedgeRectCallout">
            <a:avLst>
              <a:gd name="adj1" fmla="val -45848"/>
              <a:gd name="adj2" fmla="val 6891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00997" y="3244092"/>
            <a:ext cx="1391478" cy="830997"/>
          </a:xfrm>
          <a:prstGeom prst="rect">
            <a:avLst/>
          </a:prstGeom>
          <a:noFill/>
        </p:spPr>
        <p:txBody>
          <a:bodyPr wrap="square" rtlCol="0">
            <a:spAutoFit/>
          </a:bodyPr>
          <a:lstStyle/>
          <a:p>
            <a:r>
              <a:rPr lang="en-US" sz="1200" dirty="0"/>
              <a:t>Segment 2C has the highest percentage of Uber driver (</a:t>
            </a:r>
            <a:r>
              <a:rPr lang="en-US" sz="1200" b="1" dirty="0"/>
              <a:t>60%</a:t>
            </a:r>
            <a:r>
              <a:rPr lang="en-US" sz="1200" dirty="0"/>
              <a:t>)</a:t>
            </a:r>
          </a:p>
        </p:txBody>
      </p:sp>
      <p:sp>
        <p:nvSpPr>
          <p:cNvPr id="14" name="Rectangular Callout 13"/>
          <p:cNvSpPr/>
          <p:nvPr/>
        </p:nvSpPr>
        <p:spPr>
          <a:xfrm>
            <a:off x="6136366" y="2817920"/>
            <a:ext cx="1391478" cy="980661"/>
          </a:xfrm>
          <a:prstGeom prst="wedgeRectCallout">
            <a:avLst>
              <a:gd name="adj1" fmla="val -48251"/>
              <a:gd name="adj2" fmla="val 7036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74698" y="2892751"/>
            <a:ext cx="1444487" cy="830997"/>
          </a:xfrm>
          <a:prstGeom prst="rect">
            <a:avLst/>
          </a:prstGeom>
        </p:spPr>
        <p:txBody>
          <a:bodyPr wrap="square">
            <a:spAutoFit/>
          </a:bodyPr>
          <a:lstStyle/>
          <a:p>
            <a:r>
              <a:rPr lang="en-US" sz="1200" b="1" dirty="0"/>
              <a:t>95% </a:t>
            </a:r>
            <a:r>
              <a:rPr lang="en-US" sz="1200" dirty="0"/>
              <a:t>of drivers in segment 2B completed less than </a:t>
            </a:r>
            <a:r>
              <a:rPr lang="en-US" sz="1200" b="1" dirty="0"/>
              <a:t>5</a:t>
            </a:r>
            <a:r>
              <a:rPr lang="en-US" sz="1200" dirty="0"/>
              <a:t> trips in a week</a:t>
            </a:r>
          </a:p>
        </p:txBody>
      </p:sp>
      <p:sp>
        <p:nvSpPr>
          <p:cNvPr id="2" name="Rectangle 1"/>
          <p:cNvSpPr/>
          <p:nvPr/>
        </p:nvSpPr>
        <p:spPr>
          <a:xfrm>
            <a:off x="6745357" y="4024606"/>
            <a:ext cx="2398642" cy="2370657"/>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80492" y="4030122"/>
            <a:ext cx="2325248" cy="2370657"/>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600346" y="4024606"/>
            <a:ext cx="1967131" cy="2370657"/>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ular Callout 16"/>
          <p:cNvSpPr/>
          <p:nvPr/>
        </p:nvSpPr>
        <p:spPr>
          <a:xfrm>
            <a:off x="565706" y="3418316"/>
            <a:ext cx="1391478" cy="980661"/>
          </a:xfrm>
          <a:prstGeom prst="wedgeRectCallout">
            <a:avLst>
              <a:gd name="adj1" fmla="val 65361"/>
              <a:gd name="adj2" fmla="val 4165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7566" y="3550254"/>
            <a:ext cx="1391478" cy="646331"/>
          </a:xfrm>
          <a:prstGeom prst="rect">
            <a:avLst/>
          </a:prstGeom>
          <a:noFill/>
        </p:spPr>
        <p:txBody>
          <a:bodyPr wrap="square" rtlCol="0">
            <a:spAutoFit/>
          </a:bodyPr>
          <a:lstStyle/>
          <a:p>
            <a:r>
              <a:rPr lang="en-US" sz="1200" dirty="0"/>
              <a:t>Segment 2A has consistent high activity on Tuesday</a:t>
            </a:r>
          </a:p>
        </p:txBody>
      </p:sp>
      <p:sp>
        <p:nvSpPr>
          <p:cNvPr id="4" name="Rectangle 3"/>
          <p:cNvSpPr/>
          <p:nvPr/>
        </p:nvSpPr>
        <p:spPr>
          <a:xfrm>
            <a:off x="8001000" y="5459506"/>
            <a:ext cx="672353"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661883" y="5328628"/>
            <a:ext cx="1018169" cy="369332"/>
          </a:xfrm>
          <a:prstGeom prst="rect">
            <a:avLst/>
          </a:prstGeom>
          <a:noFill/>
        </p:spPr>
        <p:txBody>
          <a:bodyPr wrap="square" rtlCol="0">
            <a:spAutoFit/>
          </a:bodyPr>
          <a:lstStyle/>
          <a:p>
            <a:r>
              <a:rPr lang="en-US" sz="900" dirty="0"/>
              <a:t>Total sum of online hours</a:t>
            </a:r>
          </a:p>
        </p:txBody>
      </p:sp>
    </p:spTree>
    <p:extLst>
      <p:ext uri="{BB962C8B-B14F-4D97-AF65-F5344CB8AC3E}">
        <p14:creationId xmlns:p14="http://schemas.microsoft.com/office/powerpoint/2010/main" val="2626905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Agenda</a:t>
            </a:r>
          </a:p>
        </p:txBody>
      </p:sp>
      <p:graphicFrame>
        <p:nvGraphicFramePr>
          <p:cNvPr id="6" name="Diagram 5"/>
          <p:cNvGraphicFramePr/>
          <p:nvPr>
            <p:extLst/>
          </p:nvPr>
        </p:nvGraphicFramePr>
        <p:xfrm>
          <a:off x="1992313" y="1481559"/>
          <a:ext cx="5608396" cy="564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nvPr>
        </p:nvGraphicFramePr>
        <p:xfrm>
          <a:off x="838200" y="1690688"/>
          <a:ext cx="5608396" cy="564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p:cNvGrpSpPr/>
          <p:nvPr/>
        </p:nvGrpSpPr>
        <p:grpSpPr>
          <a:xfrm>
            <a:off x="838200" y="1690688"/>
            <a:ext cx="5608395" cy="564357"/>
            <a:chOff x="0" y="275"/>
            <a:chExt cx="5608395" cy="564357"/>
          </a:xfrm>
          <a:solidFill>
            <a:schemeClr val="bg1">
              <a:lumMod val="85000"/>
            </a:schemeClr>
          </a:solidFill>
        </p:grpSpPr>
        <p:sp>
          <p:nvSpPr>
            <p:cNvPr id="12" name="Rectangle 11"/>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Segmentation Model &amp; Insights</a:t>
              </a:r>
            </a:p>
          </p:txBody>
        </p:sp>
      </p:grpSp>
      <p:grpSp>
        <p:nvGrpSpPr>
          <p:cNvPr id="14" name="Group 13"/>
          <p:cNvGrpSpPr/>
          <p:nvPr/>
        </p:nvGrpSpPr>
        <p:grpSpPr>
          <a:xfrm>
            <a:off x="838202" y="2429806"/>
            <a:ext cx="5608395" cy="564357"/>
            <a:chOff x="0" y="275"/>
            <a:chExt cx="5608395" cy="564357"/>
          </a:xfrm>
          <a:solidFill>
            <a:srgbClr val="00B050"/>
          </a:solidFill>
        </p:grpSpPr>
        <p:sp>
          <p:nvSpPr>
            <p:cNvPr id="15" name="Rectangle 14"/>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ectangle 16"/>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Churn propensity model</a:t>
              </a:r>
            </a:p>
          </p:txBody>
        </p:sp>
      </p:grpSp>
      <p:sp>
        <p:nvSpPr>
          <p:cNvPr id="20" name="Rectangle 19"/>
          <p:cNvSpPr/>
          <p:nvPr/>
        </p:nvSpPr>
        <p:spPr>
          <a:xfrm>
            <a:off x="838199" y="3162902"/>
            <a:ext cx="5608395" cy="564357"/>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Value realization analysis</a:t>
            </a:r>
          </a:p>
        </p:txBody>
      </p:sp>
    </p:spTree>
    <p:extLst>
      <p:ext uri="{BB962C8B-B14F-4D97-AF65-F5344CB8AC3E}">
        <p14:creationId xmlns:p14="http://schemas.microsoft.com/office/powerpoint/2010/main" val="92150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38605493"/>
              </p:ext>
            </p:extLst>
          </p:nvPr>
        </p:nvGraphicFramePr>
        <p:xfrm>
          <a:off x="707027" y="696311"/>
          <a:ext cx="10774017" cy="4491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Overall Approach for Churn Model</a:t>
            </a:r>
          </a:p>
        </p:txBody>
      </p:sp>
      <p:sp>
        <p:nvSpPr>
          <p:cNvPr id="6" name="TextBox 5"/>
          <p:cNvSpPr txBox="1"/>
          <p:nvPr/>
        </p:nvSpPr>
        <p:spPr>
          <a:xfrm>
            <a:off x="1382140" y="4252941"/>
            <a:ext cx="1724891" cy="1365365"/>
          </a:xfrm>
          <a:prstGeom prst="rect">
            <a:avLst/>
          </a:prstGeom>
          <a:noFill/>
        </p:spPr>
        <p:txBody>
          <a:bodyPr wrap="square" lIns="36000" tIns="36000" rIns="36000" bIns="36000" rtlCol="0">
            <a:spAutoFit/>
          </a:bodyPr>
          <a:lstStyle/>
          <a:p>
            <a:pPr algn="l"/>
            <a:r>
              <a:rPr lang="en-US" sz="1400" dirty="0"/>
              <a:t>Identify a churn threshold based on the distribution of consecutive weeks with an absence of rides</a:t>
            </a:r>
          </a:p>
        </p:txBody>
      </p:sp>
      <p:sp>
        <p:nvSpPr>
          <p:cNvPr id="7" name="TextBox 6"/>
          <p:cNvSpPr txBox="1"/>
          <p:nvPr/>
        </p:nvSpPr>
        <p:spPr>
          <a:xfrm>
            <a:off x="3476509" y="4253734"/>
            <a:ext cx="1724891" cy="1580808"/>
          </a:xfrm>
          <a:prstGeom prst="rect">
            <a:avLst/>
          </a:prstGeom>
          <a:noFill/>
        </p:spPr>
        <p:txBody>
          <a:bodyPr wrap="square" lIns="36000" tIns="36000" rIns="36000" bIns="36000" rtlCol="0">
            <a:spAutoFit/>
          </a:bodyPr>
          <a:lstStyle/>
          <a:p>
            <a:pPr algn="l"/>
            <a:r>
              <a:rPr lang="en-US" sz="1400" dirty="0"/>
              <a:t>Gradient Boosting Machine (GBM) learning technique is implemented. Training dataset comprise of 80% of drivers for the period of January-June</a:t>
            </a:r>
          </a:p>
        </p:txBody>
      </p:sp>
      <p:sp>
        <p:nvSpPr>
          <p:cNvPr id="8" name="Curved Down Arrow 7"/>
          <p:cNvSpPr/>
          <p:nvPr/>
        </p:nvSpPr>
        <p:spPr bwMode="gray">
          <a:xfrm flipH="1">
            <a:off x="4267201" y="1340390"/>
            <a:ext cx="1826835" cy="578269"/>
          </a:xfrm>
          <a:prstGeom prst="curvedDownArrow">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a:solidFill>
                <a:sysClr val="windowText" lastClr="000000"/>
              </a:solidFill>
              <a:latin typeface="Arial" pitchFamily="34" charset="0"/>
              <a:cs typeface="Arial" pitchFamily="34" charset="0"/>
            </a:endParaRPr>
          </a:p>
        </p:txBody>
      </p:sp>
      <p:sp>
        <p:nvSpPr>
          <p:cNvPr id="9" name="TextBox 8"/>
          <p:cNvSpPr txBox="1"/>
          <p:nvPr/>
        </p:nvSpPr>
        <p:spPr>
          <a:xfrm>
            <a:off x="5570878" y="4259075"/>
            <a:ext cx="1724891" cy="2011695"/>
          </a:xfrm>
          <a:prstGeom prst="rect">
            <a:avLst/>
          </a:prstGeom>
          <a:noFill/>
        </p:spPr>
        <p:txBody>
          <a:bodyPr wrap="square" lIns="36000" tIns="36000" rIns="36000" bIns="36000" rtlCol="0">
            <a:spAutoFit/>
          </a:bodyPr>
          <a:lstStyle/>
          <a:p>
            <a:pPr algn="l"/>
            <a:r>
              <a:rPr lang="en-US" sz="1400" dirty="0"/>
              <a:t>Out of sample model validation is performed on a testing set comprising of 20% of drivers for the period of July-August. The churn value of a segment is calculated</a:t>
            </a:r>
          </a:p>
        </p:txBody>
      </p:sp>
      <p:sp>
        <p:nvSpPr>
          <p:cNvPr id="10" name="TextBox 9"/>
          <p:cNvSpPr txBox="1"/>
          <p:nvPr/>
        </p:nvSpPr>
        <p:spPr>
          <a:xfrm>
            <a:off x="7665247" y="4252941"/>
            <a:ext cx="1724891" cy="1580808"/>
          </a:xfrm>
          <a:prstGeom prst="rect">
            <a:avLst/>
          </a:prstGeom>
          <a:noFill/>
        </p:spPr>
        <p:txBody>
          <a:bodyPr wrap="square" lIns="36000" tIns="36000" rIns="36000" bIns="36000" rtlCol="0">
            <a:spAutoFit/>
          </a:bodyPr>
          <a:lstStyle/>
          <a:p>
            <a:pPr algn="l"/>
            <a:r>
              <a:rPr lang="en-US" sz="1400" dirty="0"/>
              <a:t>A churn rate of each segment is given and the associated revenue and CPR for each segment is used to determine the value-at-risk</a:t>
            </a:r>
          </a:p>
        </p:txBody>
      </p:sp>
      <p:sp>
        <p:nvSpPr>
          <p:cNvPr id="11" name="TextBox 10"/>
          <p:cNvSpPr txBox="1"/>
          <p:nvPr/>
        </p:nvSpPr>
        <p:spPr>
          <a:xfrm>
            <a:off x="9628909" y="4252941"/>
            <a:ext cx="1724891" cy="934478"/>
          </a:xfrm>
          <a:prstGeom prst="rect">
            <a:avLst/>
          </a:prstGeom>
          <a:noFill/>
        </p:spPr>
        <p:txBody>
          <a:bodyPr wrap="square" lIns="36000" tIns="36000" rIns="36000" bIns="36000" rtlCol="0">
            <a:spAutoFit/>
          </a:bodyPr>
          <a:lstStyle/>
          <a:p>
            <a:pPr algn="l"/>
            <a:r>
              <a:rPr lang="en-US" sz="1400" dirty="0"/>
              <a:t>Determine the incentives to provide to target driver groups for retention</a:t>
            </a:r>
          </a:p>
        </p:txBody>
      </p:sp>
    </p:spTree>
    <p:extLst>
      <p:ext uri="{BB962C8B-B14F-4D97-AF65-F5344CB8AC3E}">
        <p14:creationId xmlns:p14="http://schemas.microsoft.com/office/powerpoint/2010/main" val="268356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cs typeface="Arial" panose="020B0604020202020204" pitchFamily="34" charset="0"/>
              </a:rPr>
              <a:t>Driver churn is defined using a data-driven approach and applied a Gradient Boosting Machine technique was implemented</a:t>
            </a:r>
            <a:endParaRPr lang="en-US" sz="2800" dirty="0"/>
          </a:p>
        </p:txBody>
      </p:sp>
      <p:sp>
        <p:nvSpPr>
          <p:cNvPr id="7" name="Content Placeholder 6"/>
          <p:cNvSpPr>
            <a:spLocks noGrp="1"/>
          </p:cNvSpPr>
          <p:nvPr>
            <p:ph idx="1"/>
          </p:nvPr>
        </p:nvSpPr>
        <p:spPr>
          <a:xfrm>
            <a:off x="838200" y="1574800"/>
            <a:ext cx="10515600" cy="4602163"/>
          </a:xfrm>
        </p:spPr>
        <p:txBody>
          <a:bodyPr>
            <a:normAutofit/>
          </a:bodyPr>
          <a:lstStyle/>
          <a:p>
            <a:r>
              <a:rPr lang="en-US" sz="1500" dirty="0"/>
              <a:t>Number of consecutive weeks (from January to August 2016) for which there are no activity is examined</a:t>
            </a:r>
          </a:p>
          <a:p>
            <a:r>
              <a:rPr lang="en-US" sz="1500" dirty="0"/>
              <a:t>An absence of activity of 4 consecutive weeks is a strong indicator of churn</a:t>
            </a:r>
          </a:p>
          <a:p>
            <a:endParaRPr lang="en-US" sz="1600" dirty="0"/>
          </a:p>
          <a:p>
            <a:endParaRPr lang="en-US" sz="1600" dirty="0"/>
          </a:p>
          <a:p>
            <a:endParaRPr lang="en-US" sz="1600" dirty="0"/>
          </a:p>
          <a:p>
            <a:endParaRPr lang="en-US" sz="1600" dirty="0"/>
          </a:p>
          <a:p>
            <a:pPr marL="0" indent="0">
              <a:buNone/>
            </a:pPr>
            <a:endParaRPr lang="en-US" sz="1600" dirty="0"/>
          </a:p>
        </p:txBody>
      </p:sp>
      <p:graphicFrame>
        <p:nvGraphicFramePr>
          <p:cNvPr id="4" name="Diagram 3"/>
          <p:cNvGraphicFramePr/>
          <p:nvPr>
            <p:extLst/>
          </p:nvPr>
        </p:nvGraphicFramePr>
        <p:xfrm>
          <a:off x="9512300" y="-231789"/>
          <a:ext cx="2540244" cy="1058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1168400" y="2182725"/>
            <a:ext cx="4467294" cy="1858050"/>
            <a:chOff x="2282440" y="3136496"/>
            <a:chExt cx="7557486" cy="3175404"/>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2440" y="3136496"/>
              <a:ext cx="7557486" cy="3175404"/>
            </a:xfrm>
            <a:prstGeom prst="rect">
              <a:avLst/>
            </a:prstGeom>
          </p:spPr>
        </p:pic>
        <p:cxnSp>
          <p:nvCxnSpPr>
            <p:cNvPr id="10" name="Straight Connector 9"/>
            <p:cNvCxnSpPr/>
            <p:nvPr/>
          </p:nvCxnSpPr>
          <p:spPr>
            <a:xfrm flipV="1">
              <a:off x="3733800" y="3136496"/>
              <a:ext cx="8861" cy="27070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043488" y="2624492"/>
            <a:ext cx="5602167" cy="1015663"/>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5K Drivers not driving on last 4 weeks of data (1</a:t>
            </a:r>
            <a:r>
              <a:rPr kumimoji="0" lang="en-US" sz="1200" b="0" i="0" u="none" strike="noStrike" kern="0" cap="none" spc="0" normalizeH="0" baseline="30000" noProof="0" dirty="0">
                <a:ln>
                  <a:noFill/>
                </a:ln>
                <a:solidFill>
                  <a:prstClr val="black"/>
                </a:solidFill>
                <a:effectLst/>
                <a:uLnTx/>
                <a:uFillTx/>
                <a:latin typeface="+mj-lt"/>
                <a:cs typeface="Arial" panose="020B0604020202020204" pitchFamily="34" charset="0"/>
              </a:rPr>
              <a:t>st</a:t>
            </a: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-28</a:t>
            </a:r>
            <a:r>
              <a:rPr kumimoji="0" lang="en-US" sz="1200" b="0" i="0" u="none" strike="noStrike" kern="0" cap="none" spc="0" normalizeH="0" baseline="30000" noProof="0" dirty="0">
                <a:ln>
                  <a:noFill/>
                </a:ln>
                <a:solidFill>
                  <a:prstClr val="black"/>
                </a:solidFill>
                <a:effectLst/>
                <a:uLnTx/>
                <a:uFillTx/>
                <a:latin typeface="+mj-lt"/>
                <a:cs typeface="Arial" panose="020B0604020202020204" pitchFamily="34" charset="0"/>
              </a:rPr>
              <a:t>th</a:t>
            </a: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 August) - considered as churned.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360 Drivers Banned drivers also marked as Churned.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816 Terminated Driver Accounts also marked as Churned.</a:t>
            </a:r>
            <a:endParaRPr kumimoji="0" lang="en-SG" sz="1200" b="0" i="0" u="none" strike="noStrike" kern="0" cap="none" spc="0" normalizeH="0" baseline="0" noProof="0" dirty="0">
              <a:ln>
                <a:noFill/>
              </a:ln>
              <a:solidFill>
                <a:prstClr val="black"/>
              </a:solidFill>
              <a:effectLst/>
              <a:uLnTx/>
              <a:uFillTx/>
              <a:latin typeface="+mj-lt"/>
              <a:cs typeface="Arial" panose="020B0604020202020204" pitchFamily="34" charset="0"/>
            </a:endParaRPr>
          </a:p>
        </p:txBody>
      </p:sp>
      <p:sp>
        <p:nvSpPr>
          <p:cNvPr id="13" name="TextBox 12"/>
          <p:cNvSpPr txBox="1"/>
          <p:nvPr/>
        </p:nvSpPr>
        <p:spPr>
          <a:xfrm>
            <a:off x="6043488" y="2233525"/>
            <a:ext cx="3773123" cy="276999"/>
          </a:xfrm>
          <a:prstGeom prst="rect">
            <a:avLst/>
          </a:prstGeom>
          <a:solidFill>
            <a:srgbClr val="70AD47">
              <a:lumMod val="60000"/>
              <a:lumOff val="40000"/>
            </a:srgbClr>
          </a:solid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mj-lt"/>
                <a:cs typeface="Arial" panose="020B0604020202020204" pitchFamily="34" charset="0"/>
              </a:rPr>
              <a:t>Identification of churn based on definition</a:t>
            </a:r>
            <a:endParaRPr kumimoji="0" lang="en-SG" sz="1200" b="0" i="0" u="none" strike="noStrike" kern="0" cap="none" spc="0" normalizeH="0" baseline="0" noProof="0" dirty="0">
              <a:ln>
                <a:noFill/>
              </a:ln>
              <a:solidFill>
                <a:prstClr val="black"/>
              </a:solidFill>
              <a:effectLst/>
              <a:uLnTx/>
              <a:uFillTx/>
              <a:latin typeface="+mj-lt"/>
              <a:cs typeface="Arial" panose="020B0604020202020204" pitchFamily="34" charset="0"/>
            </a:endParaRPr>
          </a:p>
        </p:txBody>
      </p:sp>
      <p:graphicFrame>
        <p:nvGraphicFramePr>
          <p:cNvPr id="15" name="Diagram 14"/>
          <p:cNvGraphicFramePr/>
          <p:nvPr>
            <p:extLst>
              <p:ext uri="{D42A27DB-BD31-4B8C-83A1-F6EECF244321}">
                <p14:modId xmlns:p14="http://schemas.microsoft.com/office/powerpoint/2010/main" val="2097795495"/>
              </p:ext>
            </p:extLst>
          </p:nvPr>
        </p:nvGraphicFramePr>
        <p:xfrm>
          <a:off x="1168400" y="4014276"/>
          <a:ext cx="8789593" cy="14797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6" name="Rectangle 15"/>
          <p:cNvSpPr/>
          <p:nvPr/>
        </p:nvSpPr>
        <p:spPr>
          <a:xfrm>
            <a:off x="9613154" y="58485"/>
            <a:ext cx="569844" cy="477317"/>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242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63" y="371070"/>
            <a:ext cx="10515600" cy="1325563"/>
          </a:xfrm>
        </p:spPr>
        <p:txBody>
          <a:bodyPr>
            <a:normAutofit/>
          </a:bodyPr>
          <a:lstStyle/>
          <a:p>
            <a:r>
              <a:rPr lang="en-US" sz="3500" dirty="0">
                <a:latin typeface="+mn-lt"/>
                <a:cs typeface="Arial" panose="020B0604020202020204" pitchFamily="34" charset="0"/>
              </a:rPr>
              <a:t>Original data variables were transformed to reflect likely churn behavior</a:t>
            </a:r>
            <a:endParaRPr lang="en-US" sz="3500" dirty="0">
              <a:latin typeface="+mn-lt"/>
            </a:endParaRPr>
          </a:p>
        </p:txBody>
      </p:sp>
      <p:sp>
        <p:nvSpPr>
          <p:cNvPr id="3" name="Content Placeholder 2"/>
          <p:cNvSpPr>
            <a:spLocks noGrp="1"/>
          </p:cNvSpPr>
          <p:nvPr>
            <p:ph idx="1"/>
          </p:nvPr>
        </p:nvSpPr>
        <p:spPr>
          <a:xfrm>
            <a:off x="799763" y="1546232"/>
            <a:ext cx="10515600" cy="283394"/>
          </a:xfrm>
        </p:spPr>
        <p:txBody>
          <a:bodyPr>
            <a:normAutofit fontScale="85000" lnSpcReduction="10000"/>
          </a:bodyPr>
          <a:lstStyle/>
          <a:p>
            <a:r>
              <a:rPr lang="en-US" sz="1800" dirty="0">
                <a:cs typeface="Arial" panose="020B0604020202020204" pitchFamily="34" charset="0"/>
              </a:rPr>
              <a:t>More than 100 number of variables were included as churn predictors in the churn model</a:t>
            </a:r>
            <a:endParaRPr lang="en-US" sz="1800" dirty="0"/>
          </a:p>
        </p:txBody>
      </p:sp>
      <p:sp>
        <p:nvSpPr>
          <p:cNvPr id="4" name="Rectangle: Rounded Corners 3"/>
          <p:cNvSpPr/>
          <p:nvPr/>
        </p:nvSpPr>
        <p:spPr>
          <a:xfrm>
            <a:off x="958922" y="1947610"/>
            <a:ext cx="3610920" cy="48105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Right 4"/>
          <p:cNvSpPr/>
          <p:nvPr/>
        </p:nvSpPr>
        <p:spPr>
          <a:xfrm>
            <a:off x="4766485" y="4229728"/>
            <a:ext cx="928467" cy="59084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1459496" y="2623513"/>
            <a:ext cx="3959728" cy="3539430"/>
          </a:xfrm>
          <a:prstGeom prst="rect">
            <a:avLst/>
          </a:prstGeom>
          <a:noFill/>
        </p:spPr>
        <p:txBody>
          <a:bodyPr wrap="square" rtlCol="0">
            <a:spAutoFit/>
          </a:bodyPr>
          <a:lstStyle/>
          <a:p>
            <a:r>
              <a:rPr lang="en-US" sz="1400" dirty="0">
                <a:cs typeface="Arial" panose="020B0604020202020204" pitchFamily="34" charset="0"/>
              </a:rPr>
              <a:t>Weekly sum of incentive</a:t>
            </a:r>
          </a:p>
          <a:p>
            <a:r>
              <a:rPr lang="en-US" sz="1400" dirty="0">
                <a:cs typeface="Arial" panose="020B0604020202020204" pitchFamily="34" charset="0"/>
              </a:rPr>
              <a:t>Car Type (4 seater/6 seater)</a:t>
            </a:r>
          </a:p>
          <a:p>
            <a:r>
              <a:rPr lang="en-US" sz="1400" dirty="0">
                <a:cs typeface="Arial" panose="020B0604020202020204" pitchFamily="34" charset="0"/>
              </a:rPr>
              <a:t>Acceptance rate</a:t>
            </a:r>
          </a:p>
          <a:p>
            <a:r>
              <a:rPr lang="en-US" sz="1400" dirty="0">
                <a:cs typeface="Arial" panose="020B0604020202020204" pitchFamily="34" charset="0"/>
              </a:rPr>
              <a:t>Cancellation rate</a:t>
            </a:r>
          </a:p>
          <a:p>
            <a:r>
              <a:rPr lang="en-US" sz="1400" dirty="0">
                <a:cs typeface="Arial" panose="020B0604020202020204" pitchFamily="34" charset="0"/>
              </a:rPr>
              <a:t>Number of 5 star ratings</a:t>
            </a:r>
          </a:p>
          <a:p>
            <a:r>
              <a:rPr lang="en-US" sz="1400" dirty="0">
                <a:cs typeface="Arial" panose="020B0604020202020204" pitchFamily="34" charset="0"/>
              </a:rPr>
              <a:t>.</a:t>
            </a:r>
          </a:p>
          <a:p>
            <a:r>
              <a:rPr lang="en-US" sz="1400" dirty="0">
                <a:cs typeface="Arial" panose="020B0604020202020204" pitchFamily="34" charset="0"/>
              </a:rPr>
              <a:t>.</a:t>
            </a:r>
          </a:p>
          <a:p>
            <a:r>
              <a:rPr lang="en-US" sz="1400" dirty="0">
                <a:cs typeface="Arial" panose="020B0604020202020204" pitchFamily="34" charset="0"/>
              </a:rPr>
              <a:t>.</a:t>
            </a:r>
          </a:p>
          <a:p>
            <a:r>
              <a:rPr lang="en-US" sz="1400" dirty="0">
                <a:cs typeface="Arial" panose="020B0604020202020204" pitchFamily="34" charset="0"/>
              </a:rPr>
              <a:t>Number of 1 star ratings</a:t>
            </a:r>
          </a:p>
          <a:p>
            <a:r>
              <a:rPr lang="en-US" sz="1400" dirty="0">
                <a:cs typeface="Arial" panose="020B0604020202020204" pitchFamily="34" charset="0"/>
              </a:rPr>
              <a:t>Average ratings</a:t>
            </a:r>
          </a:p>
          <a:p>
            <a:r>
              <a:rPr lang="en-US" sz="1400" dirty="0">
                <a:cs typeface="Arial" panose="020B0604020202020204" pitchFamily="34" charset="0"/>
              </a:rPr>
              <a:t>Total number of rides</a:t>
            </a:r>
          </a:p>
          <a:p>
            <a:r>
              <a:rPr lang="en-US" sz="1400" dirty="0">
                <a:cs typeface="Arial" panose="020B0604020202020204" pitchFamily="34" charset="0"/>
              </a:rPr>
              <a:t>Total distance</a:t>
            </a:r>
          </a:p>
          <a:p>
            <a:r>
              <a:rPr lang="en-US" sz="1400" dirty="0">
                <a:cs typeface="Arial" panose="020B0604020202020204" pitchFamily="34" charset="0"/>
              </a:rPr>
              <a:t>Average ride distance</a:t>
            </a:r>
          </a:p>
          <a:p>
            <a:r>
              <a:rPr lang="en-US" sz="1400" dirty="0">
                <a:cs typeface="Arial" panose="020B0604020202020204" pitchFamily="34" charset="0"/>
              </a:rPr>
              <a:t>Total Fare</a:t>
            </a:r>
          </a:p>
          <a:p>
            <a:r>
              <a:rPr lang="en-US" sz="1400" dirty="0">
                <a:cs typeface="Arial" panose="020B0604020202020204" pitchFamily="34" charset="0"/>
              </a:rPr>
              <a:t>Total distance (for 5 time blocks)</a:t>
            </a:r>
          </a:p>
          <a:p>
            <a:r>
              <a:rPr lang="en-US" sz="1400" dirty="0">
                <a:cs typeface="Arial" panose="020B0604020202020204" pitchFamily="34" charset="0"/>
              </a:rPr>
              <a:t>Total rides (for 5 time blocks)</a:t>
            </a:r>
            <a:endParaRPr lang="en-SG" sz="1400" dirty="0">
              <a:cs typeface="Arial" panose="020B0604020202020204" pitchFamily="34" charset="0"/>
            </a:endParaRPr>
          </a:p>
        </p:txBody>
      </p:sp>
      <p:sp>
        <p:nvSpPr>
          <p:cNvPr id="8" name="TextBox 7"/>
          <p:cNvSpPr txBox="1"/>
          <p:nvPr/>
        </p:nvSpPr>
        <p:spPr>
          <a:xfrm>
            <a:off x="6126449" y="2089394"/>
            <a:ext cx="3390439" cy="5493812"/>
          </a:xfrm>
          <a:prstGeom prst="rect">
            <a:avLst/>
          </a:prstGeom>
          <a:noFill/>
        </p:spPr>
        <p:txBody>
          <a:bodyPr wrap="square" rtlCol="0">
            <a:spAutoFit/>
          </a:bodyPr>
          <a:lstStyle/>
          <a:p>
            <a:r>
              <a:rPr lang="en-US" sz="1300" b="1" u="sng" dirty="0">
                <a:solidFill>
                  <a:srgbClr val="00B050"/>
                </a:solidFill>
                <a:cs typeface="Arial" panose="020B0604020202020204" pitchFamily="34" charset="0"/>
              </a:rPr>
              <a:t>Raw variables</a:t>
            </a:r>
          </a:p>
          <a:p>
            <a:pPr marL="171450" indent="-171450">
              <a:buFont typeface="Arial" panose="020B0604020202020204" pitchFamily="34" charset="0"/>
              <a:buChar char="•"/>
            </a:pPr>
            <a:r>
              <a:rPr lang="en-US" sz="1300" dirty="0">
                <a:cs typeface="Arial" panose="020B0604020202020204" pitchFamily="34" charset="0"/>
              </a:rPr>
              <a:t>Distances for each driver ID</a:t>
            </a:r>
          </a:p>
          <a:p>
            <a:pPr marL="171450" indent="-171450">
              <a:buFont typeface="Arial" panose="020B0604020202020204" pitchFamily="34" charset="0"/>
              <a:buChar char="•"/>
            </a:pPr>
            <a:r>
              <a:rPr lang="en-US" sz="1300" dirty="0">
                <a:cs typeface="Arial" panose="020B0604020202020204" pitchFamily="34" charset="0"/>
              </a:rPr>
              <a:t>Incomes for each driver ID</a:t>
            </a:r>
          </a:p>
          <a:p>
            <a:pPr marL="171450" indent="-171450">
              <a:buFont typeface="Arial" panose="020B0604020202020204" pitchFamily="34" charset="0"/>
              <a:buChar char="•"/>
            </a:pPr>
            <a:r>
              <a:rPr lang="en-US" sz="1300" dirty="0">
                <a:cs typeface="Arial" panose="020B0604020202020204" pitchFamily="34" charset="0"/>
              </a:rPr>
              <a:t>Number of Rides for each driver ID</a:t>
            </a:r>
          </a:p>
          <a:p>
            <a:pPr marL="171450" indent="-171450">
              <a:buFont typeface="Arial" panose="020B0604020202020204" pitchFamily="34" charset="0"/>
              <a:buChar char="•"/>
            </a:pPr>
            <a:r>
              <a:rPr lang="en-US" sz="1300" dirty="0">
                <a:cs typeface="Arial" panose="020B0604020202020204" pitchFamily="34" charset="0"/>
              </a:rPr>
              <a:t>Acceptance rates for each driver ID</a:t>
            </a:r>
          </a:p>
          <a:p>
            <a:pPr marL="171450" indent="-171450">
              <a:buFont typeface="Arial" panose="020B0604020202020204" pitchFamily="34" charset="0"/>
              <a:buChar char="•"/>
            </a:pPr>
            <a:r>
              <a:rPr lang="en-US" sz="1300" dirty="0">
                <a:cs typeface="Arial" panose="020B0604020202020204" pitchFamily="34" charset="0"/>
              </a:rPr>
              <a:t>Cancellation rates for each driver ID</a:t>
            </a:r>
          </a:p>
          <a:p>
            <a:pPr marL="171450" indent="-171450">
              <a:buFont typeface="Arial" panose="020B0604020202020204" pitchFamily="34" charset="0"/>
              <a:buChar char="•"/>
            </a:pPr>
            <a:r>
              <a:rPr lang="en-US" sz="1300" dirty="0">
                <a:cs typeface="Arial" panose="020B0604020202020204" pitchFamily="34" charset="0"/>
              </a:rPr>
              <a:t>Tenure</a:t>
            </a:r>
          </a:p>
          <a:p>
            <a:pPr marL="171450" indent="-171450">
              <a:buFont typeface="Arial" panose="020B0604020202020204" pitchFamily="34" charset="0"/>
              <a:buChar char="•"/>
            </a:pPr>
            <a:r>
              <a:rPr lang="en-US" sz="1300" dirty="0">
                <a:cs typeface="Arial" panose="020B0604020202020204" pitchFamily="34" charset="0"/>
              </a:rPr>
              <a:t>Taxi license</a:t>
            </a:r>
          </a:p>
          <a:p>
            <a:pPr marL="171450" indent="-171450">
              <a:buFont typeface="Arial" panose="020B0604020202020204" pitchFamily="34" charset="0"/>
              <a:buChar char="•"/>
            </a:pPr>
            <a:r>
              <a:rPr lang="en-US" sz="1300" dirty="0">
                <a:cs typeface="Arial" panose="020B0604020202020204" pitchFamily="34" charset="0"/>
              </a:rPr>
              <a:t>Uber user</a:t>
            </a:r>
          </a:p>
          <a:p>
            <a:pPr marL="171450" indent="-171450">
              <a:buFont typeface="Arial" panose="020B0604020202020204" pitchFamily="34" charset="0"/>
              <a:buChar char="•"/>
            </a:pPr>
            <a:endParaRPr lang="en-US" sz="1300" b="1" u="sng" dirty="0">
              <a:solidFill>
                <a:srgbClr val="00B050"/>
              </a:solidFill>
              <a:cs typeface="Arial" panose="020B0604020202020204" pitchFamily="34" charset="0"/>
            </a:endParaRPr>
          </a:p>
          <a:p>
            <a:r>
              <a:rPr lang="en-US" sz="1300" b="1" u="sng" dirty="0">
                <a:solidFill>
                  <a:srgbClr val="00B050"/>
                </a:solidFill>
                <a:cs typeface="Arial" panose="020B0604020202020204" pitchFamily="34" charset="0"/>
              </a:rPr>
              <a:t>Rate of change</a:t>
            </a:r>
          </a:p>
          <a:p>
            <a:pPr marL="171450" indent="-171450">
              <a:buFont typeface="Arial" panose="020B0604020202020204" pitchFamily="34" charset="0"/>
              <a:buChar char="•"/>
            </a:pPr>
            <a:r>
              <a:rPr lang="en-US" sz="1300" dirty="0">
                <a:cs typeface="Arial" panose="020B0604020202020204" pitchFamily="34" charset="0"/>
              </a:rPr>
              <a:t>Weekly rate of change (Distance)</a:t>
            </a:r>
          </a:p>
          <a:p>
            <a:pPr marL="171450" indent="-171450">
              <a:buFont typeface="Arial" panose="020B0604020202020204" pitchFamily="34" charset="0"/>
              <a:buChar char="•"/>
            </a:pPr>
            <a:r>
              <a:rPr lang="en-US" sz="1300" dirty="0">
                <a:cs typeface="Arial" panose="020B0604020202020204" pitchFamily="34" charset="0"/>
              </a:rPr>
              <a:t>Weekly rate of change (Income</a:t>
            </a:r>
            <a:r>
              <a:rPr lang="en-SG" sz="1300" dirty="0">
                <a:cs typeface="Arial" panose="020B0604020202020204" pitchFamily="34" charset="0"/>
              </a:rPr>
              <a:t>)</a:t>
            </a:r>
          </a:p>
          <a:p>
            <a:pPr marL="171450" indent="-171450">
              <a:buFont typeface="Arial" panose="020B0604020202020204" pitchFamily="34" charset="0"/>
              <a:buChar char="•"/>
            </a:pPr>
            <a:r>
              <a:rPr lang="en-US" sz="1300" dirty="0">
                <a:cs typeface="Arial" panose="020B0604020202020204" pitchFamily="34" charset="0"/>
              </a:rPr>
              <a:t>Weekly rate of change (Rides)</a:t>
            </a:r>
          </a:p>
          <a:p>
            <a:pPr marL="171450" indent="-171450">
              <a:buFont typeface="Arial" panose="020B0604020202020204" pitchFamily="34" charset="0"/>
              <a:buChar char="•"/>
            </a:pPr>
            <a:r>
              <a:rPr lang="en-US" sz="1300" dirty="0">
                <a:cs typeface="Arial" panose="020B0604020202020204" pitchFamily="34" charset="0"/>
              </a:rPr>
              <a:t>Weekly rate of change (Acceptance rate)</a:t>
            </a:r>
          </a:p>
          <a:p>
            <a:pPr marL="171450" indent="-171450">
              <a:buFont typeface="Arial" panose="020B0604020202020204" pitchFamily="34" charset="0"/>
              <a:buChar char="•"/>
            </a:pPr>
            <a:r>
              <a:rPr lang="en-US" sz="1300" dirty="0">
                <a:cs typeface="Arial" panose="020B0604020202020204" pitchFamily="34" charset="0"/>
              </a:rPr>
              <a:t>Weekly rate of change (Cancellation rate)</a:t>
            </a:r>
          </a:p>
          <a:p>
            <a:pPr marL="171450" indent="-171450">
              <a:buFont typeface="Arial" panose="020B0604020202020204" pitchFamily="34" charset="0"/>
              <a:buChar char="•"/>
            </a:pPr>
            <a:r>
              <a:rPr lang="en-US" sz="1300" dirty="0">
                <a:cs typeface="Arial" panose="020B0604020202020204" pitchFamily="34" charset="0"/>
              </a:rPr>
              <a:t>Overall trend of weekly distance</a:t>
            </a:r>
          </a:p>
          <a:p>
            <a:pPr marL="171450" indent="-171450">
              <a:buFont typeface="Arial" panose="020B0604020202020204" pitchFamily="34" charset="0"/>
              <a:buChar char="•"/>
            </a:pPr>
            <a:r>
              <a:rPr lang="en-US" sz="1300" dirty="0">
                <a:cs typeface="Arial" panose="020B0604020202020204" pitchFamily="34" charset="0"/>
              </a:rPr>
              <a:t>Overall trend of weekly income</a:t>
            </a:r>
          </a:p>
          <a:p>
            <a:pPr marL="171450" indent="-171450">
              <a:buFont typeface="Arial" panose="020B0604020202020204" pitchFamily="34" charset="0"/>
              <a:buChar char="•"/>
            </a:pPr>
            <a:r>
              <a:rPr lang="en-US" sz="1300" dirty="0">
                <a:cs typeface="Arial" panose="020B0604020202020204" pitchFamily="34" charset="0"/>
              </a:rPr>
              <a:t>Overall trend of weekly rides</a:t>
            </a:r>
          </a:p>
          <a:p>
            <a:pPr marL="171450" indent="-171450">
              <a:buFont typeface="Arial" panose="020B0604020202020204" pitchFamily="34" charset="0"/>
              <a:buChar char="•"/>
            </a:pPr>
            <a:r>
              <a:rPr lang="en-US" sz="1300" dirty="0">
                <a:cs typeface="Arial" panose="020B0604020202020204" pitchFamily="34" charset="0"/>
              </a:rPr>
              <a:t>Overall trend of weekly acceptance rate</a:t>
            </a:r>
          </a:p>
          <a:p>
            <a:pPr marL="171450" indent="-171450">
              <a:buFont typeface="Arial" panose="020B0604020202020204" pitchFamily="34" charset="0"/>
              <a:buChar char="•"/>
            </a:pPr>
            <a:r>
              <a:rPr lang="en-US" sz="1300" dirty="0">
                <a:cs typeface="Arial" panose="020B0604020202020204" pitchFamily="34" charset="0"/>
              </a:rPr>
              <a:t>Overall trend of weekly cancellation rate</a:t>
            </a:r>
          </a:p>
          <a:p>
            <a:pPr marL="171450" indent="-171450">
              <a:buFont typeface="Arial" panose="020B0604020202020204" pitchFamily="34" charset="0"/>
              <a:buChar char="•"/>
            </a:pPr>
            <a:endParaRPr lang="en-US" sz="1300" dirty="0">
              <a:cs typeface="Arial" panose="020B0604020202020204" pitchFamily="34" charset="0"/>
            </a:endParaRPr>
          </a:p>
          <a:p>
            <a:endParaRPr lang="en-US" sz="1300" dirty="0">
              <a:cs typeface="Arial" panose="020B0604020202020204" pitchFamily="34" charset="0"/>
            </a:endParaRPr>
          </a:p>
          <a:p>
            <a:endParaRPr lang="en-US" sz="1300" dirty="0">
              <a:cs typeface="Arial" panose="020B0604020202020204" pitchFamily="34" charset="0"/>
            </a:endParaRPr>
          </a:p>
          <a:p>
            <a:br>
              <a:rPr lang="en-US" sz="1300" dirty="0">
                <a:cs typeface="Arial" panose="020B0604020202020204" pitchFamily="34" charset="0"/>
              </a:rPr>
            </a:br>
            <a:br>
              <a:rPr lang="en-US" sz="1300" dirty="0">
                <a:cs typeface="Arial" panose="020B0604020202020204" pitchFamily="34" charset="0"/>
              </a:rPr>
            </a:br>
            <a:endParaRPr lang="en-US" sz="1300" dirty="0">
              <a:cs typeface="Arial" panose="020B0604020202020204" pitchFamily="34" charset="0"/>
            </a:endParaRPr>
          </a:p>
        </p:txBody>
      </p:sp>
      <p:sp>
        <p:nvSpPr>
          <p:cNvPr id="11" name="Rectangle: Rounded Corners 3"/>
          <p:cNvSpPr/>
          <p:nvPr/>
        </p:nvSpPr>
        <p:spPr>
          <a:xfrm>
            <a:off x="5891594" y="1958243"/>
            <a:ext cx="5612148" cy="48105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p:cNvSpPr txBox="1"/>
          <p:nvPr/>
        </p:nvSpPr>
        <p:spPr>
          <a:xfrm>
            <a:off x="8995091" y="2089394"/>
            <a:ext cx="2139941" cy="4093428"/>
          </a:xfrm>
          <a:prstGeom prst="rect">
            <a:avLst/>
          </a:prstGeom>
          <a:noFill/>
        </p:spPr>
        <p:txBody>
          <a:bodyPr wrap="square" rtlCol="0">
            <a:spAutoFit/>
          </a:bodyPr>
          <a:lstStyle/>
          <a:p>
            <a:r>
              <a:rPr lang="en-US" sz="1300" b="1" u="sng" dirty="0">
                <a:solidFill>
                  <a:srgbClr val="00B050"/>
                </a:solidFill>
                <a:cs typeface="Arial" panose="020B0604020202020204" pitchFamily="34" charset="0"/>
              </a:rPr>
              <a:t>Indexing/Deciles</a:t>
            </a:r>
          </a:p>
          <a:p>
            <a:pPr marL="171450" indent="-171450">
              <a:buFont typeface="Arial" panose="020B0604020202020204" pitchFamily="34" charset="0"/>
              <a:buChar char="•"/>
            </a:pPr>
            <a:r>
              <a:rPr lang="en-US" sz="1300" dirty="0">
                <a:cs typeface="Arial" panose="020B0604020202020204" pitchFamily="34" charset="0"/>
              </a:rPr>
              <a:t>Index for distance (driver ID) against distance (driver population)</a:t>
            </a:r>
          </a:p>
          <a:p>
            <a:pPr marL="171450" indent="-171450">
              <a:buFont typeface="Arial" panose="020B0604020202020204" pitchFamily="34" charset="0"/>
              <a:buChar char="•"/>
            </a:pPr>
            <a:r>
              <a:rPr lang="en-US" sz="1300" dirty="0">
                <a:cs typeface="Arial" panose="020B0604020202020204" pitchFamily="34" charset="0"/>
              </a:rPr>
              <a:t>Index for income (driver ID) against income (driver population)</a:t>
            </a:r>
          </a:p>
          <a:p>
            <a:pPr marL="171450" indent="-171450">
              <a:buFont typeface="Arial" panose="020B0604020202020204" pitchFamily="34" charset="0"/>
              <a:buChar char="•"/>
            </a:pPr>
            <a:r>
              <a:rPr lang="en-US" sz="1300" dirty="0">
                <a:cs typeface="Arial" panose="020B0604020202020204" pitchFamily="34" charset="0"/>
              </a:rPr>
              <a:t>Index for number of rides (driver ID) against number of rides (driver population)</a:t>
            </a:r>
          </a:p>
          <a:p>
            <a:pPr marL="171450" indent="-171450">
              <a:buFont typeface="Arial" panose="020B0604020202020204" pitchFamily="34" charset="0"/>
              <a:buChar char="•"/>
            </a:pPr>
            <a:r>
              <a:rPr lang="en-US" sz="1300" dirty="0">
                <a:cs typeface="Arial" panose="020B0604020202020204" pitchFamily="34" charset="0"/>
              </a:rPr>
              <a:t>Index for acceptance rate (driver ID) against acceptance rates (driver population)</a:t>
            </a:r>
          </a:p>
          <a:p>
            <a:pPr marL="171450" indent="-171450">
              <a:buFont typeface="Arial" panose="020B0604020202020204" pitchFamily="34" charset="0"/>
              <a:buChar char="•"/>
            </a:pPr>
            <a:r>
              <a:rPr lang="en-US" sz="1300" dirty="0">
                <a:cs typeface="Arial" panose="020B0604020202020204" pitchFamily="34" charset="0"/>
              </a:rPr>
              <a:t>Index for cancellation rate (driver ID) against cancellation rate (driver population)</a:t>
            </a:r>
          </a:p>
          <a:p>
            <a:r>
              <a:rPr lang="en-US" sz="1300" dirty="0"/>
              <a:t>………..</a:t>
            </a:r>
          </a:p>
        </p:txBody>
      </p:sp>
      <p:graphicFrame>
        <p:nvGraphicFramePr>
          <p:cNvPr id="13" name="Diagram 12"/>
          <p:cNvGraphicFramePr/>
          <p:nvPr>
            <p:extLst>
              <p:ext uri="{D42A27DB-BD31-4B8C-83A1-F6EECF244321}">
                <p14:modId xmlns:p14="http://schemas.microsoft.com/office/powerpoint/2010/main" val="2269578573"/>
              </p:ext>
            </p:extLst>
          </p:nvPr>
        </p:nvGraphicFramePr>
        <p:xfrm>
          <a:off x="9512300" y="-231789"/>
          <a:ext cx="2540244" cy="1058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p:cNvSpPr/>
          <p:nvPr/>
        </p:nvSpPr>
        <p:spPr>
          <a:xfrm>
            <a:off x="10095754" y="58485"/>
            <a:ext cx="569844" cy="477317"/>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3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8503" r="8388" b="4843"/>
          <a:stretch/>
        </p:blipFill>
        <p:spPr>
          <a:xfrm>
            <a:off x="7822520" y="1280349"/>
            <a:ext cx="3543300" cy="2971800"/>
          </a:xfrm>
        </p:spPr>
      </p:pic>
      <p:sp>
        <p:nvSpPr>
          <p:cNvPr id="2" name="Title 1"/>
          <p:cNvSpPr>
            <a:spLocks noGrp="1"/>
          </p:cNvSpPr>
          <p:nvPr>
            <p:ph type="title"/>
          </p:nvPr>
        </p:nvSpPr>
        <p:spPr/>
        <p:txBody>
          <a:bodyPr>
            <a:normAutofit/>
          </a:bodyPr>
          <a:lstStyle/>
          <a:p>
            <a:r>
              <a:rPr lang="en-US" sz="2600" dirty="0"/>
              <a:t>The refined model had an overall accuracy of 91% and is able to predict 80% of churn drivers accurately.</a:t>
            </a:r>
          </a:p>
        </p:txBody>
      </p:sp>
      <p:graphicFrame>
        <p:nvGraphicFramePr>
          <p:cNvPr id="4" name="Diagram 3"/>
          <p:cNvGraphicFramePr/>
          <p:nvPr>
            <p:extLst/>
          </p:nvPr>
        </p:nvGraphicFramePr>
        <p:xfrm>
          <a:off x="8181255" y="-108237"/>
          <a:ext cx="4736302" cy="946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9774565" y="53698"/>
            <a:ext cx="569844" cy="622852"/>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9107542" y="4253047"/>
            <a:ext cx="1929843" cy="505142"/>
            <a:chOff x="5468500" y="2069068"/>
            <a:chExt cx="1929843" cy="505142"/>
          </a:xfrm>
        </p:grpSpPr>
        <p:cxnSp>
          <p:nvCxnSpPr>
            <p:cNvPr id="8" name="Straight Connector 7"/>
            <p:cNvCxnSpPr/>
            <p:nvPr/>
          </p:nvCxnSpPr>
          <p:spPr>
            <a:xfrm>
              <a:off x="5468500" y="2451099"/>
              <a:ext cx="396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68500" y="2236112"/>
              <a:ext cx="39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11269" y="2069068"/>
              <a:ext cx="1487074" cy="276999"/>
            </a:xfrm>
            <a:prstGeom prst="rect">
              <a:avLst/>
            </a:prstGeom>
            <a:noFill/>
          </p:spPr>
          <p:txBody>
            <a:bodyPr wrap="none" rtlCol="0">
              <a:spAutoFit/>
            </a:bodyPr>
            <a:lstStyle/>
            <a:p>
              <a:r>
                <a:rPr lang="en-US" sz="1200" dirty="0"/>
                <a:t>Refined churn model</a:t>
              </a:r>
            </a:p>
          </p:txBody>
        </p:sp>
        <p:sp>
          <p:nvSpPr>
            <p:cNvPr id="11" name="TextBox 10"/>
            <p:cNvSpPr txBox="1"/>
            <p:nvPr/>
          </p:nvSpPr>
          <p:spPr>
            <a:xfrm>
              <a:off x="5911269" y="2297211"/>
              <a:ext cx="1361270" cy="276999"/>
            </a:xfrm>
            <a:prstGeom prst="rect">
              <a:avLst/>
            </a:prstGeom>
            <a:noFill/>
          </p:spPr>
          <p:txBody>
            <a:bodyPr wrap="none" rtlCol="0">
              <a:spAutoFit/>
            </a:bodyPr>
            <a:lstStyle/>
            <a:p>
              <a:r>
                <a:rPr lang="en-US" sz="1200" dirty="0"/>
                <a:t>Initial churn model</a:t>
              </a:r>
            </a:p>
          </p:txBody>
        </p:sp>
      </p:grpSp>
      <p:cxnSp>
        <p:nvCxnSpPr>
          <p:cNvPr id="14" name="Straight Connector 13"/>
          <p:cNvCxnSpPr/>
          <p:nvPr/>
        </p:nvCxnSpPr>
        <p:spPr>
          <a:xfrm flipV="1">
            <a:off x="8669076" y="1871063"/>
            <a:ext cx="2463800" cy="15748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8340" r="8757" b="4265"/>
          <a:stretch/>
        </p:blipFill>
        <p:spPr>
          <a:xfrm>
            <a:off x="375920" y="1484481"/>
            <a:ext cx="3572360" cy="2997200"/>
          </a:xfrm>
          <a:prstGeom prst="rect">
            <a:avLst/>
          </a:prstGeom>
        </p:spPr>
      </p:pic>
      <p:graphicFrame>
        <p:nvGraphicFramePr>
          <p:cNvPr id="3" name="Table 2"/>
          <p:cNvGraphicFramePr>
            <a:graphicFrameLocks noGrp="1"/>
          </p:cNvGraphicFramePr>
          <p:nvPr>
            <p:extLst/>
          </p:nvPr>
        </p:nvGraphicFramePr>
        <p:xfrm>
          <a:off x="7342350" y="5220506"/>
          <a:ext cx="4582567" cy="1005840"/>
        </p:xfrm>
        <a:graphic>
          <a:graphicData uri="http://schemas.openxmlformats.org/drawingml/2006/table">
            <a:tbl>
              <a:tblPr firstRow="1" bandRow="1">
                <a:tableStyleId>{10A1B5D5-9B99-4C35-A422-299274C87663}</a:tableStyleId>
              </a:tblPr>
              <a:tblGrid>
                <a:gridCol w="2218372">
                  <a:extLst>
                    <a:ext uri="{9D8B030D-6E8A-4147-A177-3AD203B41FA5}">
                      <a16:colId xmlns:a16="http://schemas.microsoft.com/office/drawing/2014/main" val="1723638851"/>
                    </a:ext>
                  </a:extLst>
                </a:gridCol>
                <a:gridCol w="1075219">
                  <a:extLst>
                    <a:ext uri="{9D8B030D-6E8A-4147-A177-3AD203B41FA5}">
                      <a16:colId xmlns:a16="http://schemas.microsoft.com/office/drawing/2014/main" val="523503740"/>
                    </a:ext>
                  </a:extLst>
                </a:gridCol>
                <a:gridCol w="1288976">
                  <a:extLst>
                    <a:ext uri="{9D8B030D-6E8A-4147-A177-3AD203B41FA5}">
                      <a16:colId xmlns:a16="http://schemas.microsoft.com/office/drawing/2014/main" val="3368254489"/>
                    </a:ext>
                  </a:extLst>
                </a:gridCol>
              </a:tblGrid>
              <a:tr h="315567">
                <a:tc>
                  <a:txBody>
                    <a:bodyPr/>
                    <a:lstStyle/>
                    <a:p>
                      <a:pPr algn="ctr"/>
                      <a:endParaRPr lang="en-US" sz="1600" dirty="0"/>
                    </a:p>
                  </a:txBody>
                  <a:tcPr>
                    <a:solidFill>
                      <a:srgbClr val="00B050"/>
                    </a:solidFill>
                  </a:tcPr>
                </a:tc>
                <a:tc>
                  <a:txBody>
                    <a:bodyPr/>
                    <a:lstStyle/>
                    <a:p>
                      <a:pPr algn="ctr"/>
                      <a:r>
                        <a:rPr lang="en-US" sz="1600" dirty="0"/>
                        <a:t>Churn</a:t>
                      </a:r>
                    </a:p>
                  </a:txBody>
                  <a:tcPr>
                    <a:solidFill>
                      <a:srgbClr val="00B050"/>
                    </a:solidFill>
                  </a:tcPr>
                </a:tc>
                <a:tc>
                  <a:txBody>
                    <a:bodyPr/>
                    <a:lstStyle/>
                    <a:p>
                      <a:pPr algn="ctr"/>
                      <a:r>
                        <a:rPr lang="en-US" sz="1600" dirty="0"/>
                        <a:t>Not</a:t>
                      </a:r>
                      <a:r>
                        <a:rPr lang="en-US" sz="1600" baseline="0" dirty="0"/>
                        <a:t> Churn</a:t>
                      </a:r>
                      <a:endParaRPr lang="en-US" sz="1600" dirty="0"/>
                    </a:p>
                  </a:txBody>
                  <a:tcPr>
                    <a:solidFill>
                      <a:srgbClr val="00B050"/>
                    </a:solidFill>
                  </a:tcPr>
                </a:tc>
                <a:extLst>
                  <a:ext uri="{0D108BD9-81ED-4DB2-BD59-A6C34878D82A}">
                    <a16:rowId xmlns:a16="http://schemas.microsoft.com/office/drawing/2014/main" val="1254949834"/>
                  </a:ext>
                </a:extLst>
              </a:tr>
              <a:tr h="298340">
                <a:tc>
                  <a:txBody>
                    <a:bodyPr/>
                    <a:lstStyle/>
                    <a:p>
                      <a:pPr algn="ctr"/>
                      <a:r>
                        <a:rPr lang="en-US" sz="1600" dirty="0"/>
                        <a:t>Churn</a:t>
                      </a:r>
                    </a:p>
                  </a:txBody>
                  <a:tcPr/>
                </a:tc>
                <a:tc>
                  <a:txBody>
                    <a:bodyPr/>
                    <a:lstStyle/>
                    <a:p>
                      <a:pPr algn="ctr"/>
                      <a:r>
                        <a:rPr lang="en-US" sz="1600" b="1" dirty="0">
                          <a:solidFill>
                            <a:srgbClr val="FF0000"/>
                          </a:solidFill>
                        </a:rPr>
                        <a:t>652</a:t>
                      </a:r>
                    </a:p>
                  </a:txBody>
                  <a:tcPr/>
                </a:tc>
                <a:tc>
                  <a:txBody>
                    <a:bodyPr/>
                    <a:lstStyle/>
                    <a:p>
                      <a:pPr algn="ctr"/>
                      <a:r>
                        <a:rPr lang="en-US" sz="1600" dirty="0"/>
                        <a:t>154</a:t>
                      </a:r>
                    </a:p>
                  </a:txBody>
                  <a:tcPr/>
                </a:tc>
                <a:extLst>
                  <a:ext uri="{0D108BD9-81ED-4DB2-BD59-A6C34878D82A}">
                    <a16:rowId xmlns:a16="http://schemas.microsoft.com/office/drawing/2014/main" val="3691655571"/>
                  </a:ext>
                </a:extLst>
              </a:tr>
              <a:tr h="311195">
                <a:tc>
                  <a:txBody>
                    <a:bodyPr/>
                    <a:lstStyle/>
                    <a:p>
                      <a:pPr algn="ctr"/>
                      <a:r>
                        <a:rPr lang="en-US" sz="1600" dirty="0"/>
                        <a:t>Not</a:t>
                      </a:r>
                      <a:r>
                        <a:rPr lang="en-US" sz="1600" baseline="0" dirty="0"/>
                        <a:t> Churn</a:t>
                      </a:r>
                      <a:endParaRPr lang="en-US" sz="1600" dirty="0"/>
                    </a:p>
                  </a:txBody>
                  <a:tcPr/>
                </a:tc>
                <a:tc>
                  <a:txBody>
                    <a:bodyPr/>
                    <a:lstStyle/>
                    <a:p>
                      <a:pPr algn="ctr"/>
                      <a:r>
                        <a:rPr lang="en-US" sz="1600" dirty="0"/>
                        <a:t>301</a:t>
                      </a:r>
                    </a:p>
                  </a:txBody>
                  <a:tcPr/>
                </a:tc>
                <a:tc>
                  <a:txBody>
                    <a:bodyPr/>
                    <a:lstStyle/>
                    <a:p>
                      <a:pPr algn="ctr"/>
                      <a:r>
                        <a:rPr lang="en-US" sz="1600" b="1" dirty="0">
                          <a:solidFill>
                            <a:srgbClr val="FF0000"/>
                          </a:solidFill>
                        </a:rPr>
                        <a:t>1820</a:t>
                      </a:r>
                    </a:p>
                  </a:txBody>
                  <a:tcPr/>
                </a:tc>
                <a:extLst>
                  <a:ext uri="{0D108BD9-81ED-4DB2-BD59-A6C34878D82A}">
                    <a16:rowId xmlns:a16="http://schemas.microsoft.com/office/drawing/2014/main" val="4035888030"/>
                  </a:ext>
                </a:extLst>
              </a:tr>
            </a:tbl>
          </a:graphicData>
        </a:graphic>
      </p:graphicFrame>
      <p:sp>
        <p:nvSpPr>
          <p:cNvPr id="7" name="TextBox 6"/>
          <p:cNvSpPr txBox="1"/>
          <p:nvPr/>
        </p:nvSpPr>
        <p:spPr>
          <a:xfrm rot="16200000">
            <a:off x="6358440" y="5553667"/>
            <a:ext cx="1470265" cy="276999"/>
          </a:xfrm>
          <a:prstGeom prst="rect">
            <a:avLst/>
          </a:prstGeom>
          <a:noFill/>
        </p:spPr>
        <p:txBody>
          <a:bodyPr wrap="square" rtlCol="0">
            <a:spAutoFit/>
          </a:bodyPr>
          <a:lstStyle/>
          <a:p>
            <a:r>
              <a:rPr lang="en-US" sz="1200" dirty="0"/>
              <a:t>Predicted July status</a:t>
            </a:r>
          </a:p>
        </p:txBody>
      </p:sp>
      <p:sp>
        <p:nvSpPr>
          <p:cNvPr id="13" name="TextBox 12"/>
          <p:cNvSpPr txBox="1"/>
          <p:nvPr/>
        </p:nvSpPr>
        <p:spPr>
          <a:xfrm>
            <a:off x="9972565" y="4879922"/>
            <a:ext cx="2432215" cy="276999"/>
          </a:xfrm>
          <a:prstGeom prst="rect">
            <a:avLst/>
          </a:prstGeom>
          <a:noFill/>
        </p:spPr>
        <p:txBody>
          <a:bodyPr wrap="square" rtlCol="0">
            <a:spAutoFit/>
          </a:bodyPr>
          <a:lstStyle/>
          <a:p>
            <a:r>
              <a:rPr lang="en-US" sz="1200" dirty="0"/>
              <a:t>Observed July status</a:t>
            </a:r>
          </a:p>
        </p:txBody>
      </p:sp>
      <p:sp>
        <p:nvSpPr>
          <p:cNvPr id="20" name="TextBox 19"/>
          <p:cNvSpPr txBox="1"/>
          <p:nvPr/>
        </p:nvSpPr>
        <p:spPr>
          <a:xfrm>
            <a:off x="7079886" y="6427299"/>
            <a:ext cx="5041252" cy="338554"/>
          </a:xfrm>
          <a:prstGeom prst="rect">
            <a:avLst/>
          </a:prstGeom>
          <a:noFill/>
          <a:ln>
            <a:solidFill>
              <a:schemeClr val="bg1">
                <a:lumMod val="75000"/>
              </a:schemeClr>
            </a:solidFill>
          </a:ln>
        </p:spPr>
        <p:txBody>
          <a:bodyPr wrap="none" rtlCol="0">
            <a:spAutoFit/>
          </a:bodyPr>
          <a:lstStyle/>
          <a:p>
            <a:r>
              <a:rPr lang="en-US" sz="1600" b="1" dirty="0"/>
              <a:t>The model is able to predicts 80% churn drivers correctly.</a:t>
            </a:r>
          </a:p>
        </p:txBody>
      </p:sp>
      <p:sp>
        <p:nvSpPr>
          <p:cNvPr id="21" name="Flowchart: Process 20"/>
          <p:cNvSpPr/>
          <p:nvPr/>
        </p:nvSpPr>
        <p:spPr>
          <a:xfrm>
            <a:off x="7572856" y="1219492"/>
            <a:ext cx="4055311" cy="3596845"/>
          </a:xfrm>
          <a:prstGeom prst="flowChartProcess">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8700" y="4420091"/>
            <a:ext cx="6774872" cy="2354491"/>
          </a:xfrm>
          <a:prstGeom prst="rect">
            <a:avLst/>
          </a:prstGeom>
          <a:noFill/>
        </p:spPr>
        <p:txBody>
          <a:bodyPr wrap="square" rtlCol="0">
            <a:spAutoFit/>
          </a:bodyPr>
          <a:lstStyle/>
          <a:p>
            <a:r>
              <a:rPr lang="en-US" dirty="0"/>
              <a:t>The top 25 churn predictors are able to explain more than 80% of variation in the model</a:t>
            </a:r>
          </a:p>
          <a:p>
            <a:r>
              <a:rPr lang="en-US" dirty="0"/>
              <a:t>Drivers who are most likely to churn have:</a:t>
            </a:r>
          </a:p>
          <a:p>
            <a:pPr marL="285750" indent="-285750">
              <a:buFontTx/>
              <a:buChar char="-"/>
            </a:pPr>
            <a:r>
              <a:rPr lang="en-US" sz="1500" dirty="0"/>
              <a:t>Shorter tenure</a:t>
            </a:r>
          </a:p>
          <a:p>
            <a:pPr marL="285750" indent="-285750">
              <a:buFontTx/>
              <a:buChar char="-"/>
            </a:pPr>
            <a:r>
              <a:rPr lang="en-US" sz="1500" dirty="0"/>
              <a:t>Lesser income </a:t>
            </a:r>
          </a:p>
          <a:p>
            <a:pPr marL="285750" indent="-285750">
              <a:buFontTx/>
              <a:buChar char="-"/>
            </a:pPr>
            <a:r>
              <a:rPr lang="en-US" sz="1500" dirty="0"/>
              <a:t>Shorter distance</a:t>
            </a:r>
          </a:p>
          <a:p>
            <a:pPr marL="285750" indent="-285750">
              <a:buFontTx/>
              <a:buChar char="-"/>
            </a:pPr>
            <a:r>
              <a:rPr lang="en-US" sz="1500" dirty="0"/>
              <a:t>Lower rank for acceptance rate in Week 1</a:t>
            </a:r>
          </a:p>
          <a:p>
            <a:pPr marL="285750" indent="-285750">
              <a:buFontTx/>
              <a:buChar char="-"/>
            </a:pPr>
            <a:r>
              <a:rPr lang="en-US" sz="1500" dirty="0"/>
              <a:t>Lower rank for cancellation rate in Week 1</a:t>
            </a:r>
          </a:p>
          <a:p>
            <a:endParaRPr lang="en-US" dirty="0"/>
          </a:p>
        </p:txBody>
      </p:sp>
      <p:sp>
        <p:nvSpPr>
          <p:cNvPr id="25" name="TextBox 24"/>
          <p:cNvSpPr txBox="1"/>
          <p:nvPr/>
        </p:nvSpPr>
        <p:spPr>
          <a:xfrm>
            <a:off x="-1655889" y="4606989"/>
            <a:ext cx="1655889" cy="2970044"/>
          </a:xfrm>
          <a:prstGeom prst="rect">
            <a:avLst/>
          </a:prstGeom>
          <a:noFill/>
        </p:spPr>
        <p:txBody>
          <a:bodyPr wrap="square" rtlCol="0">
            <a:spAutoFit/>
          </a:bodyPr>
          <a:lstStyle/>
          <a:p>
            <a:r>
              <a:rPr lang="en-US" sz="1100" dirty="0"/>
              <a:t>Towards least likely to churn</a:t>
            </a:r>
          </a:p>
          <a:p>
            <a:r>
              <a:rPr lang="en-US" sz="1100" dirty="0"/>
              <a:t>Tenure:+</a:t>
            </a:r>
            <a:r>
              <a:rPr lang="en-US" sz="1100" dirty="0" err="1"/>
              <a:t>ve</a:t>
            </a:r>
            <a:endParaRPr lang="en-US" sz="1100" dirty="0"/>
          </a:p>
          <a:p>
            <a:r>
              <a:rPr lang="en-US" sz="1100" dirty="0"/>
              <a:t>Acceptance rate mean: -</a:t>
            </a:r>
            <a:r>
              <a:rPr lang="en-US" sz="1100" dirty="0" err="1"/>
              <a:t>ve</a:t>
            </a:r>
            <a:endParaRPr lang="en-US" sz="1100" dirty="0"/>
          </a:p>
          <a:p>
            <a:r>
              <a:rPr lang="en-US" sz="1100" dirty="0"/>
              <a:t>Acceptance rate rank for week 1 = +</a:t>
            </a:r>
            <a:r>
              <a:rPr lang="en-US" sz="1100" dirty="0" err="1"/>
              <a:t>ve</a:t>
            </a:r>
            <a:endParaRPr lang="en-US" sz="1100" dirty="0"/>
          </a:p>
          <a:p>
            <a:r>
              <a:rPr lang="en-US" sz="1100" dirty="0"/>
              <a:t>Income rank for week 1 = -</a:t>
            </a:r>
            <a:r>
              <a:rPr lang="en-US" sz="1100" dirty="0" err="1"/>
              <a:t>ve</a:t>
            </a:r>
            <a:r>
              <a:rPr lang="en-US" sz="1100" dirty="0"/>
              <a:t> </a:t>
            </a:r>
          </a:p>
          <a:p>
            <a:r>
              <a:rPr lang="en-US" sz="1100" dirty="0"/>
              <a:t>Cancellation rate rank for week 1 = +</a:t>
            </a:r>
            <a:r>
              <a:rPr lang="en-US" sz="1100" dirty="0" err="1"/>
              <a:t>ve</a:t>
            </a:r>
            <a:endParaRPr lang="en-US" sz="1100" dirty="0"/>
          </a:p>
          <a:p>
            <a:r>
              <a:rPr lang="en-US" sz="1100" dirty="0"/>
              <a:t>Acceptance rate of change in week 1 and 2= -</a:t>
            </a:r>
            <a:r>
              <a:rPr lang="en-US" sz="1100" dirty="0" err="1"/>
              <a:t>ve</a:t>
            </a:r>
            <a:endParaRPr lang="en-US" sz="1100" dirty="0"/>
          </a:p>
          <a:p>
            <a:r>
              <a:rPr lang="en-US" sz="1100" dirty="0"/>
              <a:t>Income mean = +</a:t>
            </a:r>
            <a:r>
              <a:rPr lang="en-US" sz="1100" dirty="0" err="1"/>
              <a:t>ve</a:t>
            </a:r>
            <a:r>
              <a:rPr lang="en-US" sz="1100" dirty="0"/>
              <a:t> </a:t>
            </a:r>
          </a:p>
          <a:p>
            <a:r>
              <a:rPr lang="en-US" sz="1100" dirty="0"/>
              <a:t>Distance min = +</a:t>
            </a:r>
            <a:r>
              <a:rPr lang="en-US" sz="1100" dirty="0" err="1"/>
              <a:t>ve</a:t>
            </a:r>
            <a:endParaRPr lang="en-US" sz="1100" dirty="0"/>
          </a:p>
          <a:p>
            <a:endParaRPr lang="en-US" sz="1100" dirty="0"/>
          </a:p>
        </p:txBody>
      </p:sp>
      <p:sp>
        <p:nvSpPr>
          <p:cNvPr id="26" name="Flowchart: Process 25"/>
          <p:cNvSpPr/>
          <p:nvPr/>
        </p:nvSpPr>
        <p:spPr>
          <a:xfrm>
            <a:off x="180200" y="1372122"/>
            <a:ext cx="6311981" cy="3047969"/>
          </a:xfrm>
          <a:prstGeom prst="flowChartProcess">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21735" y="2164050"/>
            <a:ext cx="2305413" cy="1708160"/>
          </a:xfrm>
          <a:prstGeom prst="rect">
            <a:avLst/>
          </a:prstGeom>
          <a:noFill/>
        </p:spPr>
        <p:txBody>
          <a:bodyPr wrap="square" rtlCol="0">
            <a:spAutoFit/>
          </a:bodyPr>
          <a:lstStyle/>
          <a:p>
            <a:r>
              <a:rPr lang="en-US" sz="1500" dirty="0"/>
              <a:t>In the top 10 decile, the lift is at its maximum (at 1.4). The model is able to predict accurately for 7 deciles of the data before reducing by about 14% in lift for the 8</a:t>
            </a:r>
            <a:r>
              <a:rPr lang="en-US" sz="1500" baseline="30000" dirty="0"/>
              <a:t>th</a:t>
            </a:r>
            <a:r>
              <a:rPr lang="en-US" sz="1500" dirty="0"/>
              <a:t> decile</a:t>
            </a:r>
          </a:p>
        </p:txBody>
      </p:sp>
    </p:spTree>
    <p:extLst>
      <p:ext uri="{BB962C8B-B14F-4D97-AF65-F5344CB8AC3E}">
        <p14:creationId xmlns:p14="http://schemas.microsoft.com/office/powerpoint/2010/main" val="97568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0681404" y="3686022"/>
            <a:ext cx="1209202" cy="6790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8" name="Rectangle 77"/>
          <p:cNvSpPr/>
          <p:nvPr/>
        </p:nvSpPr>
        <p:spPr>
          <a:xfrm>
            <a:off x="7641022" y="3689450"/>
            <a:ext cx="1447799" cy="687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 name="Title 1"/>
          <p:cNvSpPr>
            <a:spLocks noGrp="1"/>
          </p:cNvSpPr>
          <p:nvPr>
            <p:ph type="title"/>
          </p:nvPr>
        </p:nvSpPr>
        <p:spPr>
          <a:xfrm>
            <a:off x="284736" y="115140"/>
            <a:ext cx="10515600" cy="1325563"/>
          </a:xfrm>
        </p:spPr>
        <p:txBody>
          <a:bodyPr>
            <a:normAutofit/>
          </a:bodyPr>
          <a:lstStyle/>
          <a:p>
            <a:r>
              <a:rPr lang="en-US" sz="2800" dirty="0"/>
              <a:t>Churn score for each of the segment is of the segments (It is determined by out of sample data set)</a:t>
            </a:r>
          </a:p>
        </p:txBody>
      </p:sp>
      <p:graphicFrame>
        <p:nvGraphicFramePr>
          <p:cNvPr id="4" name="Diagram 3"/>
          <p:cNvGraphicFramePr/>
          <p:nvPr>
            <p:extLst>
              <p:ext uri="{D42A27DB-BD31-4B8C-83A1-F6EECF244321}">
                <p14:modId xmlns:p14="http://schemas.microsoft.com/office/powerpoint/2010/main" val="2385718665"/>
              </p:ext>
            </p:extLst>
          </p:nvPr>
        </p:nvGraphicFramePr>
        <p:xfrm>
          <a:off x="8181255" y="-108237"/>
          <a:ext cx="4736302" cy="946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0361419" y="53698"/>
            <a:ext cx="569844" cy="622852"/>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87300" y="4516230"/>
            <a:ext cx="1447799"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 name="Rectangle 6"/>
          <p:cNvSpPr/>
          <p:nvPr/>
        </p:nvSpPr>
        <p:spPr>
          <a:xfrm>
            <a:off x="58510" y="4533537"/>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 name="Rectangle 7"/>
          <p:cNvSpPr/>
          <p:nvPr/>
        </p:nvSpPr>
        <p:spPr>
          <a:xfrm>
            <a:off x="215105" y="1415431"/>
            <a:ext cx="1194428" cy="147470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 name="Rectangle 8"/>
          <p:cNvSpPr/>
          <p:nvPr/>
        </p:nvSpPr>
        <p:spPr>
          <a:xfrm>
            <a:off x="10714738" y="1394661"/>
            <a:ext cx="1205142" cy="140172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 name="Rectangle 9"/>
          <p:cNvSpPr/>
          <p:nvPr/>
        </p:nvSpPr>
        <p:spPr>
          <a:xfrm>
            <a:off x="1686003" y="1470352"/>
            <a:ext cx="1160055" cy="1396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1" name="Rectangle 10"/>
          <p:cNvSpPr/>
          <p:nvPr/>
        </p:nvSpPr>
        <p:spPr>
          <a:xfrm>
            <a:off x="9132578" y="1434871"/>
            <a:ext cx="1232766" cy="13992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 name="Rectangle 11"/>
          <p:cNvSpPr/>
          <p:nvPr/>
        </p:nvSpPr>
        <p:spPr>
          <a:xfrm>
            <a:off x="4704151" y="1371835"/>
            <a:ext cx="1240411" cy="14747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3" name="Rectangle 12"/>
          <p:cNvSpPr/>
          <p:nvPr/>
        </p:nvSpPr>
        <p:spPr>
          <a:xfrm>
            <a:off x="3293765" y="1377722"/>
            <a:ext cx="1130715" cy="14747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4" name="TextBox 13"/>
          <p:cNvSpPr txBox="1"/>
          <p:nvPr/>
        </p:nvSpPr>
        <p:spPr>
          <a:xfrm>
            <a:off x="10691878" y="2131104"/>
            <a:ext cx="1207470" cy="523220"/>
          </a:xfrm>
          <a:prstGeom prst="rect">
            <a:avLst/>
          </a:prstGeom>
          <a:noFill/>
        </p:spPr>
        <p:txBody>
          <a:bodyPr wrap="square" rtlCol="0">
            <a:spAutoFit/>
          </a:bodyPr>
          <a:lstStyle/>
          <a:p>
            <a:pPr algn="ctr"/>
            <a:r>
              <a:rPr lang="en-GB" sz="1400" b="1" dirty="0">
                <a:solidFill>
                  <a:schemeClr val="bg1"/>
                </a:solidFill>
              </a:rPr>
              <a:t>Least active drivers</a:t>
            </a:r>
          </a:p>
        </p:txBody>
      </p:sp>
      <p:sp>
        <p:nvSpPr>
          <p:cNvPr id="15" name="TextBox 14"/>
          <p:cNvSpPr txBox="1"/>
          <p:nvPr/>
        </p:nvSpPr>
        <p:spPr>
          <a:xfrm>
            <a:off x="1544400" y="2223057"/>
            <a:ext cx="1415854" cy="492443"/>
          </a:xfrm>
          <a:prstGeom prst="rect">
            <a:avLst/>
          </a:prstGeom>
          <a:noFill/>
        </p:spPr>
        <p:txBody>
          <a:bodyPr wrap="square" rtlCol="0">
            <a:spAutoFit/>
          </a:bodyPr>
          <a:lstStyle/>
          <a:p>
            <a:pPr algn="ctr"/>
            <a:r>
              <a:rPr lang="en-GB" sz="1300" b="1" dirty="0">
                <a:solidFill>
                  <a:schemeClr val="bg1"/>
                </a:solidFill>
              </a:rPr>
              <a:t>Day time </a:t>
            </a:r>
          </a:p>
          <a:p>
            <a:pPr algn="ctr"/>
            <a:r>
              <a:rPr lang="en-GB" sz="1300" b="1" dirty="0">
                <a:solidFill>
                  <a:schemeClr val="bg1"/>
                </a:solidFill>
              </a:rPr>
              <a:t>drivers</a:t>
            </a:r>
          </a:p>
        </p:txBody>
      </p:sp>
      <p:sp>
        <p:nvSpPr>
          <p:cNvPr id="16" name="TextBox 15"/>
          <p:cNvSpPr txBox="1"/>
          <p:nvPr/>
        </p:nvSpPr>
        <p:spPr>
          <a:xfrm>
            <a:off x="9161496" y="2147989"/>
            <a:ext cx="1203301" cy="738664"/>
          </a:xfrm>
          <a:prstGeom prst="rect">
            <a:avLst/>
          </a:prstGeom>
          <a:noFill/>
        </p:spPr>
        <p:txBody>
          <a:bodyPr wrap="square" rtlCol="0">
            <a:spAutoFit/>
          </a:bodyPr>
          <a:lstStyle/>
          <a:p>
            <a:pPr algn="ctr"/>
            <a:r>
              <a:rPr lang="en-GB" sz="1400" b="1" dirty="0">
                <a:solidFill>
                  <a:schemeClr val="bg1"/>
                </a:solidFill>
              </a:rPr>
              <a:t>Evening peak/night drivers</a:t>
            </a:r>
          </a:p>
        </p:txBody>
      </p:sp>
      <p:sp>
        <p:nvSpPr>
          <p:cNvPr id="17" name="TextBox 16"/>
          <p:cNvSpPr txBox="1"/>
          <p:nvPr/>
        </p:nvSpPr>
        <p:spPr>
          <a:xfrm>
            <a:off x="4765708" y="2136467"/>
            <a:ext cx="1137490" cy="692497"/>
          </a:xfrm>
          <a:prstGeom prst="rect">
            <a:avLst/>
          </a:prstGeom>
          <a:noFill/>
        </p:spPr>
        <p:txBody>
          <a:bodyPr wrap="square" rtlCol="0">
            <a:spAutoFit/>
          </a:bodyPr>
          <a:lstStyle/>
          <a:p>
            <a:pPr algn="ctr"/>
            <a:r>
              <a:rPr lang="en-GB" sz="1300" b="1" dirty="0">
                <a:solidFill>
                  <a:schemeClr val="bg1"/>
                </a:solidFill>
              </a:rPr>
              <a:t>Evening peak oriented drivers</a:t>
            </a:r>
          </a:p>
        </p:txBody>
      </p:sp>
      <p:sp>
        <p:nvSpPr>
          <p:cNvPr id="18" name="TextBox 17"/>
          <p:cNvSpPr txBox="1"/>
          <p:nvPr/>
        </p:nvSpPr>
        <p:spPr>
          <a:xfrm>
            <a:off x="3230045" y="2149266"/>
            <a:ext cx="1292379" cy="692497"/>
          </a:xfrm>
          <a:prstGeom prst="rect">
            <a:avLst/>
          </a:prstGeom>
          <a:noFill/>
        </p:spPr>
        <p:txBody>
          <a:bodyPr wrap="square" rtlCol="0">
            <a:spAutoFit/>
          </a:bodyPr>
          <a:lstStyle/>
          <a:p>
            <a:pPr algn="ctr"/>
            <a:r>
              <a:rPr lang="en-GB" sz="1300" b="1" dirty="0">
                <a:solidFill>
                  <a:schemeClr val="bg1"/>
                </a:solidFill>
              </a:rPr>
              <a:t>High activity AM peak drivers</a:t>
            </a:r>
          </a:p>
        </p:txBody>
      </p:sp>
      <p:sp>
        <p:nvSpPr>
          <p:cNvPr id="19" name="Rectangle 18"/>
          <p:cNvSpPr/>
          <p:nvPr/>
        </p:nvSpPr>
        <p:spPr>
          <a:xfrm>
            <a:off x="10713547" y="2855582"/>
            <a:ext cx="1249516"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0" name="Rounded Rectangle 19"/>
          <p:cNvSpPr/>
          <p:nvPr/>
        </p:nvSpPr>
        <p:spPr>
          <a:xfrm>
            <a:off x="10999472" y="2941941"/>
            <a:ext cx="592282" cy="27543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20%</a:t>
            </a:r>
          </a:p>
        </p:txBody>
      </p:sp>
      <p:sp>
        <p:nvSpPr>
          <p:cNvPr id="21" name="Rectangle 20"/>
          <p:cNvSpPr/>
          <p:nvPr/>
        </p:nvSpPr>
        <p:spPr>
          <a:xfrm>
            <a:off x="1582917" y="2927957"/>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2" name="Rounded Rectangle 21"/>
          <p:cNvSpPr/>
          <p:nvPr/>
        </p:nvSpPr>
        <p:spPr>
          <a:xfrm>
            <a:off x="1981233" y="2997972"/>
            <a:ext cx="592282" cy="2754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8%</a:t>
            </a:r>
          </a:p>
        </p:txBody>
      </p:sp>
      <p:sp>
        <p:nvSpPr>
          <p:cNvPr id="23" name="Rectangle 22"/>
          <p:cNvSpPr/>
          <p:nvPr/>
        </p:nvSpPr>
        <p:spPr>
          <a:xfrm>
            <a:off x="9104070" y="2868775"/>
            <a:ext cx="1360897"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4" name="Rounded Rectangle 23"/>
          <p:cNvSpPr/>
          <p:nvPr/>
        </p:nvSpPr>
        <p:spPr>
          <a:xfrm>
            <a:off x="9452820" y="2982095"/>
            <a:ext cx="592282" cy="27543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10%</a:t>
            </a:r>
          </a:p>
        </p:txBody>
      </p:sp>
      <p:sp>
        <p:nvSpPr>
          <p:cNvPr id="25" name="Rectangle 24"/>
          <p:cNvSpPr/>
          <p:nvPr/>
        </p:nvSpPr>
        <p:spPr>
          <a:xfrm>
            <a:off x="4657027" y="2902020"/>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 name="Rounded Rectangle 25"/>
          <p:cNvSpPr/>
          <p:nvPr/>
        </p:nvSpPr>
        <p:spPr>
          <a:xfrm>
            <a:off x="5055343" y="2972035"/>
            <a:ext cx="592282" cy="2754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12%</a:t>
            </a:r>
          </a:p>
        </p:txBody>
      </p:sp>
      <p:sp>
        <p:nvSpPr>
          <p:cNvPr id="27" name="Rectangle 26"/>
          <p:cNvSpPr/>
          <p:nvPr/>
        </p:nvSpPr>
        <p:spPr>
          <a:xfrm>
            <a:off x="3121284" y="290053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Rounded Rectangle 27"/>
          <p:cNvSpPr/>
          <p:nvPr/>
        </p:nvSpPr>
        <p:spPr>
          <a:xfrm>
            <a:off x="3551516" y="3002315"/>
            <a:ext cx="592282" cy="27543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11%</a:t>
            </a:r>
          </a:p>
        </p:txBody>
      </p:sp>
      <p:sp>
        <p:nvSpPr>
          <p:cNvPr id="29" name="TextBox 28"/>
          <p:cNvSpPr txBox="1"/>
          <p:nvPr/>
        </p:nvSpPr>
        <p:spPr>
          <a:xfrm>
            <a:off x="10861009" y="3176725"/>
            <a:ext cx="893295" cy="338554"/>
          </a:xfrm>
          <a:prstGeom prst="rect">
            <a:avLst/>
          </a:prstGeom>
          <a:noFill/>
        </p:spPr>
        <p:txBody>
          <a:bodyPr wrap="square" rtlCol="0">
            <a:spAutoFit/>
          </a:bodyPr>
          <a:lstStyle/>
          <a:p>
            <a:pPr algn="ctr"/>
            <a:r>
              <a:rPr lang="en-GB" sz="1600" dirty="0">
                <a:solidFill>
                  <a:schemeClr val="bg1">
                    <a:lumMod val="50000"/>
                  </a:schemeClr>
                </a:solidFill>
              </a:rPr>
              <a:t>2581</a:t>
            </a:r>
          </a:p>
        </p:txBody>
      </p:sp>
      <p:sp>
        <p:nvSpPr>
          <p:cNvPr id="30" name="TextBox 29"/>
          <p:cNvSpPr txBox="1"/>
          <p:nvPr/>
        </p:nvSpPr>
        <p:spPr>
          <a:xfrm>
            <a:off x="1829203" y="3251674"/>
            <a:ext cx="893295" cy="338554"/>
          </a:xfrm>
          <a:prstGeom prst="rect">
            <a:avLst/>
          </a:prstGeom>
          <a:noFill/>
        </p:spPr>
        <p:txBody>
          <a:bodyPr wrap="square" rtlCol="0">
            <a:spAutoFit/>
          </a:bodyPr>
          <a:lstStyle/>
          <a:p>
            <a:pPr algn="ctr"/>
            <a:r>
              <a:rPr lang="en-GB" sz="1600" dirty="0">
                <a:solidFill>
                  <a:schemeClr val="bg1">
                    <a:lumMod val="50000"/>
                  </a:schemeClr>
                </a:solidFill>
              </a:rPr>
              <a:t>1022</a:t>
            </a:r>
          </a:p>
        </p:txBody>
      </p:sp>
      <p:sp>
        <p:nvSpPr>
          <p:cNvPr id="31" name="TextBox 30"/>
          <p:cNvSpPr txBox="1"/>
          <p:nvPr/>
        </p:nvSpPr>
        <p:spPr>
          <a:xfrm>
            <a:off x="9292302" y="3235740"/>
            <a:ext cx="893295" cy="338554"/>
          </a:xfrm>
          <a:prstGeom prst="rect">
            <a:avLst/>
          </a:prstGeom>
          <a:noFill/>
        </p:spPr>
        <p:txBody>
          <a:bodyPr wrap="square" rtlCol="0">
            <a:spAutoFit/>
          </a:bodyPr>
          <a:lstStyle/>
          <a:p>
            <a:pPr algn="ctr"/>
            <a:r>
              <a:rPr lang="en-GB" sz="1600" dirty="0">
                <a:solidFill>
                  <a:schemeClr val="bg1">
                    <a:lumMod val="50000"/>
                  </a:schemeClr>
                </a:solidFill>
              </a:rPr>
              <a:t>1336</a:t>
            </a:r>
          </a:p>
        </p:txBody>
      </p:sp>
      <p:sp>
        <p:nvSpPr>
          <p:cNvPr id="32" name="TextBox 31"/>
          <p:cNvSpPr txBox="1"/>
          <p:nvPr/>
        </p:nvSpPr>
        <p:spPr>
          <a:xfrm>
            <a:off x="4914502" y="3225737"/>
            <a:ext cx="893295" cy="338554"/>
          </a:xfrm>
          <a:prstGeom prst="rect">
            <a:avLst/>
          </a:prstGeom>
          <a:noFill/>
        </p:spPr>
        <p:txBody>
          <a:bodyPr wrap="square" rtlCol="0">
            <a:spAutoFit/>
          </a:bodyPr>
          <a:lstStyle/>
          <a:p>
            <a:pPr algn="ctr"/>
            <a:r>
              <a:rPr lang="en-GB" sz="1600" dirty="0">
                <a:solidFill>
                  <a:schemeClr val="bg1">
                    <a:lumMod val="50000"/>
                  </a:schemeClr>
                </a:solidFill>
              </a:rPr>
              <a:t>1588</a:t>
            </a:r>
          </a:p>
        </p:txBody>
      </p:sp>
      <p:sp>
        <p:nvSpPr>
          <p:cNvPr id="33" name="TextBox 32"/>
          <p:cNvSpPr txBox="1"/>
          <p:nvPr/>
        </p:nvSpPr>
        <p:spPr>
          <a:xfrm>
            <a:off x="3407633" y="3269071"/>
            <a:ext cx="893295" cy="338554"/>
          </a:xfrm>
          <a:prstGeom prst="rect">
            <a:avLst/>
          </a:prstGeom>
          <a:noFill/>
        </p:spPr>
        <p:txBody>
          <a:bodyPr wrap="square" rtlCol="0">
            <a:spAutoFit/>
          </a:bodyPr>
          <a:lstStyle/>
          <a:p>
            <a:pPr algn="ctr"/>
            <a:r>
              <a:rPr lang="en-GB" sz="1600" dirty="0">
                <a:solidFill>
                  <a:schemeClr val="bg1">
                    <a:lumMod val="50000"/>
                  </a:schemeClr>
                </a:solidFill>
              </a:rPr>
              <a:t>1383</a:t>
            </a:r>
          </a:p>
        </p:txBody>
      </p:sp>
      <p:sp>
        <p:nvSpPr>
          <p:cNvPr id="36" name="Rectangle 35"/>
          <p:cNvSpPr/>
          <p:nvPr/>
        </p:nvSpPr>
        <p:spPr>
          <a:xfrm>
            <a:off x="1582917" y="3680941"/>
            <a:ext cx="1447799" cy="769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7" name="Rectangle 36"/>
          <p:cNvSpPr/>
          <p:nvPr/>
        </p:nvSpPr>
        <p:spPr>
          <a:xfrm>
            <a:off x="9086957" y="3706824"/>
            <a:ext cx="1447799" cy="6763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8" name="Rectangle 37"/>
          <p:cNvSpPr/>
          <p:nvPr/>
        </p:nvSpPr>
        <p:spPr>
          <a:xfrm>
            <a:off x="4657027" y="3689452"/>
            <a:ext cx="1447799" cy="7200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9" name="Rectangle 38"/>
          <p:cNvSpPr/>
          <p:nvPr/>
        </p:nvSpPr>
        <p:spPr>
          <a:xfrm>
            <a:off x="3120267" y="3689451"/>
            <a:ext cx="1447799" cy="761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4" name="Rectangle 43"/>
          <p:cNvSpPr/>
          <p:nvPr/>
        </p:nvSpPr>
        <p:spPr>
          <a:xfrm>
            <a:off x="6286312" y="1365739"/>
            <a:ext cx="1209909" cy="14747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5" name="TextBox 44"/>
          <p:cNvSpPr txBox="1"/>
          <p:nvPr/>
        </p:nvSpPr>
        <p:spPr>
          <a:xfrm>
            <a:off x="6278891" y="2181661"/>
            <a:ext cx="1251239" cy="523220"/>
          </a:xfrm>
          <a:prstGeom prst="rect">
            <a:avLst/>
          </a:prstGeom>
          <a:noFill/>
        </p:spPr>
        <p:txBody>
          <a:bodyPr wrap="square" rtlCol="0">
            <a:spAutoFit/>
          </a:bodyPr>
          <a:lstStyle/>
          <a:p>
            <a:pPr algn="ctr"/>
            <a:r>
              <a:rPr lang="en-GB" sz="1400" b="1" dirty="0">
                <a:solidFill>
                  <a:schemeClr val="bg1"/>
                </a:solidFill>
              </a:rPr>
              <a:t>Day time drivers</a:t>
            </a:r>
          </a:p>
        </p:txBody>
      </p:sp>
      <p:sp>
        <p:nvSpPr>
          <p:cNvPr id="46" name="Rectangle 45"/>
          <p:cNvSpPr/>
          <p:nvPr/>
        </p:nvSpPr>
        <p:spPr>
          <a:xfrm>
            <a:off x="6150890" y="2902020"/>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Rounded Rectangle 46"/>
          <p:cNvSpPr/>
          <p:nvPr/>
        </p:nvSpPr>
        <p:spPr>
          <a:xfrm>
            <a:off x="6549206" y="2972035"/>
            <a:ext cx="592282" cy="27543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14%</a:t>
            </a:r>
          </a:p>
        </p:txBody>
      </p:sp>
      <p:sp>
        <p:nvSpPr>
          <p:cNvPr id="48" name="TextBox 47"/>
          <p:cNvSpPr txBox="1"/>
          <p:nvPr/>
        </p:nvSpPr>
        <p:spPr>
          <a:xfrm>
            <a:off x="6361664" y="3251674"/>
            <a:ext cx="893295" cy="338554"/>
          </a:xfrm>
          <a:prstGeom prst="rect">
            <a:avLst/>
          </a:prstGeom>
          <a:noFill/>
        </p:spPr>
        <p:txBody>
          <a:bodyPr wrap="square" rtlCol="0">
            <a:spAutoFit/>
          </a:bodyPr>
          <a:lstStyle/>
          <a:p>
            <a:pPr algn="ctr"/>
            <a:r>
              <a:rPr lang="en-GB" sz="1600" dirty="0">
                <a:solidFill>
                  <a:schemeClr val="bg1">
                    <a:lumMod val="50000"/>
                  </a:schemeClr>
                </a:solidFill>
              </a:rPr>
              <a:t>1855</a:t>
            </a:r>
          </a:p>
        </p:txBody>
      </p:sp>
      <p:sp>
        <p:nvSpPr>
          <p:cNvPr id="49" name="Rectangle 48"/>
          <p:cNvSpPr/>
          <p:nvPr/>
        </p:nvSpPr>
        <p:spPr>
          <a:xfrm>
            <a:off x="6150890" y="3689450"/>
            <a:ext cx="1447799" cy="7273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Rectangle 50"/>
          <p:cNvSpPr/>
          <p:nvPr/>
        </p:nvSpPr>
        <p:spPr>
          <a:xfrm>
            <a:off x="10589497" y="4479507"/>
            <a:ext cx="1330384"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2" name="Rectangle 51"/>
          <p:cNvSpPr/>
          <p:nvPr/>
        </p:nvSpPr>
        <p:spPr>
          <a:xfrm>
            <a:off x="1553903" y="4538709"/>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3" name="Rectangle 52"/>
          <p:cNvSpPr/>
          <p:nvPr/>
        </p:nvSpPr>
        <p:spPr>
          <a:xfrm>
            <a:off x="9052725" y="4525686"/>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4" name="Rectangle 53"/>
          <p:cNvSpPr/>
          <p:nvPr/>
        </p:nvSpPr>
        <p:spPr>
          <a:xfrm>
            <a:off x="4628013" y="4512772"/>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Rectangle 54"/>
          <p:cNvSpPr/>
          <p:nvPr/>
        </p:nvSpPr>
        <p:spPr>
          <a:xfrm>
            <a:off x="3092304" y="4526839"/>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6" name="Rectangle 55"/>
          <p:cNvSpPr/>
          <p:nvPr/>
        </p:nvSpPr>
        <p:spPr>
          <a:xfrm>
            <a:off x="6121876" y="4512772"/>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7" name="Rounded Rectangle 56"/>
          <p:cNvSpPr/>
          <p:nvPr/>
        </p:nvSpPr>
        <p:spPr>
          <a:xfrm>
            <a:off x="10797019" y="4832837"/>
            <a:ext cx="957285" cy="27543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0.90</a:t>
            </a:r>
          </a:p>
        </p:txBody>
      </p:sp>
      <p:sp>
        <p:nvSpPr>
          <p:cNvPr id="58" name="Rounded Rectangle 57"/>
          <p:cNvSpPr/>
          <p:nvPr/>
        </p:nvSpPr>
        <p:spPr>
          <a:xfrm>
            <a:off x="1798399" y="4888500"/>
            <a:ext cx="957285" cy="2754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2.40</a:t>
            </a:r>
          </a:p>
        </p:txBody>
      </p:sp>
      <p:sp>
        <p:nvSpPr>
          <p:cNvPr id="59" name="Rounded Rectangle 58"/>
          <p:cNvSpPr/>
          <p:nvPr/>
        </p:nvSpPr>
        <p:spPr>
          <a:xfrm>
            <a:off x="9386473" y="4859994"/>
            <a:ext cx="957285" cy="27543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1.40</a:t>
            </a:r>
          </a:p>
        </p:txBody>
      </p:sp>
      <p:sp>
        <p:nvSpPr>
          <p:cNvPr id="60" name="Rounded Rectangle 59"/>
          <p:cNvSpPr/>
          <p:nvPr/>
        </p:nvSpPr>
        <p:spPr>
          <a:xfrm>
            <a:off x="4872509" y="4862563"/>
            <a:ext cx="957285" cy="2754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2.70</a:t>
            </a:r>
          </a:p>
        </p:txBody>
      </p:sp>
      <p:sp>
        <p:nvSpPr>
          <p:cNvPr id="61" name="Rounded Rectangle 60"/>
          <p:cNvSpPr/>
          <p:nvPr/>
        </p:nvSpPr>
        <p:spPr>
          <a:xfrm>
            <a:off x="3337560" y="4874701"/>
            <a:ext cx="957285" cy="27543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2.90</a:t>
            </a:r>
          </a:p>
        </p:txBody>
      </p:sp>
      <p:sp>
        <p:nvSpPr>
          <p:cNvPr id="62" name="Rounded Rectangle 61"/>
          <p:cNvSpPr/>
          <p:nvPr/>
        </p:nvSpPr>
        <p:spPr>
          <a:xfrm>
            <a:off x="6366372" y="4862563"/>
            <a:ext cx="957285" cy="27543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1.40</a:t>
            </a:r>
          </a:p>
        </p:txBody>
      </p:sp>
      <p:sp>
        <p:nvSpPr>
          <p:cNvPr id="63" name="TextBox 62"/>
          <p:cNvSpPr txBox="1"/>
          <p:nvPr/>
        </p:nvSpPr>
        <p:spPr>
          <a:xfrm>
            <a:off x="10741639" y="4490637"/>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4" name="TextBox 63"/>
          <p:cNvSpPr txBox="1"/>
          <p:nvPr/>
        </p:nvSpPr>
        <p:spPr>
          <a:xfrm>
            <a:off x="1761679" y="4565741"/>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5" name="TextBox 64"/>
          <p:cNvSpPr txBox="1"/>
          <p:nvPr/>
        </p:nvSpPr>
        <p:spPr>
          <a:xfrm>
            <a:off x="9255014" y="4522058"/>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6" name="TextBox 65"/>
          <p:cNvSpPr txBox="1"/>
          <p:nvPr/>
        </p:nvSpPr>
        <p:spPr>
          <a:xfrm>
            <a:off x="4817599" y="4541490"/>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7" name="TextBox 66"/>
          <p:cNvSpPr txBox="1"/>
          <p:nvPr/>
        </p:nvSpPr>
        <p:spPr>
          <a:xfrm>
            <a:off x="3275583" y="4566354"/>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8" name="TextBox 67"/>
          <p:cNvSpPr txBox="1"/>
          <p:nvPr/>
        </p:nvSpPr>
        <p:spPr>
          <a:xfrm>
            <a:off x="6283172" y="4538473"/>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69" name="TextBox 68"/>
          <p:cNvSpPr txBox="1"/>
          <p:nvPr/>
        </p:nvSpPr>
        <p:spPr>
          <a:xfrm>
            <a:off x="204349" y="2221241"/>
            <a:ext cx="1251239" cy="492443"/>
          </a:xfrm>
          <a:prstGeom prst="rect">
            <a:avLst/>
          </a:prstGeom>
          <a:noFill/>
        </p:spPr>
        <p:txBody>
          <a:bodyPr wrap="square" rtlCol="0">
            <a:spAutoFit/>
          </a:bodyPr>
          <a:lstStyle/>
          <a:p>
            <a:pPr algn="ctr"/>
            <a:r>
              <a:rPr lang="en-GB" sz="1300" b="1" dirty="0">
                <a:solidFill>
                  <a:schemeClr val="bg1"/>
                </a:solidFill>
              </a:rPr>
              <a:t>High activity 2 peak drivers</a:t>
            </a:r>
          </a:p>
        </p:txBody>
      </p:sp>
      <p:sp>
        <p:nvSpPr>
          <p:cNvPr id="70" name="Rectangle 69"/>
          <p:cNvSpPr/>
          <p:nvPr/>
        </p:nvSpPr>
        <p:spPr>
          <a:xfrm>
            <a:off x="82823" y="291349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Rectangle 70"/>
          <p:cNvSpPr/>
          <p:nvPr/>
        </p:nvSpPr>
        <p:spPr>
          <a:xfrm>
            <a:off x="53548" y="3689033"/>
            <a:ext cx="1447799" cy="761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3" name="Rounded Rectangle 72"/>
          <p:cNvSpPr/>
          <p:nvPr/>
        </p:nvSpPr>
        <p:spPr>
          <a:xfrm>
            <a:off x="298305" y="4874038"/>
            <a:ext cx="957285" cy="2754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3.60</a:t>
            </a:r>
          </a:p>
        </p:txBody>
      </p:sp>
      <p:sp>
        <p:nvSpPr>
          <p:cNvPr id="74" name="TextBox 73"/>
          <p:cNvSpPr txBox="1"/>
          <p:nvPr/>
        </p:nvSpPr>
        <p:spPr>
          <a:xfrm>
            <a:off x="215105" y="4549948"/>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75" name="Rectangle 74"/>
          <p:cNvSpPr/>
          <p:nvPr/>
        </p:nvSpPr>
        <p:spPr>
          <a:xfrm>
            <a:off x="7707519" y="2125663"/>
            <a:ext cx="1160797" cy="681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76" name="TextBox 75"/>
          <p:cNvSpPr txBox="1"/>
          <p:nvPr/>
        </p:nvSpPr>
        <p:spPr>
          <a:xfrm>
            <a:off x="7659269" y="2147944"/>
            <a:ext cx="1195571" cy="692497"/>
          </a:xfrm>
          <a:prstGeom prst="rect">
            <a:avLst/>
          </a:prstGeom>
          <a:noFill/>
        </p:spPr>
        <p:txBody>
          <a:bodyPr wrap="square" rtlCol="0">
            <a:spAutoFit/>
          </a:bodyPr>
          <a:lstStyle/>
          <a:p>
            <a:pPr algn="ctr"/>
            <a:r>
              <a:rPr lang="en-GB" sz="1300" b="1" dirty="0">
                <a:solidFill>
                  <a:schemeClr val="bg1"/>
                </a:solidFill>
              </a:rPr>
              <a:t>Evening peak/night drivers</a:t>
            </a:r>
          </a:p>
        </p:txBody>
      </p:sp>
      <p:sp>
        <p:nvSpPr>
          <p:cNvPr id="77" name="Rectangle 76"/>
          <p:cNvSpPr/>
          <p:nvPr/>
        </p:nvSpPr>
        <p:spPr>
          <a:xfrm>
            <a:off x="7641022" y="2867579"/>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0" name="Rounded Rectangle 79"/>
          <p:cNvSpPr/>
          <p:nvPr/>
        </p:nvSpPr>
        <p:spPr>
          <a:xfrm>
            <a:off x="7856504" y="4828122"/>
            <a:ext cx="957285" cy="27543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1.60</a:t>
            </a:r>
          </a:p>
        </p:txBody>
      </p:sp>
      <p:sp>
        <p:nvSpPr>
          <p:cNvPr id="81" name="TextBox 80"/>
          <p:cNvSpPr txBox="1"/>
          <p:nvPr/>
        </p:nvSpPr>
        <p:spPr>
          <a:xfrm>
            <a:off x="7773304" y="4504032"/>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2" name="Rounded Rectangle 81"/>
          <p:cNvSpPr/>
          <p:nvPr/>
        </p:nvSpPr>
        <p:spPr>
          <a:xfrm>
            <a:off x="8045260" y="2958363"/>
            <a:ext cx="592282" cy="27543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10%</a:t>
            </a:r>
          </a:p>
        </p:txBody>
      </p:sp>
      <p:sp>
        <p:nvSpPr>
          <p:cNvPr id="83" name="Rounded Rectangle 82"/>
          <p:cNvSpPr/>
          <p:nvPr/>
        </p:nvSpPr>
        <p:spPr>
          <a:xfrm>
            <a:off x="509819" y="2994477"/>
            <a:ext cx="592282" cy="2754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15%</a:t>
            </a:r>
          </a:p>
        </p:txBody>
      </p:sp>
      <p:sp>
        <p:nvSpPr>
          <p:cNvPr id="84" name="TextBox 83"/>
          <p:cNvSpPr txBox="1"/>
          <p:nvPr/>
        </p:nvSpPr>
        <p:spPr>
          <a:xfrm>
            <a:off x="7865417" y="3277745"/>
            <a:ext cx="893295" cy="338554"/>
          </a:xfrm>
          <a:prstGeom prst="rect">
            <a:avLst/>
          </a:prstGeom>
          <a:noFill/>
        </p:spPr>
        <p:txBody>
          <a:bodyPr wrap="square" rtlCol="0">
            <a:spAutoFit/>
          </a:bodyPr>
          <a:lstStyle/>
          <a:p>
            <a:pPr algn="ctr"/>
            <a:r>
              <a:rPr lang="en-GB" sz="1600" dirty="0">
                <a:solidFill>
                  <a:schemeClr val="bg1">
                    <a:lumMod val="50000"/>
                  </a:schemeClr>
                </a:solidFill>
              </a:rPr>
              <a:t>1355</a:t>
            </a:r>
          </a:p>
        </p:txBody>
      </p:sp>
      <p:sp>
        <p:nvSpPr>
          <p:cNvPr id="85" name="TextBox 84"/>
          <p:cNvSpPr txBox="1"/>
          <p:nvPr/>
        </p:nvSpPr>
        <p:spPr>
          <a:xfrm>
            <a:off x="359312" y="3243324"/>
            <a:ext cx="893295" cy="338554"/>
          </a:xfrm>
          <a:prstGeom prst="rect">
            <a:avLst/>
          </a:prstGeom>
          <a:noFill/>
        </p:spPr>
        <p:txBody>
          <a:bodyPr wrap="square" rtlCol="0">
            <a:spAutoFit/>
          </a:bodyPr>
          <a:lstStyle/>
          <a:p>
            <a:pPr algn="ctr"/>
            <a:r>
              <a:rPr lang="en-GB" sz="1600" dirty="0">
                <a:solidFill>
                  <a:schemeClr val="bg1">
                    <a:lumMod val="50000"/>
                  </a:schemeClr>
                </a:solidFill>
              </a:rPr>
              <a:t>1854</a:t>
            </a:r>
          </a:p>
        </p:txBody>
      </p:sp>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4625" y="1433944"/>
            <a:ext cx="1226965" cy="735520"/>
          </a:xfrm>
          <a:prstGeom prst="rect">
            <a:avLst/>
          </a:prstGeom>
          <a:solidFill>
            <a:schemeClr val="bg1"/>
          </a:solidFill>
        </p:spPr>
      </p:pic>
      <p:pic>
        <p:nvPicPr>
          <p:cNvPr id="87" name="Picture 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1404" y="1365739"/>
            <a:ext cx="1252506" cy="714993"/>
          </a:xfrm>
          <a:prstGeom prst="rect">
            <a:avLst/>
          </a:prstGeom>
          <a:solidFill>
            <a:schemeClr val="bg1"/>
          </a:solidFill>
        </p:spPr>
      </p:pic>
      <p:pic>
        <p:nvPicPr>
          <p:cNvPr id="88" name="Picture 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521" y="1362424"/>
            <a:ext cx="1247954" cy="820524"/>
          </a:xfrm>
          <a:prstGeom prst="rect">
            <a:avLst/>
          </a:prstGeom>
          <a:solidFill>
            <a:schemeClr val="bg1"/>
          </a:solidFill>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1295" y="1367638"/>
            <a:ext cx="1208905" cy="762076"/>
          </a:xfrm>
          <a:prstGeom prst="rect">
            <a:avLst/>
          </a:prstGeom>
          <a:solidFill>
            <a:schemeClr val="bg1"/>
          </a:solidFill>
        </p:spPr>
      </p:pic>
      <p:pic>
        <p:nvPicPr>
          <p:cNvPr id="90" name="Picture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59636" y="1322463"/>
            <a:ext cx="1284926" cy="819964"/>
          </a:xfrm>
          <a:prstGeom prst="rect">
            <a:avLst/>
          </a:prstGeom>
          <a:solidFill>
            <a:schemeClr val="bg1"/>
          </a:solidFill>
          <a:ln>
            <a:solidFill>
              <a:schemeClr val="bg1"/>
            </a:solidFill>
          </a:ln>
        </p:spPr>
      </p:pic>
      <p:pic>
        <p:nvPicPr>
          <p:cNvPr id="91" name="Picture 9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77196" y="1455434"/>
            <a:ext cx="1182114" cy="736846"/>
          </a:xfrm>
          <a:prstGeom prst="rect">
            <a:avLst/>
          </a:prstGeom>
          <a:solidFill>
            <a:schemeClr val="bg1"/>
          </a:solidFill>
        </p:spPr>
      </p:pic>
      <p:pic>
        <p:nvPicPr>
          <p:cNvPr id="92" name="Picture 9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80467" y="1337747"/>
            <a:ext cx="1216769" cy="813522"/>
          </a:xfrm>
          <a:prstGeom prst="rect">
            <a:avLst/>
          </a:prstGeom>
          <a:solidFill>
            <a:schemeClr val="bg1"/>
          </a:solidFill>
        </p:spPr>
      </p:pic>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3207" y="1425952"/>
            <a:ext cx="1248309" cy="735520"/>
          </a:xfrm>
          <a:prstGeom prst="rect">
            <a:avLst/>
          </a:prstGeom>
          <a:solidFill>
            <a:schemeClr val="bg1"/>
          </a:solidFill>
        </p:spPr>
      </p:pic>
      <p:cxnSp>
        <p:nvCxnSpPr>
          <p:cNvPr id="105" name="Straight Arrow Connector 104"/>
          <p:cNvCxnSpPr/>
          <p:nvPr/>
        </p:nvCxnSpPr>
        <p:spPr>
          <a:xfrm flipV="1">
            <a:off x="130344" y="5354619"/>
            <a:ext cx="11824858" cy="29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5418" y="5384117"/>
            <a:ext cx="2088350" cy="369332"/>
          </a:xfrm>
          <a:prstGeom prst="rect">
            <a:avLst/>
          </a:prstGeom>
          <a:noFill/>
        </p:spPr>
        <p:txBody>
          <a:bodyPr wrap="square" rtlCol="0">
            <a:spAutoFit/>
          </a:bodyPr>
          <a:lstStyle/>
          <a:p>
            <a:r>
              <a:rPr lang="en-US" dirty="0"/>
              <a:t>Least likely to churn</a:t>
            </a:r>
          </a:p>
        </p:txBody>
      </p:sp>
      <p:sp>
        <p:nvSpPr>
          <p:cNvPr id="108" name="TextBox 107"/>
          <p:cNvSpPr txBox="1"/>
          <p:nvPr/>
        </p:nvSpPr>
        <p:spPr>
          <a:xfrm>
            <a:off x="9940414" y="5386975"/>
            <a:ext cx="2117066" cy="369332"/>
          </a:xfrm>
          <a:prstGeom prst="rect">
            <a:avLst/>
          </a:prstGeom>
          <a:noFill/>
        </p:spPr>
        <p:txBody>
          <a:bodyPr wrap="square" rtlCol="0">
            <a:spAutoFit/>
          </a:bodyPr>
          <a:lstStyle/>
          <a:p>
            <a:r>
              <a:rPr lang="en-US" dirty="0"/>
              <a:t>Most likely to churn</a:t>
            </a:r>
          </a:p>
        </p:txBody>
      </p:sp>
      <p:sp>
        <p:nvSpPr>
          <p:cNvPr id="109" name="TextBox 108"/>
          <p:cNvSpPr txBox="1"/>
          <p:nvPr/>
        </p:nvSpPr>
        <p:spPr>
          <a:xfrm>
            <a:off x="205399" y="3732765"/>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0.785</a:t>
            </a:r>
          </a:p>
        </p:txBody>
      </p:sp>
      <p:sp>
        <p:nvSpPr>
          <p:cNvPr id="110" name="TextBox 109"/>
          <p:cNvSpPr txBox="1"/>
          <p:nvPr/>
        </p:nvSpPr>
        <p:spPr>
          <a:xfrm>
            <a:off x="1638127" y="3733688"/>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0.779</a:t>
            </a:r>
          </a:p>
        </p:txBody>
      </p:sp>
      <p:sp>
        <p:nvSpPr>
          <p:cNvPr id="117" name="TextBox 116"/>
          <p:cNvSpPr txBox="1"/>
          <p:nvPr/>
        </p:nvSpPr>
        <p:spPr>
          <a:xfrm>
            <a:off x="3265626" y="3721222"/>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0.774</a:t>
            </a:r>
          </a:p>
        </p:txBody>
      </p:sp>
      <p:sp>
        <p:nvSpPr>
          <p:cNvPr id="118" name="TextBox 117"/>
          <p:cNvSpPr txBox="1"/>
          <p:nvPr/>
        </p:nvSpPr>
        <p:spPr>
          <a:xfrm>
            <a:off x="4791534" y="3681043"/>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0.771</a:t>
            </a:r>
          </a:p>
        </p:txBody>
      </p:sp>
      <p:sp>
        <p:nvSpPr>
          <p:cNvPr id="119" name="TextBox 118"/>
          <p:cNvSpPr txBox="1"/>
          <p:nvPr/>
        </p:nvSpPr>
        <p:spPr>
          <a:xfrm>
            <a:off x="6249617" y="3681043"/>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0.7577</a:t>
            </a:r>
          </a:p>
        </p:txBody>
      </p:sp>
      <p:sp>
        <p:nvSpPr>
          <p:cNvPr id="120" name="TextBox 119"/>
          <p:cNvSpPr txBox="1"/>
          <p:nvPr/>
        </p:nvSpPr>
        <p:spPr>
          <a:xfrm>
            <a:off x="7697416" y="3716186"/>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0.7576</a:t>
            </a:r>
          </a:p>
        </p:txBody>
      </p:sp>
      <p:sp>
        <p:nvSpPr>
          <p:cNvPr id="121" name="TextBox 120"/>
          <p:cNvSpPr txBox="1"/>
          <p:nvPr/>
        </p:nvSpPr>
        <p:spPr>
          <a:xfrm>
            <a:off x="9191272" y="3707239"/>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0.755</a:t>
            </a:r>
          </a:p>
        </p:txBody>
      </p:sp>
      <p:sp>
        <p:nvSpPr>
          <p:cNvPr id="122" name="TextBox 121"/>
          <p:cNvSpPr txBox="1"/>
          <p:nvPr/>
        </p:nvSpPr>
        <p:spPr>
          <a:xfrm>
            <a:off x="10715860" y="3680941"/>
            <a:ext cx="1251239" cy="523220"/>
          </a:xfrm>
          <a:prstGeom prst="rect">
            <a:avLst/>
          </a:prstGeom>
          <a:noFill/>
        </p:spPr>
        <p:txBody>
          <a:bodyPr wrap="square" rtlCol="0">
            <a:spAutoFit/>
          </a:bodyPr>
          <a:lstStyle/>
          <a:p>
            <a:r>
              <a:rPr lang="en-US" sz="1400" u="sng" dirty="0"/>
              <a:t>Churn Score</a:t>
            </a:r>
          </a:p>
          <a:p>
            <a:pPr algn="ctr"/>
            <a:r>
              <a:rPr lang="en-US" sz="1400" b="1" dirty="0">
                <a:solidFill>
                  <a:srgbClr val="00B050"/>
                </a:solidFill>
              </a:rPr>
              <a:t>0.677</a:t>
            </a:r>
          </a:p>
        </p:txBody>
      </p:sp>
    </p:spTree>
    <p:extLst>
      <p:ext uri="{BB962C8B-B14F-4D97-AF65-F5344CB8AC3E}">
        <p14:creationId xmlns:p14="http://schemas.microsoft.com/office/powerpoint/2010/main" val="3039862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754" y="5581887"/>
            <a:ext cx="10515600" cy="1142319"/>
          </a:xfrm>
        </p:spPr>
        <p:txBody>
          <a:bodyPr>
            <a:noAutofit/>
          </a:bodyPr>
          <a:lstStyle/>
          <a:p>
            <a:r>
              <a:rPr lang="en-US" sz="1400" dirty="0">
                <a:latin typeface="Arial" panose="020B0604020202020204" pitchFamily="34" charset="0"/>
                <a:cs typeface="Arial" panose="020B0604020202020204" pitchFamily="34" charset="0"/>
              </a:rPr>
              <a:t>Based on the clustering of drivers’ online activity, there are distinct behavior which pose different cost and supply implications and present opportunities to optimize driver incentives. </a:t>
            </a:r>
            <a:br>
              <a:rPr lang="en-US" sz="1400" dirty="0">
                <a:latin typeface="Arial" panose="020B0604020202020204" pitchFamily="34" charset="0"/>
                <a:cs typeface="Arial" panose="020B0604020202020204" pitchFamily="34" charset="0"/>
              </a:rPr>
            </a:b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Overlaying quadrant on top of clusters gives a list of potential drivers who have shown behavior to drive on weekday morning. </a:t>
            </a:r>
            <a:br>
              <a:rPr lang="en-US" sz="1400" dirty="0">
                <a:latin typeface="Arial" panose="020B0604020202020204" pitchFamily="34" charset="0"/>
                <a:cs typeface="Arial" panose="020B0604020202020204" pitchFamily="34" charset="0"/>
              </a:rPr>
            </a:br>
            <a:endParaRPr lang="en-SG" sz="1400" dirty="0">
              <a:latin typeface="Arial" panose="020B0604020202020204" pitchFamily="34" charset="0"/>
              <a:cs typeface="Arial" panose="020B0604020202020204" pitchFamily="34" charset="0"/>
            </a:endParaRPr>
          </a:p>
        </p:txBody>
      </p:sp>
      <p:grpSp>
        <p:nvGrpSpPr>
          <p:cNvPr id="11" name="Group 10"/>
          <p:cNvGrpSpPr/>
          <p:nvPr/>
        </p:nvGrpSpPr>
        <p:grpSpPr>
          <a:xfrm>
            <a:off x="411685" y="1849184"/>
            <a:ext cx="5379515" cy="3271456"/>
            <a:chOff x="751536" y="1690688"/>
            <a:chExt cx="9501119" cy="4980853"/>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882"/>
            <a:stretch/>
          </p:blipFill>
          <p:spPr>
            <a:xfrm>
              <a:off x="838200" y="1690688"/>
              <a:ext cx="9414455" cy="4889136"/>
            </a:xfrm>
            <a:prstGeom prst="rect">
              <a:avLst/>
            </a:prstGeom>
            <a:ln>
              <a:solidFill>
                <a:schemeClr val="tx1"/>
              </a:solidFill>
            </a:ln>
          </p:spPr>
        </p:pic>
        <p:sp>
          <p:nvSpPr>
            <p:cNvPr id="4" name="Rectangle: Rounded Corners 3"/>
            <p:cNvSpPr/>
            <p:nvPr/>
          </p:nvSpPr>
          <p:spPr>
            <a:xfrm>
              <a:off x="2213327" y="5366481"/>
              <a:ext cx="928467" cy="3376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7479</a:t>
              </a:r>
              <a:endParaRPr lang="en-SG" sz="1100" b="1" dirty="0"/>
            </a:p>
          </p:txBody>
        </p:sp>
        <p:sp>
          <p:nvSpPr>
            <p:cNvPr id="5" name="Rectangle: Rounded Corners 4"/>
            <p:cNvSpPr/>
            <p:nvPr/>
          </p:nvSpPr>
          <p:spPr>
            <a:xfrm>
              <a:off x="4063013" y="5335976"/>
              <a:ext cx="928467" cy="3376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1390</a:t>
              </a:r>
              <a:endParaRPr lang="en-SG" sz="1100" b="1" dirty="0"/>
            </a:p>
          </p:txBody>
        </p:sp>
        <p:sp>
          <p:nvSpPr>
            <p:cNvPr id="6" name="Rectangle: Rounded Corners 5"/>
            <p:cNvSpPr/>
            <p:nvPr/>
          </p:nvSpPr>
          <p:spPr>
            <a:xfrm>
              <a:off x="2227588" y="4132701"/>
              <a:ext cx="928467" cy="3376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2704</a:t>
              </a:r>
              <a:endParaRPr lang="en-SG" sz="1100" b="1" dirty="0"/>
            </a:p>
          </p:txBody>
        </p:sp>
        <p:sp>
          <p:nvSpPr>
            <p:cNvPr id="7" name="Rectangle: Rounded Corners 6"/>
            <p:cNvSpPr/>
            <p:nvPr/>
          </p:nvSpPr>
          <p:spPr>
            <a:xfrm>
              <a:off x="4063015" y="4132701"/>
              <a:ext cx="928467" cy="33762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2151</a:t>
              </a:r>
              <a:endParaRPr lang="en-SG" sz="1100" b="1" dirty="0"/>
            </a:p>
          </p:txBody>
        </p:sp>
        <p:sp>
          <p:nvSpPr>
            <p:cNvPr id="8" name="Arrow: Up 7"/>
            <p:cNvSpPr/>
            <p:nvPr/>
          </p:nvSpPr>
          <p:spPr>
            <a:xfrm>
              <a:off x="2519542" y="4858898"/>
              <a:ext cx="379750" cy="374822"/>
            </a:xfrm>
            <a:prstGeom prst="upArrow">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10" name="Arrow: Up 9"/>
            <p:cNvSpPr/>
            <p:nvPr/>
          </p:nvSpPr>
          <p:spPr>
            <a:xfrm rot="16200000">
              <a:off x="3430126" y="5083027"/>
              <a:ext cx="344557" cy="47708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3097636" y="5836868"/>
              <a:ext cx="1252331" cy="195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24168" y="6327058"/>
              <a:ext cx="516193" cy="147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43898" y="2934929"/>
              <a:ext cx="103238" cy="1799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20930" y="6216134"/>
              <a:ext cx="1489586" cy="455407"/>
            </a:xfrm>
            <a:prstGeom prst="rect">
              <a:avLst/>
            </a:prstGeom>
            <a:noFill/>
          </p:spPr>
          <p:txBody>
            <a:bodyPr wrap="square" rtlCol="0">
              <a:spAutoFit/>
            </a:bodyPr>
            <a:lstStyle/>
            <a:p>
              <a:r>
                <a:rPr lang="en-US" sz="1400" dirty="0"/>
                <a:t>CPR</a:t>
              </a:r>
            </a:p>
          </p:txBody>
        </p:sp>
        <p:sp>
          <p:nvSpPr>
            <p:cNvPr id="17" name="TextBox 16"/>
            <p:cNvSpPr txBox="1"/>
            <p:nvPr/>
          </p:nvSpPr>
          <p:spPr>
            <a:xfrm rot="10800000">
              <a:off x="751536" y="1858967"/>
              <a:ext cx="604362" cy="3098129"/>
            </a:xfrm>
            <a:prstGeom prst="rect">
              <a:avLst/>
            </a:prstGeom>
            <a:noFill/>
          </p:spPr>
          <p:txBody>
            <a:bodyPr vert="eaVert" wrap="square" rtlCol="0">
              <a:spAutoFit/>
            </a:bodyPr>
            <a:lstStyle/>
            <a:p>
              <a:r>
                <a:rPr lang="en-US" sz="1200" dirty="0"/>
                <a:t>Total online hours</a:t>
              </a:r>
            </a:p>
          </p:txBody>
        </p:sp>
        <p:sp>
          <p:nvSpPr>
            <p:cNvPr id="18" name="Arrow: Up 9"/>
            <p:cNvSpPr/>
            <p:nvPr/>
          </p:nvSpPr>
          <p:spPr>
            <a:xfrm rot="16200000">
              <a:off x="3430126" y="4706255"/>
              <a:ext cx="344557" cy="47708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2" name="TextBox 11"/>
          <p:cNvSpPr txBox="1"/>
          <p:nvPr/>
        </p:nvSpPr>
        <p:spPr>
          <a:xfrm>
            <a:off x="411685" y="1551362"/>
            <a:ext cx="5365766" cy="307777"/>
          </a:xfrm>
          <a:prstGeom prst="rect">
            <a:avLst/>
          </a:prstGeom>
          <a:noFill/>
        </p:spPr>
        <p:txBody>
          <a:bodyPr wrap="square" rtlCol="0">
            <a:spAutoFit/>
          </a:bodyPr>
          <a:lstStyle/>
          <a:p>
            <a:r>
              <a:rPr lang="en-US" sz="1400" i="1" dirty="0"/>
              <a:t>Total of 13724 drivers active during the 9 weeks period.</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r="4021"/>
          <a:stretch/>
        </p:blipFill>
        <p:spPr>
          <a:xfrm>
            <a:off x="6096000" y="2095029"/>
            <a:ext cx="5621788" cy="2805746"/>
          </a:xfrm>
          <a:prstGeom prst="rect">
            <a:avLst/>
          </a:prstGeom>
          <a:ln>
            <a:solidFill>
              <a:schemeClr val="tx1"/>
            </a:solidFill>
          </a:ln>
        </p:spPr>
      </p:pic>
      <p:sp>
        <p:nvSpPr>
          <p:cNvPr id="20" name="Up Arrow 19"/>
          <p:cNvSpPr/>
          <p:nvPr/>
        </p:nvSpPr>
        <p:spPr>
          <a:xfrm>
            <a:off x="9473184" y="3453114"/>
            <a:ext cx="243840" cy="311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8016240" y="3511629"/>
            <a:ext cx="243840" cy="311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9"/>
          <p:cNvSpPr/>
          <p:nvPr/>
        </p:nvSpPr>
        <p:spPr>
          <a:xfrm rot="16200000">
            <a:off x="10562529" y="2525857"/>
            <a:ext cx="226307" cy="270122"/>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Behavior based segmentation provides an opportunity to reducing overall CPR while matching peak hour demand</a:t>
            </a:r>
          </a:p>
        </p:txBody>
      </p:sp>
      <p:sp>
        <p:nvSpPr>
          <p:cNvPr id="27" name="TextBox 26"/>
          <p:cNvSpPr txBox="1"/>
          <p:nvPr/>
        </p:nvSpPr>
        <p:spPr>
          <a:xfrm>
            <a:off x="411685" y="5106583"/>
            <a:ext cx="5834077" cy="276999"/>
          </a:xfrm>
          <a:prstGeom prst="rect">
            <a:avLst/>
          </a:prstGeom>
          <a:noFill/>
        </p:spPr>
        <p:txBody>
          <a:bodyPr wrap="square" rtlCol="0">
            <a:spAutoFit/>
          </a:bodyPr>
          <a:lstStyle/>
          <a:p>
            <a:r>
              <a:rPr lang="en-US" sz="1200" i="1" dirty="0"/>
              <a:t>Quadrant analysis based on averages CPR and  online hours (Weekday morning peak) </a:t>
            </a:r>
          </a:p>
        </p:txBody>
      </p:sp>
      <p:sp>
        <p:nvSpPr>
          <p:cNvPr id="28" name="TextBox 27"/>
          <p:cNvSpPr txBox="1"/>
          <p:nvPr/>
        </p:nvSpPr>
        <p:spPr>
          <a:xfrm>
            <a:off x="6818581" y="4971083"/>
            <a:ext cx="4681523" cy="276999"/>
          </a:xfrm>
          <a:prstGeom prst="rect">
            <a:avLst/>
          </a:prstGeom>
          <a:noFill/>
        </p:spPr>
        <p:txBody>
          <a:bodyPr wrap="square" rtlCol="0">
            <a:spAutoFit/>
          </a:bodyPr>
          <a:lstStyle/>
          <a:p>
            <a:r>
              <a:rPr lang="en-US" sz="1200" i="1" dirty="0"/>
              <a:t>Clusters overlay over quadrant analysis </a:t>
            </a:r>
          </a:p>
        </p:txBody>
      </p:sp>
    </p:spTree>
    <p:extLst>
      <p:ext uri="{BB962C8B-B14F-4D97-AF65-F5344CB8AC3E}">
        <p14:creationId xmlns:p14="http://schemas.microsoft.com/office/powerpoint/2010/main" val="313469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Agenda</a:t>
            </a:r>
          </a:p>
        </p:txBody>
      </p:sp>
      <p:graphicFrame>
        <p:nvGraphicFramePr>
          <p:cNvPr id="6" name="Diagram 5"/>
          <p:cNvGraphicFramePr/>
          <p:nvPr>
            <p:extLst/>
          </p:nvPr>
        </p:nvGraphicFramePr>
        <p:xfrm>
          <a:off x="1992313" y="1481559"/>
          <a:ext cx="5608396" cy="564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nvPr>
        </p:nvGraphicFramePr>
        <p:xfrm>
          <a:off x="838200" y="1690688"/>
          <a:ext cx="5608396" cy="564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p:cNvGrpSpPr/>
          <p:nvPr/>
        </p:nvGrpSpPr>
        <p:grpSpPr>
          <a:xfrm>
            <a:off x="838200" y="1690688"/>
            <a:ext cx="5608395" cy="564357"/>
            <a:chOff x="0" y="275"/>
            <a:chExt cx="5608395" cy="564357"/>
          </a:xfrm>
          <a:solidFill>
            <a:schemeClr val="bg1">
              <a:lumMod val="85000"/>
            </a:schemeClr>
          </a:solidFill>
        </p:grpSpPr>
        <p:sp>
          <p:nvSpPr>
            <p:cNvPr id="12" name="Rectangle 11"/>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Segmentation Model &amp; Insights</a:t>
              </a:r>
            </a:p>
          </p:txBody>
        </p:sp>
      </p:grpSp>
      <p:grpSp>
        <p:nvGrpSpPr>
          <p:cNvPr id="14" name="Group 13"/>
          <p:cNvGrpSpPr/>
          <p:nvPr/>
        </p:nvGrpSpPr>
        <p:grpSpPr>
          <a:xfrm>
            <a:off x="838202" y="2429806"/>
            <a:ext cx="5608395" cy="564357"/>
            <a:chOff x="0" y="275"/>
            <a:chExt cx="5608395" cy="564357"/>
          </a:xfrm>
          <a:solidFill>
            <a:schemeClr val="bg1">
              <a:lumMod val="85000"/>
            </a:schemeClr>
          </a:solidFill>
        </p:grpSpPr>
        <p:sp>
          <p:nvSpPr>
            <p:cNvPr id="15" name="Rectangle 14"/>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ectangle 16"/>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Churn propensity model</a:t>
              </a:r>
            </a:p>
          </p:txBody>
        </p:sp>
      </p:grpSp>
      <p:sp>
        <p:nvSpPr>
          <p:cNvPr id="20" name="Rectangle 19"/>
          <p:cNvSpPr/>
          <p:nvPr/>
        </p:nvSpPr>
        <p:spPr>
          <a:xfrm>
            <a:off x="838199" y="3162902"/>
            <a:ext cx="5608395" cy="564357"/>
          </a:xfrm>
          <a:prstGeom prst="rect">
            <a:avLst/>
          </a:prstGeom>
          <a:solidFill>
            <a:srgbClr val="00B050"/>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Value realization analysis</a:t>
            </a:r>
          </a:p>
        </p:txBody>
      </p:sp>
    </p:spTree>
    <p:extLst>
      <p:ext uri="{BB962C8B-B14F-4D97-AF65-F5344CB8AC3E}">
        <p14:creationId xmlns:p14="http://schemas.microsoft.com/office/powerpoint/2010/main" val="218044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949" y="188633"/>
            <a:ext cx="10515600" cy="1325563"/>
          </a:xfrm>
        </p:spPr>
        <p:txBody>
          <a:bodyPr>
            <a:normAutofit/>
          </a:bodyPr>
          <a:lstStyle/>
          <a:p>
            <a:r>
              <a:rPr lang="en-US" sz="4000" dirty="0"/>
              <a:t>Behavior Segment to best match peak demand - </a:t>
            </a:r>
            <a:r>
              <a:rPr lang="en-US" sz="4000" dirty="0">
                <a:latin typeface="Baskerville Old Face" panose="02020602080505020303" pitchFamily="18" charset="0"/>
              </a:rPr>
              <a:t>I</a:t>
            </a:r>
            <a:endParaRPr lang="en-SG" sz="4000" dirty="0">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6615724" y="1201236"/>
            <a:ext cx="2808692" cy="1887860"/>
          </a:xfrm>
          <a:prstGeom prst="rect">
            <a:avLst/>
          </a:prstGeom>
          <a:ln>
            <a:solidFill>
              <a:schemeClr val="tx1"/>
            </a:solidFill>
          </a:ln>
        </p:spPr>
      </p:pic>
      <p:grpSp>
        <p:nvGrpSpPr>
          <p:cNvPr id="8" name="Group 7"/>
          <p:cNvGrpSpPr/>
          <p:nvPr/>
        </p:nvGrpSpPr>
        <p:grpSpPr>
          <a:xfrm>
            <a:off x="5708481" y="3243513"/>
            <a:ext cx="5387400" cy="822960"/>
            <a:chOff x="4404140" y="621446"/>
            <a:chExt cx="6634921" cy="3856383"/>
          </a:xfrm>
          <a:solidFill>
            <a:schemeClr val="accent6">
              <a:lumMod val="60000"/>
              <a:lumOff val="40000"/>
            </a:schemeClr>
          </a:solidFill>
        </p:grpSpPr>
        <p:graphicFrame>
          <p:nvGraphicFramePr>
            <p:cNvPr id="6" name="Diagram 5"/>
            <p:cNvGraphicFramePr/>
            <p:nvPr>
              <p:extLst/>
            </p:nvPr>
          </p:nvGraphicFramePr>
          <p:xfrm>
            <a:off x="4404140" y="621446"/>
            <a:ext cx="6634921" cy="3856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632405" y="2456255"/>
              <a:ext cx="563070" cy="229679"/>
            </a:xfrm>
            <a:prstGeom prst="rect">
              <a:avLst/>
            </a:prstGeom>
            <a:solidFill>
              <a:schemeClr val="bg2">
                <a:lumMod val="75000"/>
              </a:schemeClr>
            </a:solidFill>
          </p:spPr>
        </p:pic>
      </p:grpSp>
      <p:grpSp>
        <p:nvGrpSpPr>
          <p:cNvPr id="9" name="Group 8"/>
          <p:cNvGrpSpPr/>
          <p:nvPr/>
        </p:nvGrpSpPr>
        <p:grpSpPr>
          <a:xfrm>
            <a:off x="5731298" y="4163626"/>
            <a:ext cx="5387400" cy="822960"/>
            <a:chOff x="4404140" y="-3228850"/>
            <a:chExt cx="6634921" cy="3856383"/>
          </a:xfrm>
          <a:solidFill>
            <a:schemeClr val="accent6">
              <a:lumMod val="60000"/>
              <a:lumOff val="40000"/>
            </a:schemeClr>
          </a:solidFill>
        </p:grpSpPr>
        <p:graphicFrame>
          <p:nvGraphicFramePr>
            <p:cNvPr id="10" name="Diagram 9"/>
            <p:cNvGraphicFramePr/>
            <p:nvPr>
              <p:extLst/>
            </p:nvPr>
          </p:nvGraphicFramePr>
          <p:xfrm>
            <a:off x="4404140" y="-3228850"/>
            <a:ext cx="6634921" cy="38563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Picture 10"/>
            <p:cNvPicPr>
              <a:picLocks noChangeAspect="1"/>
            </p:cNvPicPr>
            <p:nvPr/>
          </p:nvPicPr>
          <p:blipFill>
            <a:blip r:embed="rId8"/>
            <a:stretch>
              <a:fillRect/>
            </a:stretch>
          </p:blipFill>
          <p:spPr>
            <a:xfrm>
              <a:off x="6572344" y="-1448291"/>
              <a:ext cx="563070" cy="229674"/>
            </a:xfrm>
            <a:prstGeom prst="rect">
              <a:avLst/>
            </a:prstGeom>
            <a:grpFill/>
          </p:spPr>
        </p:pic>
      </p:grpSp>
      <p:pic>
        <p:nvPicPr>
          <p:cNvPr id="17" name="Picture 16"/>
          <p:cNvPicPr>
            <a:picLocks noChangeAspect="1"/>
          </p:cNvPicPr>
          <p:nvPr/>
        </p:nvPicPr>
        <p:blipFill>
          <a:blip r:embed="rId14"/>
          <a:stretch>
            <a:fillRect/>
          </a:stretch>
        </p:blipFill>
        <p:spPr>
          <a:xfrm>
            <a:off x="6615724" y="5113258"/>
            <a:ext cx="5159478" cy="1540415"/>
          </a:xfrm>
          <a:prstGeom prst="rect">
            <a:avLst/>
          </a:prstGeom>
          <a:ln>
            <a:solidFill>
              <a:schemeClr val="tx1"/>
            </a:solidFill>
          </a:ln>
        </p:spPr>
      </p:pic>
      <p:grpSp>
        <p:nvGrpSpPr>
          <p:cNvPr id="13" name="Group 12"/>
          <p:cNvGrpSpPr/>
          <p:nvPr/>
        </p:nvGrpSpPr>
        <p:grpSpPr>
          <a:xfrm>
            <a:off x="306662" y="2277687"/>
            <a:ext cx="5674487" cy="1607267"/>
            <a:chOff x="106807" y="4703084"/>
            <a:chExt cx="5674487" cy="1607267"/>
          </a:xfrm>
        </p:grpSpPr>
        <p:grpSp>
          <p:nvGrpSpPr>
            <p:cNvPr id="19" name="Group 18"/>
            <p:cNvGrpSpPr/>
            <p:nvPr/>
          </p:nvGrpSpPr>
          <p:grpSpPr>
            <a:xfrm>
              <a:off x="106807" y="4703084"/>
              <a:ext cx="5674487" cy="1535484"/>
              <a:chOff x="165873" y="4191697"/>
              <a:chExt cx="7230567" cy="2306995"/>
            </a:xfrm>
          </p:grpSpPr>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75753" y="4355612"/>
                <a:ext cx="3420687" cy="1979161"/>
              </a:xfrm>
              <a:prstGeom prst="rect">
                <a:avLst/>
              </a:prstGeom>
            </p:spPr>
          </p:pic>
          <p:grpSp>
            <p:nvGrpSpPr>
              <p:cNvPr id="21" name="Group 20"/>
              <p:cNvGrpSpPr/>
              <p:nvPr/>
            </p:nvGrpSpPr>
            <p:grpSpPr>
              <a:xfrm>
                <a:off x="165873" y="4191697"/>
                <a:ext cx="6740284" cy="2306995"/>
                <a:chOff x="165873" y="4191697"/>
                <a:chExt cx="6740284" cy="2306995"/>
              </a:xfrm>
            </p:grpSpPr>
            <p:grpSp>
              <p:nvGrpSpPr>
                <p:cNvPr id="22" name="Group 21"/>
                <p:cNvGrpSpPr/>
                <p:nvPr/>
              </p:nvGrpSpPr>
              <p:grpSpPr>
                <a:xfrm>
                  <a:off x="165873" y="4191697"/>
                  <a:ext cx="6618385" cy="2152757"/>
                  <a:chOff x="165873" y="4191697"/>
                  <a:chExt cx="6618385" cy="2152757"/>
                </a:xfrm>
              </p:grpSpPr>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5873" y="4355612"/>
                    <a:ext cx="3591893" cy="1988842"/>
                  </a:xfrm>
                  <a:prstGeom prst="rect">
                    <a:avLst/>
                  </a:prstGeom>
                </p:spPr>
              </p:pic>
              <p:sp>
                <p:nvSpPr>
                  <p:cNvPr id="25" name="Rectangle 24"/>
                  <p:cNvSpPr/>
                  <p:nvPr/>
                </p:nvSpPr>
                <p:spPr>
                  <a:xfrm>
                    <a:off x="838200" y="4191697"/>
                    <a:ext cx="5946058" cy="23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p:cNvSpPr/>
                <p:nvPr/>
              </p:nvSpPr>
              <p:spPr>
                <a:xfrm>
                  <a:off x="960099" y="6261037"/>
                  <a:ext cx="5946058" cy="23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p:cNvSpPr txBox="1"/>
            <p:nvPr/>
          </p:nvSpPr>
          <p:spPr>
            <a:xfrm>
              <a:off x="783808" y="6002574"/>
              <a:ext cx="1784555" cy="307777"/>
            </a:xfrm>
            <a:prstGeom prst="rect">
              <a:avLst/>
            </a:prstGeom>
            <a:noFill/>
          </p:spPr>
          <p:txBody>
            <a:bodyPr wrap="square" rtlCol="0">
              <a:spAutoFit/>
            </a:bodyPr>
            <a:lstStyle/>
            <a:p>
              <a:r>
                <a:rPr lang="en-US" sz="1400" dirty="0"/>
                <a:t>Segment 5</a:t>
              </a:r>
            </a:p>
          </p:txBody>
        </p:sp>
        <p:sp>
          <p:nvSpPr>
            <p:cNvPr id="27" name="TextBox 26"/>
            <p:cNvSpPr txBox="1"/>
            <p:nvPr/>
          </p:nvSpPr>
          <p:spPr>
            <a:xfrm>
              <a:off x="3783043" y="6002574"/>
              <a:ext cx="1784555" cy="307777"/>
            </a:xfrm>
            <a:prstGeom prst="rect">
              <a:avLst/>
            </a:prstGeom>
            <a:noFill/>
          </p:spPr>
          <p:txBody>
            <a:bodyPr wrap="square" rtlCol="0">
              <a:spAutoFit/>
            </a:bodyPr>
            <a:lstStyle/>
            <a:p>
              <a:r>
                <a:rPr lang="en-US" sz="1400" dirty="0"/>
                <a:t>Segment 7</a:t>
              </a:r>
            </a:p>
          </p:txBody>
        </p:sp>
      </p:grpSp>
      <p:pic>
        <p:nvPicPr>
          <p:cNvPr id="3" name="Picture 2"/>
          <p:cNvPicPr>
            <a:picLocks noChangeAspect="1"/>
          </p:cNvPicPr>
          <p:nvPr/>
        </p:nvPicPr>
        <p:blipFill>
          <a:blip r:embed="rId17"/>
          <a:stretch>
            <a:fillRect/>
          </a:stretch>
        </p:blipFill>
        <p:spPr>
          <a:xfrm>
            <a:off x="1839037" y="1196723"/>
            <a:ext cx="3156024" cy="954797"/>
          </a:xfrm>
          <a:prstGeom prst="rect">
            <a:avLst/>
          </a:prstGeom>
        </p:spPr>
      </p:pic>
      <p:sp>
        <p:nvSpPr>
          <p:cNvPr id="28" name="TextBox 27"/>
          <p:cNvSpPr txBox="1"/>
          <p:nvPr/>
        </p:nvSpPr>
        <p:spPr>
          <a:xfrm>
            <a:off x="9557149" y="1473436"/>
            <a:ext cx="2133006" cy="1661993"/>
          </a:xfrm>
          <a:prstGeom prst="rect">
            <a:avLst/>
          </a:prstGeom>
          <a:noFill/>
        </p:spPr>
        <p:txBody>
          <a:bodyPr wrap="square" rtlCol="0">
            <a:spAutoFit/>
          </a:bodyPr>
          <a:lstStyle/>
          <a:p>
            <a:r>
              <a:rPr lang="en-US" sz="1400" i="1" dirty="0"/>
              <a:t>Week on week  % of online drivers for 7 to 9 , 5 to 6 and 10 to 11 time blocks.</a:t>
            </a:r>
          </a:p>
          <a:p>
            <a:endParaRPr lang="en-US" sz="1200" i="1" dirty="0"/>
          </a:p>
          <a:p>
            <a:r>
              <a:rPr lang="en-US" sz="1200" i="1" dirty="0"/>
              <a:t>Heat map represents red color for cluster with very high number of active drivers during the peak hour.</a:t>
            </a:r>
          </a:p>
        </p:txBody>
      </p:sp>
      <p:sp>
        <p:nvSpPr>
          <p:cNvPr id="14" name="TextBox 13"/>
          <p:cNvSpPr txBox="1"/>
          <p:nvPr/>
        </p:nvSpPr>
        <p:spPr>
          <a:xfrm>
            <a:off x="286199" y="4094147"/>
            <a:ext cx="5918499" cy="2062103"/>
          </a:xfrm>
          <a:prstGeom prst="rect">
            <a:avLst/>
          </a:prstGeom>
          <a:noFill/>
          <a:ln>
            <a:solidFill>
              <a:schemeClr val="tx1"/>
            </a:solidFill>
          </a:ln>
        </p:spPr>
        <p:txBody>
          <a:bodyPr wrap="square" rtlCol="0">
            <a:spAutoFit/>
          </a:bodyPr>
          <a:lstStyle/>
          <a:p>
            <a:pPr marL="342900" indent="-342900">
              <a:buFont typeface="Wingdings" panose="05000000000000000000" pitchFamily="2" charset="2"/>
              <a:buChar char="Ø"/>
            </a:pPr>
            <a:r>
              <a:rPr lang="en-US" sz="1600" dirty="0"/>
              <a:t>Based on the driving behavior both cluster 5 and 7 have potential to drive more on AM peak.</a:t>
            </a:r>
          </a:p>
          <a:p>
            <a:pPr marL="342900" indent="-342900">
              <a:buFont typeface="Wingdings" panose="05000000000000000000" pitchFamily="2" charset="2"/>
              <a:buChar char="Ø"/>
            </a:pPr>
            <a:r>
              <a:rPr lang="en-US" sz="1600" dirty="0"/>
              <a:t>Just 25%  of drivers from these clusters are online during this peak period.</a:t>
            </a:r>
          </a:p>
          <a:p>
            <a:pPr marL="342900" indent="-342900">
              <a:buFont typeface="Wingdings" panose="05000000000000000000" pitchFamily="2" charset="2"/>
              <a:buChar char="Ø"/>
            </a:pPr>
            <a:r>
              <a:rPr lang="en-US" sz="1600" dirty="0"/>
              <a:t> Analyzing before and after 2 hours of data to find the percentage change of drivers coming online only for this peak hour. Result indicate cluster 5 and 7 have around 15-20% change where as other clusters serving peak demand change more than 30 %.</a:t>
            </a:r>
          </a:p>
        </p:txBody>
      </p:sp>
      <p:grpSp>
        <p:nvGrpSpPr>
          <p:cNvPr id="29" name="Group 28"/>
          <p:cNvGrpSpPr/>
          <p:nvPr/>
        </p:nvGrpSpPr>
        <p:grpSpPr>
          <a:xfrm>
            <a:off x="11283330" y="4497556"/>
            <a:ext cx="822052" cy="822052"/>
            <a:chOff x="3715017" y="453"/>
            <a:chExt cx="822052" cy="822052"/>
          </a:xfrm>
        </p:grpSpPr>
        <p:sp>
          <p:nvSpPr>
            <p:cNvPr id="30" name="Oval 29"/>
            <p:cNvSpPr/>
            <p:nvPr/>
          </p:nvSpPr>
          <p:spPr>
            <a:xfrm>
              <a:off x="3715017" y="453"/>
              <a:ext cx="822052" cy="822052"/>
            </a:xfrm>
            <a:prstGeom prst="ellipse">
              <a:avLst/>
            </a:prstGeom>
            <a:solidFill>
              <a:srgbClr val="92D050"/>
            </a:solidFill>
            <a:ln>
              <a:solidFill>
                <a:schemeClr val="tx1"/>
              </a:solidFill>
            </a:ln>
          </p:spPr>
          <p:style>
            <a:lnRef idx="2">
              <a:schemeClr val="lt1">
                <a:hueOff val="0"/>
                <a:satOff val="0"/>
                <a:lumOff val="0"/>
                <a:alphaOff val="0"/>
              </a:schemeClr>
            </a:lnRef>
            <a:fillRef idx="1">
              <a:scrgbClr r="0" g="0" b="0"/>
            </a:fillRef>
            <a:effectRef idx="0">
              <a:schemeClr val="accent4">
                <a:hueOff val="10395692"/>
                <a:satOff val="-47968"/>
                <a:lumOff val="1765"/>
                <a:alphaOff val="0"/>
              </a:schemeClr>
            </a:effectRef>
            <a:fontRef idx="minor">
              <a:schemeClr val="lt1"/>
            </a:fontRef>
          </p:style>
        </p:sp>
        <p:sp>
          <p:nvSpPr>
            <p:cNvPr id="31" name="Oval 4"/>
            <p:cNvSpPr/>
            <p:nvPr/>
          </p:nvSpPr>
          <p:spPr>
            <a:xfrm>
              <a:off x="3835404" y="120840"/>
              <a:ext cx="581278" cy="5812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t>% Change in early morning and Peak Hour</a:t>
              </a:r>
            </a:p>
          </p:txBody>
        </p:sp>
      </p:grpSp>
      <p:cxnSp>
        <p:nvCxnSpPr>
          <p:cNvPr id="16" name="Elbow Connector 15"/>
          <p:cNvCxnSpPr>
            <a:endCxn id="30" idx="0"/>
          </p:cNvCxnSpPr>
          <p:nvPr/>
        </p:nvCxnSpPr>
        <p:spPr>
          <a:xfrm>
            <a:off x="10395673" y="3635067"/>
            <a:ext cx="1298683" cy="8624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2146" y="1397366"/>
            <a:ext cx="1784555" cy="907941"/>
          </a:xfrm>
          <a:prstGeom prst="rect">
            <a:avLst/>
          </a:prstGeom>
          <a:noFill/>
        </p:spPr>
        <p:txBody>
          <a:bodyPr wrap="square" rtlCol="0">
            <a:spAutoFit/>
          </a:bodyPr>
          <a:lstStyle/>
          <a:p>
            <a:r>
              <a:rPr lang="en-US" sz="1400" i="1" dirty="0"/>
              <a:t>Demand Gap </a:t>
            </a:r>
          </a:p>
          <a:p>
            <a:r>
              <a:rPr lang="en-US" sz="1400" i="1" dirty="0"/>
              <a:t>For 7 to 9 AM </a:t>
            </a:r>
          </a:p>
          <a:p>
            <a:r>
              <a:rPr lang="en-US" sz="1400" i="1" dirty="0"/>
              <a:t>Weekdays</a:t>
            </a:r>
          </a:p>
          <a:p>
            <a:r>
              <a:rPr lang="en-US" sz="1050" i="1" dirty="0"/>
              <a:t>Source: Grab</a:t>
            </a:r>
          </a:p>
        </p:txBody>
      </p:sp>
      <p:sp>
        <p:nvSpPr>
          <p:cNvPr id="36" name="Oval 35"/>
          <p:cNvSpPr/>
          <p:nvPr/>
        </p:nvSpPr>
        <p:spPr>
          <a:xfrm>
            <a:off x="11346298" y="6243057"/>
            <a:ext cx="453288" cy="19431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95673" y="5883465"/>
            <a:ext cx="453288" cy="19431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304027" y="6298614"/>
            <a:ext cx="2584704" cy="430887"/>
          </a:xfrm>
          <a:prstGeom prst="rect">
            <a:avLst/>
          </a:prstGeom>
          <a:noFill/>
          <a:ln>
            <a:solidFill>
              <a:schemeClr val="tx1"/>
            </a:solidFill>
          </a:ln>
        </p:spPr>
        <p:txBody>
          <a:bodyPr wrap="square" rtlCol="0">
            <a:spAutoFit/>
          </a:bodyPr>
          <a:lstStyle/>
          <a:p>
            <a:r>
              <a:rPr lang="en-US" sz="1100" i="1" dirty="0"/>
              <a:t>%change between time blocks 7 to 9 , </a:t>
            </a:r>
          </a:p>
          <a:p>
            <a:r>
              <a:rPr lang="en-US" sz="1100" i="1" dirty="0"/>
              <a:t>5 to 6 and 10 to 11 time blocks.</a:t>
            </a:r>
            <a:endParaRPr lang="en-US" sz="1050" i="1" dirty="0"/>
          </a:p>
        </p:txBody>
      </p:sp>
    </p:spTree>
    <p:extLst>
      <p:ext uri="{BB962C8B-B14F-4D97-AF65-F5344CB8AC3E}">
        <p14:creationId xmlns:p14="http://schemas.microsoft.com/office/powerpoint/2010/main" val="3781509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93076" y="5347788"/>
          <a:ext cx="2586078" cy="1056228"/>
        </p:xfrm>
        <a:graphic>
          <a:graphicData uri="http://schemas.openxmlformats.org/drawingml/2006/table">
            <a:tbl>
              <a:tblPr/>
              <a:tblGrid>
                <a:gridCol w="726426">
                  <a:extLst>
                    <a:ext uri="{9D8B030D-6E8A-4147-A177-3AD203B41FA5}">
                      <a16:colId xmlns:a16="http://schemas.microsoft.com/office/drawing/2014/main" val="746608359"/>
                    </a:ext>
                  </a:extLst>
                </a:gridCol>
                <a:gridCol w="619884">
                  <a:extLst>
                    <a:ext uri="{9D8B030D-6E8A-4147-A177-3AD203B41FA5}">
                      <a16:colId xmlns:a16="http://schemas.microsoft.com/office/drawing/2014/main" val="587932382"/>
                    </a:ext>
                  </a:extLst>
                </a:gridCol>
                <a:gridCol w="619884">
                  <a:extLst>
                    <a:ext uri="{9D8B030D-6E8A-4147-A177-3AD203B41FA5}">
                      <a16:colId xmlns:a16="http://schemas.microsoft.com/office/drawing/2014/main" val="2349275952"/>
                    </a:ext>
                  </a:extLst>
                </a:gridCol>
                <a:gridCol w="619884">
                  <a:extLst>
                    <a:ext uri="{9D8B030D-6E8A-4147-A177-3AD203B41FA5}">
                      <a16:colId xmlns:a16="http://schemas.microsoft.com/office/drawing/2014/main" val="3676685745"/>
                    </a:ext>
                  </a:extLst>
                </a:gridCol>
              </a:tblGrid>
              <a:tr h="264057">
                <a:tc>
                  <a:txBody>
                    <a:bodyPr/>
                    <a:lstStyle/>
                    <a:p>
                      <a:pPr algn="ctr" fontAlgn="b"/>
                      <a:r>
                        <a:rPr lang="en-SG" sz="105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SG" sz="1050" b="0" i="0" u="none" strike="noStrike" dirty="0">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SG" sz="1050" b="0" i="0" u="none" strike="noStrike" dirty="0">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806159804"/>
                  </a:ext>
                </a:extLst>
              </a:tr>
              <a:tr h="264057">
                <a:tc>
                  <a:txBody>
                    <a:bodyPr/>
                    <a:lstStyle/>
                    <a:p>
                      <a:pPr algn="ctr" fontAlgn="b"/>
                      <a:r>
                        <a:rPr lang="en-SG" sz="1050" b="0" i="0" u="none" strike="noStrike">
                          <a:solidFill>
                            <a:srgbClr val="000000"/>
                          </a:solidFill>
                          <a:effectLst/>
                          <a:latin typeface="Calibri" panose="020F0502020204030204" pitchFamily="34" charset="0"/>
                        </a:rPr>
                        <a:t>Mon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SG" sz="1050" b="0" i="0" u="none" strike="noStrike">
                          <a:solidFill>
                            <a:srgbClr val="000000"/>
                          </a:solidFill>
                          <a:effectLst/>
                          <a:latin typeface="Calibri" panose="020F0502020204030204" pitchFamily="34" charset="0"/>
                        </a:rPr>
                        <a:t>400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Calibri" panose="020F0502020204030204" pitchFamily="34" charset="0"/>
                        </a:rPr>
                        <a:t>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Calibri" panose="020F0502020204030204" pitchFamily="34" charset="0"/>
                        </a:rPr>
                        <a:t>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348085"/>
                  </a:ext>
                </a:extLst>
              </a:tr>
              <a:tr h="264057">
                <a:tc>
                  <a:txBody>
                    <a:bodyPr/>
                    <a:lstStyle/>
                    <a:p>
                      <a:pPr algn="ctr" fontAlgn="b"/>
                      <a:r>
                        <a:rPr lang="en-SG" sz="1050" b="0" i="0" u="none" strike="noStrike">
                          <a:solidFill>
                            <a:srgbClr val="000000"/>
                          </a:solidFill>
                          <a:effectLst/>
                          <a:latin typeface="Calibri" panose="020F0502020204030204" pitchFamily="34" charset="0"/>
                        </a:rPr>
                        <a:t>Tues-Thurs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SG" sz="1050" b="0" i="0" u="none" strike="noStrike" dirty="0">
                          <a:solidFill>
                            <a:srgbClr val="000000"/>
                          </a:solidFill>
                          <a:effectLst/>
                          <a:latin typeface="Calibri" panose="020F0502020204030204" pitchFamily="34" charset="0"/>
                        </a:rPr>
                        <a:t>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Calibri" panose="020F0502020204030204" pitchFamily="34" charset="0"/>
                        </a:rPr>
                        <a:t>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a:solidFill>
                            <a:srgbClr val="000000"/>
                          </a:solidFill>
                          <a:effectLst/>
                          <a:latin typeface="Calibri" panose="020F0502020204030204" pitchFamily="34" charset="0"/>
                        </a:rPr>
                        <a:t>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1567099"/>
                  </a:ext>
                </a:extLst>
              </a:tr>
              <a:tr h="264057">
                <a:tc>
                  <a:txBody>
                    <a:bodyPr/>
                    <a:lstStyle/>
                    <a:p>
                      <a:pPr algn="ctr" fontAlgn="b"/>
                      <a:r>
                        <a:rPr lang="en-SG" sz="1050" b="0" i="0" u="none" strike="noStrike" dirty="0">
                          <a:solidFill>
                            <a:srgbClr val="000000"/>
                          </a:solidFill>
                          <a:effectLst/>
                          <a:latin typeface="Calibri" panose="020F0502020204030204" pitchFamily="34" charset="0"/>
                        </a:rPr>
                        <a:t>Fri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SG" sz="1050" b="0" i="0" u="none" strike="noStrike">
                          <a:solidFill>
                            <a:srgbClr val="000000"/>
                          </a:solidFill>
                          <a:effectLst/>
                          <a:latin typeface="Calibri" panose="020F0502020204030204" pitchFamily="34" charset="0"/>
                        </a:rPr>
                        <a:t>1200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Calibri" panose="020F0502020204030204" pitchFamily="34" charset="0"/>
                        </a:rPr>
                        <a:t>1900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050" b="0" i="0" u="none" strike="noStrike" dirty="0">
                          <a:solidFill>
                            <a:srgbClr val="000000"/>
                          </a:solidFill>
                          <a:effectLst/>
                          <a:latin typeface="Calibri" panose="020F0502020204030204" pitchFamily="34" charset="0"/>
                        </a:rPr>
                        <a:t>1000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509007"/>
                  </a:ext>
                </a:extLst>
              </a:tr>
            </a:tbl>
          </a:graphicData>
        </a:graphic>
      </p:graphicFrame>
      <p:sp>
        <p:nvSpPr>
          <p:cNvPr id="7" name="TextBox 6"/>
          <p:cNvSpPr txBox="1"/>
          <p:nvPr/>
        </p:nvSpPr>
        <p:spPr>
          <a:xfrm>
            <a:off x="444596" y="1185787"/>
            <a:ext cx="6225169" cy="4031873"/>
          </a:xfrm>
          <a:prstGeom prst="rect">
            <a:avLst/>
          </a:prstGeom>
          <a:noFill/>
          <a:ln>
            <a:solidFill>
              <a:srgbClr val="002060"/>
            </a:solidFill>
          </a:ln>
        </p:spPr>
        <p:txBody>
          <a:bodyPr wrap="square" rtlCol="0">
            <a:spAutoFit/>
          </a:bodyPr>
          <a:lstStyle/>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Analyzing potential is locked hidden in segments 5 &amp; 7.</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Average Capacity of segment 5 &amp; 7 (Week on Week) =  25%</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Maximum Possible Capacity (Drivers taken at-least one ride from 7am to 9am from Monday to Friday) of segment 5 &amp; 7 = 64% </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Drivers who have not achieved maximum capacity= 64% - 25% = 39% (~1300 drivers)</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With 1300 more drivers we would be able to meet 8 out of 9 times the peak hour demand completely and 70% for last one time. </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Campaign to be designed to encourage more drivers from cluster 5 &amp; 7 to be online during peak AM hours on weekdays.</a:t>
            </a:r>
          </a:p>
        </p:txBody>
      </p:sp>
      <p:sp>
        <p:nvSpPr>
          <p:cNvPr id="9" name="Title 1"/>
          <p:cNvSpPr txBox="1">
            <a:spLocks/>
          </p:cNvSpPr>
          <p:nvPr/>
        </p:nvSpPr>
        <p:spPr>
          <a:xfrm>
            <a:off x="838199" y="365125"/>
            <a:ext cx="1185367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Behavior Segment to best match peak demand - </a:t>
            </a:r>
            <a:r>
              <a:rPr lang="en-US" sz="4000" dirty="0">
                <a:latin typeface="Baskerville Old Face" panose="02020602080505020303" pitchFamily="18" charset="0"/>
              </a:rPr>
              <a:t>II</a:t>
            </a:r>
            <a:endParaRPr lang="en-SG" sz="4000" dirty="0">
              <a:latin typeface="Baskerville Old Face" panose="02020602080505020303" pitchFamily="18" charset="0"/>
            </a:endParaRPr>
          </a:p>
        </p:txBody>
      </p:sp>
      <p:sp>
        <p:nvSpPr>
          <p:cNvPr id="11" name="Rectangle 10"/>
          <p:cNvSpPr/>
          <p:nvPr/>
        </p:nvSpPr>
        <p:spPr>
          <a:xfrm rot="16200000">
            <a:off x="-2690072" y="3764969"/>
            <a:ext cx="5946058" cy="23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674942" y="6344454"/>
            <a:ext cx="398206" cy="114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6920183" y="3963367"/>
            <a:ext cx="4896820" cy="2394395"/>
            <a:chOff x="7034982" y="4134725"/>
            <a:chExt cx="4896820" cy="2394395"/>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0041"/>
            <a:stretch/>
          </p:blipFill>
          <p:spPr>
            <a:xfrm>
              <a:off x="7034982" y="4281872"/>
              <a:ext cx="4896820" cy="2176998"/>
            </a:xfrm>
            <a:prstGeom prst="rect">
              <a:avLst/>
            </a:prstGeom>
          </p:spPr>
        </p:pic>
        <p:sp>
          <p:nvSpPr>
            <p:cNvPr id="21" name="Rectangle 20"/>
            <p:cNvSpPr/>
            <p:nvPr/>
          </p:nvSpPr>
          <p:spPr>
            <a:xfrm>
              <a:off x="7034982" y="4134725"/>
              <a:ext cx="147483" cy="2394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8909643" y="6364378"/>
            <a:ext cx="1784555" cy="307777"/>
          </a:xfrm>
          <a:prstGeom prst="rect">
            <a:avLst/>
          </a:prstGeom>
          <a:noFill/>
        </p:spPr>
        <p:txBody>
          <a:bodyPr wrap="square" rtlCol="0">
            <a:spAutoFit/>
          </a:bodyPr>
          <a:lstStyle/>
          <a:p>
            <a:r>
              <a:rPr lang="en-US" sz="1400" dirty="0"/>
              <a:t>Segment 5 &amp; 7</a:t>
            </a:r>
          </a:p>
        </p:txBody>
      </p:sp>
      <p:grpSp>
        <p:nvGrpSpPr>
          <p:cNvPr id="12" name="Group 11"/>
          <p:cNvGrpSpPr/>
          <p:nvPr/>
        </p:nvGrpSpPr>
        <p:grpSpPr>
          <a:xfrm>
            <a:off x="7513663" y="1174659"/>
            <a:ext cx="4086940" cy="2461588"/>
            <a:chOff x="6096000" y="2095029"/>
            <a:chExt cx="5621788" cy="3153053"/>
          </a:xfrm>
        </p:grpSpPr>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4021"/>
            <a:stretch/>
          </p:blipFill>
          <p:spPr>
            <a:xfrm>
              <a:off x="6096000" y="2095029"/>
              <a:ext cx="5621788" cy="2805746"/>
            </a:xfrm>
            <a:prstGeom prst="rect">
              <a:avLst/>
            </a:prstGeom>
            <a:ln>
              <a:solidFill>
                <a:schemeClr val="tx1"/>
              </a:solidFill>
            </a:ln>
          </p:spPr>
        </p:pic>
        <p:sp>
          <p:nvSpPr>
            <p:cNvPr id="16" name="Up Arrow 15"/>
            <p:cNvSpPr/>
            <p:nvPr/>
          </p:nvSpPr>
          <p:spPr>
            <a:xfrm>
              <a:off x="9473184" y="3453114"/>
              <a:ext cx="243840" cy="311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8016240" y="3511629"/>
              <a:ext cx="243840" cy="311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 9"/>
            <p:cNvSpPr/>
            <p:nvPr/>
          </p:nvSpPr>
          <p:spPr>
            <a:xfrm rot="16200000">
              <a:off x="10562529" y="2525857"/>
              <a:ext cx="226307" cy="270122"/>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p:cNvSpPr txBox="1"/>
            <p:nvPr/>
          </p:nvSpPr>
          <p:spPr>
            <a:xfrm>
              <a:off x="6818581" y="4971083"/>
              <a:ext cx="4681523" cy="276999"/>
            </a:xfrm>
            <a:prstGeom prst="rect">
              <a:avLst/>
            </a:prstGeom>
            <a:noFill/>
          </p:spPr>
          <p:txBody>
            <a:bodyPr wrap="square" rtlCol="0">
              <a:spAutoFit/>
            </a:bodyPr>
            <a:lstStyle/>
            <a:p>
              <a:r>
                <a:rPr lang="en-US" sz="1200" i="1" dirty="0"/>
                <a:t>Clusters overlay over quadrant analysis </a:t>
              </a:r>
            </a:p>
          </p:txBody>
        </p:sp>
      </p:grpSp>
      <p:grpSp>
        <p:nvGrpSpPr>
          <p:cNvPr id="27" name="Group 26"/>
          <p:cNvGrpSpPr/>
          <p:nvPr/>
        </p:nvGrpSpPr>
        <p:grpSpPr>
          <a:xfrm>
            <a:off x="8998276" y="2842749"/>
            <a:ext cx="1074873" cy="1884693"/>
            <a:chOff x="8998276" y="2574525"/>
            <a:chExt cx="1074873" cy="1884693"/>
          </a:xfrm>
        </p:grpSpPr>
        <p:cxnSp>
          <p:nvCxnSpPr>
            <p:cNvPr id="3" name="Curved Connector 2"/>
            <p:cNvCxnSpPr/>
            <p:nvPr/>
          </p:nvCxnSpPr>
          <p:spPr>
            <a:xfrm rot="16200000" flipH="1">
              <a:off x="8358198" y="3260283"/>
              <a:ext cx="1839013" cy="558857"/>
            </a:xfrm>
            <a:prstGeom prst="curvedConnector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rot="5400000">
              <a:off x="8881223" y="3250440"/>
              <a:ext cx="1867841" cy="516011"/>
            </a:xfrm>
            <a:prstGeom prst="curvedConnector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a:xfrm>
            <a:off x="7095829" y="6083075"/>
            <a:ext cx="513074" cy="2757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1300</a:t>
            </a:r>
            <a:endParaRPr lang="en-US" sz="1400" dirty="0">
              <a:solidFill>
                <a:schemeClr val="tx1"/>
              </a:solidFill>
            </a:endParaRPr>
          </a:p>
        </p:txBody>
      </p:sp>
      <p:sp>
        <p:nvSpPr>
          <p:cNvPr id="29" name="Rectangle 28"/>
          <p:cNvSpPr/>
          <p:nvPr/>
        </p:nvSpPr>
        <p:spPr>
          <a:xfrm>
            <a:off x="11368770" y="6150498"/>
            <a:ext cx="463666" cy="213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800</a:t>
            </a:r>
          </a:p>
        </p:txBody>
      </p:sp>
      <p:sp>
        <p:nvSpPr>
          <p:cNvPr id="30" name="TextBox 29"/>
          <p:cNvSpPr txBox="1"/>
          <p:nvPr/>
        </p:nvSpPr>
        <p:spPr>
          <a:xfrm>
            <a:off x="983279" y="6458870"/>
            <a:ext cx="1784555" cy="253916"/>
          </a:xfrm>
          <a:prstGeom prst="rect">
            <a:avLst/>
          </a:prstGeom>
          <a:noFill/>
        </p:spPr>
        <p:txBody>
          <a:bodyPr wrap="square" rtlCol="0">
            <a:spAutoFit/>
          </a:bodyPr>
          <a:lstStyle/>
          <a:p>
            <a:r>
              <a:rPr lang="en-US" sz="1050" i="1" dirty="0"/>
              <a:t>Demand Supply gap.</a:t>
            </a:r>
          </a:p>
        </p:txBody>
      </p:sp>
      <p:sp>
        <p:nvSpPr>
          <p:cNvPr id="34" name="Rectangle 33"/>
          <p:cNvSpPr/>
          <p:nvPr/>
        </p:nvSpPr>
        <p:spPr>
          <a:xfrm>
            <a:off x="10670671" y="4603650"/>
            <a:ext cx="463666" cy="213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548</a:t>
            </a:r>
          </a:p>
        </p:txBody>
      </p:sp>
      <p:sp>
        <p:nvSpPr>
          <p:cNvPr id="35" name="Rectangle 34"/>
          <p:cNvSpPr/>
          <p:nvPr/>
        </p:nvSpPr>
        <p:spPr>
          <a:xfrm>
            <a:off x="7634191" y="4603650"/>
            <a:ext cx="463666" cy="2138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700</a:t>
            </a:r>
          </a:p>
        </p:txBody>
      </p:sp>
      <p:grpSp>
        <p:nvGrpSpPr>
          <p:cNvPr id="48" name="Group 47"/>
          <p:cNvGrpSpPr/>
          <p:nvPr/>
        </p:nvGrpSpPr>
        <p:grpSpPr>
          <a:xfrm>
            <a:off x="1145890" y="5632704"/>
            <a:ext cx="1794677" cy="764215"/>
            <a:chOff x="1145890" y="5632704"/>
            <a:chExt cx="1794677" cy="764215"/>
          </a:xfrm>
        </p:grpSpPr>
        <p:sp>
          <p:nvSpPr>
            <p:cNvPr id="36" name="Oval 35"/>
            <p:cNvSpPr/>
            <p:nvPr/>
          </p:nvSpPr>
          <p:spPr>
            <a:xfrm>
              <a:off x="1145890" y="5632704"/>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Oval 36"/>
            <p:cNvSpPr/>
            <p:nvPr/>
          </p:nvSpPr>
          <p:spPr>
            <a:xfrm>
              <a:off x="1804076" y="5632704"/>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Oval 37"/>
            <p:cNvSpPr/>
            <p:nvPr/>
          </p:nvSpPr>
          <p:spPr>
            <a:xfrm>
              <a:off x="2363315" y="5910963"/>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Oval 38"/>
            <p:cNvSpPr/>
            <p:nvPr/>
          </p:nvSpPr>
          <p:spPr>
            <a:xfrm>
              <a:off x="2363315" y="6150498"/>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Oval 39"/>
            <p:cNvSpPr/>
            <p:nvPr/>
          </p:nvSpPr>
          <p:spPr>
            <a:xfrm>
              <a:off x="2416153" y="5671428"/>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Oval 40"/>
            <p:cNvSpPr/>
            <p:nvPr/>
          </p:nvSpPr>
          <p:spPr>
            <a:xfrm>
              <a:off x="1197341" y="5938570"/>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Oval 41"/>
            <p:cNvSpPr/>
            <p:nvPr/>
          </p:nvSpPr>
          <p:spPr>
            <a:xfrm>
              <a:off x="1197341" y="6178105"/>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Oval 44"/>
            <p:cNvSpPr/>
            <p:nvPr/>
          </p:nvSpPr>
          <p:spPr>
            <a:xfrm>
              <a:off x="1737636" y="5919056"/>
              <a:ext cx="524414" cy="218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47" name="Oval 46"/>
          <p:cNvSpPr/>
          <p:nvPr/>
        </p:nvSpPr>
        <p:spPr>
          <a:xfrm>
            <a:off x="1786858" y="6198360"/>
            <a:ext cx="524414" cy="218814"/>
          </a:xfrm>
          <a:prstGeom prst="ellipse">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9" name="TextBox 48"/>
          <p:cNvSpPr txBox="1"/>
          <p:nvPr/>
        </p:nvSpPr>
        <p:spPr>
          <a:xfrm>
            <a:off x="3389376" y="5671428"/>
            <a:ext cx="3787255" cy="323165"/>
          </a:xfrm>
          <a:prstGeom prst="rect">
            <a:avLst/>
          </a:prstGeom>
          <a:noFill/>
        </p:spPr>
        <p:txBody>
          <a:bodyPr wrap="none" rtlCol="0">
            <a:spAutoFit/>
          </a:bodyPr>
          <a:lstStyle/>
          <a:p>
            <a:r>
              <a:rPr lang="en-US" sz="1500" dirty="0"/>
              <a:t>Meets demand completely during these hours</a:t>
            </a:r>
          </a:p>
        </p:txBody>
      </p:sp>
      <p:sp>
        <p:nvSpPr>
          <p:cNvPr id="50" name="TextBox 49"/>
          <p:cNvSpPr txBox="1"/>
          <p:nvPr/>
        </p:nvSpPr>
        <p:spPr>
          <a:xfrm>
            <a:off x="3398114" y="6143540"/>
            <a:ext cx="2253117" cy="323165"/>
          </a:xfrm>
          <a:prstGeom prst="rect">
            <a:avLst/>
          </a:prstGeom>
          <a:noFill/>
        </p:spPr>
        <p:txBody>
          <a:bodyPr wrap="none" rtlCol="0">
            <a:spAutoFit/>
          </a:bodyPr>
          <a:lstStyle/>
          <a:p>
            <a:r>
              <a:rPr lang="en-US" sz="1500" dirty="0">
                <a:solidFill>
                  <a:srgbClr val="00B050"/>
                </a:solidFill>
              </a:rPr>
              <a:t>Meets 70% of the demand</a:t>
            </a:r>
          </a:p>
        </p:txBody>
      </p:sp>
    </p:spTree>
    <p:extLst>
      <p:ext uri="{BB962C8B-B14F-4D97-AF65-F5344CB8AC3E}">
        <p14:creationId xmlns:p14="http://schemas.microsoft.com/office/powerpoint/2010/main" val="9358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Work plan and Next Steps</a:t>
            </a:r>
          </a:p>
        </p:txBody>
      </p:sp>
      <p:sp>
        <p:nvSpPr>
          <p:cNvPr id="3" name="Content Placeholder 2"/>
          <p:cNvSpPr>
            <a:spLocks noGrp="1"/>
          </p:cNvSpPr>
          <p:nvPr>
            <p:ph idx="1"/>
          </p:nvPr>
        </p:nvSpPr>
        <p:spPr>
          <a:xfrm>
            <a:off x="838200" y="1674261"/>
            <a:ext cx="10515600" cy="4351338"/>
          </a:xfrm>
        </p:spPr>
        <p:txBody>
          <a:bodyPr/>
          <a:lstStyle/>
          <a:p>
            <a:r>
              <a:rPr lang="en-US" dirty="0"/>
              <a:t>Finalized segmentation and churn models (4</a:t>
            </a:r>
            <a:r>
              <a:rPr lang="en-US" baseline="30000" dirty="0"/>
              <a:t>th</a:t>
            </a:r>
            <a:r>
              <a:rPr lang="en-US" dirty="0"/>
              <a:t> November)</a:t>
            </a:r>
          </a:p>
          <a:p>
            <a:endParaRPr lang="en-US" dirty="0"/>
          </a:p>
          <a:p>
            <a:r>
              <a:rPr lang="en-US" dirty="0"/>
              <a:t>Value realization analysis </a:t>
            </a:r>
          </a:p>
          <a:p>
            <a:endParaRPr lang="en-US" dirty="0"/>
          </a:p>
          <a:p>
            <a:r>
              <a:rPr lang="en-US" dirty="0"/>
              <a:t>Incentive campaign execution and evaluation</a:t>
            </a:r>
          </a:p>
          <a:p>
            <a:pPr marL="0" indent="0">
              <a:buNone/>
            </a:pPr>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42565189"/>
              </p:ext>
            </p:extLst>
          </p:nvPr>
        </p:nvGraphicFramePr>
        <p:xfrm>
          <a:off x="889966" y="4618439"/>
          <a:ext cx="8766628" cy="1407160"/>
        </p:xfrm>
        <a:graphic>
          <a:graphicData uri="http://schemas.openxmlformats.org/drawingml/2006/table">
            <a:tbl>
              <a:tblPr firstRow="1" bandRow="1">
                <a:tableStyleId>{10A1B5D5-9B99-4C35-A422-299274C87663}</a:tableStyleId>
              </a:tblPr>
              <a:tblGrid>
                <a:gridCol w="2922209">
                  <a:extLst>
                    <a:ext uri="{9D8B030D-6E8A-4147-A177-3AD203B41FA5}">
                      <a16:colId xmlns:a16="http://schemas.microsoft.com/office/drawing/2014/main" val="3755777375"/>
                    </a:ext>
                  </a:extLst>
                </a:gridCol>
                <a:gridCol w="2184084">
                  <a:extLst>
                    <a:ext uri="{9D8B030D-6E8A-4147-A177-3AD203B41FA5}">
                      <a16:colId xmlns:a16="http://schemas.microsoft.com/office/drawing/2014/main" val="3237741475"/>
                    </a:ext>
                  </a:extLst>
                </a:gridCol>
                <a:gridCol w="3660335">
                  <a:extLst>
                    <a:ext uri="{9D8B030D-6E8A-4147-A177-3AD203B41FA5}">
                      <a16:colId xmlns:a16="http://schemas.microsoft.com/office/drawing/2014/main" val="3710280056"/>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Session</a:t>
                      </a:r>
                      <a:endParaRPr lang="en-SG" sz="1400" dirty="0">
                        <a:latin typeface="+mn-lt"/>
                      </a:endParaRPr>
                    </a:p>
                  </a:txBody>
                  <a:tcPr>
                    <a:solidFill>
                      <a:srgbClr val="00B05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Date</a:t>
                      </a:r>
                      <a:endParaRPr lang="en-SG" sz="1400" dirty="0">
                        <a:latin typeface="+mn-lt"/>
                      </a:endParaRPr>
                    </a:p>
                  </a:txBody>
                  <a:tcPr>
                    <a:solidFill>
                      <a:srgbClr val="00B050"/>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400" dirty="0"/>
                        <a:t>Agenda</a:t>
                      </a:r>
                      <a:endParaRPr lang="en-SG" sz="1400" dirty="0">
                        <a:latin typeface="+mn-lt"/>
                      </a:endParaRPr>
                    </a:p>
                  </a:txBody>
                  <a:tcPr>
                    <a:solidFill>
                      <a:srgbClr val="00B050"/>
                    </a:solidFill>
                  </a:tcPr>
                </a:tc>
                <a:extLst>
                  <a:ext uri="{0D108BD9-81ED-4DB2-BD59-A6C34878D82A}">
                    <a16:rowId xmlns:a16="http://schemas.microsoft.com/office/drawing/2014/main" val="1820908260"/>
                  </a:ext>
                </a:extLst>
              </a:tr>
              <a:tr h="370840">
                <a:tc>
                  <a:txBody>
                    <a:bodyPr/>
                    <a:lstStyle/>
                    <a:p>
                      <a:r>
                        <a:rPr lang="en-SG" sz="1400" dirty="0"/>
                        <a:t>Knowledge</a:t>
                      </a:r>
                      <a:r>
                        <a:rPr lang="en-SG" sz="1400" baseline="0" dirty="0"/>
                        <a:t> Transfer</a:t>
                      </a:r>
                      <a:endParaRPr lang="en-SG" sz="1400" dirty="0">
                        <a:latin typeface="+mn-lt"/>
                      </a:endParaRPr>
                    </a:p>
                  </a:txBody>
                  <a:tcPr/>
                </a:tc>
                <a:tc>
                  <a:txBody>
                    <a:bodyPr/>
                    <a:lstStyle/>
                    <a:p>
                      <a:pPr algn="ctr"/>
                      <a:r>
                        <a:rPr lang="en-SG" sz="1400" baseline="0" dirty="0"/>
                        <a:t>7</a:t>
                      </a:r>
                      <a:r>
                        <a:rPr lang="en-SG" sz="1400" baseline="30000" dirty="0"/>
                        <a:t>th</a:t>
                      </a:r>
                      <a:r>
                        <a:rPr lang="en-SG" sz="1400" dirty="0"/>
                        <a:t>-11</a:t>
                      </a:r>
                      <a:r>
                        <a:rPr lang="en-SG" sz="1400" baseline="30000" dirty="0"/>
                        <a:t>th</a:t>
                      </a:r>
                      <a:r>
                        <a:rPr lang="en-SG" sz="1400" dirty="0"/>
                        <a:t> November</a:t>
                      </a:r>
                      <a:r>
                        <a:rPr lang="en-SG" sz="1400" baseline="0" dirty="0"/>
                        <a:t> 2016</a:t>
                      </a:r>
                      <a:endParaRPr lang="en-SG" sz="1400" dirty="0">
                        <a:latin typeface="+mn-lt"/>
                      </a:endParaRPr>
                    </a:p>
                  </a:txBody>
                  <a:tcPr/>
                </a:tc>
                <a:tc>
                  <a:txBody>
                    <a:bodyPr/>
                    <a:lstStyle/>
                    <a:p>
                      <a:pPr marL="171450" indent="-171450">
                        <a:buFont typeface="Arial" panose="020B0604020202020204" pitchFamily="34" charset="0"/>
                        <a:buChar char="•"/>
                      </a:pPr>
                      <a:r>
                        <a:rPr lang="en-SG" sz="1400" dirty="0"/>
                        <a:t>Transfer</a:t>
                      </a:r>
                      <a:r>
                        <a:rPr lang="en-SG" sz="1400" baseline="0" dirty="0"/>
                        <a:t> of code used in data preparations and model development</a:t>
                      </a:r>
                      <a:endParaRPr lang="en-SG" sz="1400" dirty="0">
                        <a:latin typeface="+mn-lt"/>
                      </a:endParaRPr>
                    </a:p>
                  </a:txBody>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400" dirty="0"/>
                        <a:t>Final presentation</a:t>
                      </a:r>
                      <a:r>
                        <a:rPr lang="en-US" sz="1400" baseline="0" dirty="0"/>
                        <a:t> of campaign results</a:t>
                      </a:r>
                      <a:endParaRPr lang="en-SG" sz="1400" dirty="0">
                        <a:latin typeface="+mn-lt"/>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400" dirty="0"/>
                        <a:t>25</a:t>
                      </a:r>
                      <a:r>
                        <a:rPr lang="en-US" sz="1400" baseline="30000" dirty="0"/>
                        <a:t>th</a:t>
                      </a:r>
                      <a:r>
                        <a:rPr lang="en-US" sz="1400" dirty="0"/>
                        <a:t> November 2016*</a:t>
                      </a:r>
                      <a:endParaRPr lang="en-SG" sz="1400" dirty="0">
                        <a:latin typeface="+mn-lt"/>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buFont typeface="Arial" panose="020B0604020202020204" pitchFamily="34" charset="0"/>
                        <a:buChar char="•"/>
                      </a:pPr>
                      <a:r>
                        <a:rPr lang="en-US" sz="1400" dirty="0"/>
                        <a:t>Presentation</a:t>
                      </a:r>
                      <a:r>
                        <a:rPr lang="en-US" sz="1400" baseline="0" dirty="0"/>
                        <a:t> of key results from execution of incentive campaigns</a:t>
                      </a:r>
                      <a:endParaRPr lang="en-SG" sz="1400" dirty="0">
                        <a:latin typeface="+mn-lt"/>
                      </a:endParaRPr>
                    </a:p>
                  </a:txBody>
                  <a:tcPr/>
                </a:tc>
                <a:extLst>
                  <a:ext uri="{0D108BD9-81ED-4DB2-BD59-A6C34878D82A}">
                    <a16:rowId xmlns:a16="http://schemas.microsoft.com/office/drawing/2014/main" val="3215169115"/>
                  </a:ext>
                </a:extLst>
              </a:tr>
            </a:tbl>
          </a:graphicData>
        </a:graphic>
      </p:graphicFrame>
      <p:sp>
        <p:nvSpPr>
          <p:cNvPr id="7" name="TextBox 6"/>
          <p:cNvSpPr txBox="1"/>
          <p:nvPr/>
        </p:nvSpPr>
        <p:spPr>
          <a:xfrm>
            <a:off x="889966" y="4295843"/>
            <a:ext cx="2854490" cy="303536"/>
          </a:xfrm>
          <a:prstGeom prst="rect">
            <a:avLst/>
          </a:prstGeom>
          <a:noFill/>
        </p:spPr>
        <p:txBody>
          <a:bodyPr wrap="none" lIns="36000" tIns="36000" rIns="36000" bIns="36000" rtlCol="0">
            <a:spAutoFit/>
          </a:bodyPr>
          <a:lstStyle/>
          <a:p>
            <a:pPr fontAlgn="base">
              <a:spcBef>
                <a:spcPct val="0"/>
              </a:spcBef>
              <a:spcAft>
                <a:spcPct val="0"/>
              </a:spcAft>
            </a:pPr>
            <a:r>
              <a:rPr lang="en-US" sz="1500" b="1" dirty="0">
                <a:solidFill>
                  <a:prstClr val="black"/>
                </a:solidFill>
                <a:cs typeface="Arial" panose="020B0604020202020204" pitchFamily="34" charset="0"/>
              </a:rPr>
              <a:t>Key Stakeholders Engagement Plan</a:t>
            </a:r>
            <a:endParaRPr lang="en-SG" sz="1500" b="1" dirty="0" err="1">
              <a:solidFill>
                <a:prstClr val="black"/>
              </a:solidFill>
              <a:cs typeface="Arial" panose="020B0604020202020204" pitchFamily="34" charset="0"/>
            </a:endParaRPr>
          </a:p>
        </p:txBody>
      </p:sp>
      <p:sp>
        <p:nvSpPr>
          <p:cNvPr id="8" name="TextBox 7"/>
          <p:cNvSpPr txBox="1"/>
          <p:nvPr/>
        </p:nvSpPr>
        <p:spPr>
          <a:xfrm>
            <a:off x="838200" y="6075122"/>
            <a:ext cx="5198658" cy="257369"/>
          </a:xfrm>
          <a:prstGeom prst="rect">
            <a:avLst/>
          </a:prstGeom>
          <a:noFill/>
        </p:spPr>
        <p:txBody>
          <a:bodyPr wrap="none" lIns="36000" tIns="36000" rIns="36000" bIns="36000" rtlCol="0">
            <a:spAutoFit/>
          </a:bodyPr>
          <a:lstStyle/>
          <a:p>
            <a:pPr algn="l"/>
            <a:r>
              <a:rPr lang="en-US" sz="1200" i="1" dirty="0">
                <a:solidFill>
                  <a:schemeClr val="bg1">
                    <a:lumMod val="50000"/>
                  </a:schemeClr>
                </a:solidFill>
              </a:rPr>
              <a:t>* Dates and Time to be confirmed by Grab based on stakeholder availability </a:t>
            </a:r>
            <a:endParaRPr lang="en-SG" sz="1200" i="1" dirty="0" err="1">
              <a:solidFill>
                <a:schemeClr val="bg1">
                  <a:lumMod val="50000"/>
                </a:schemeClr>
              </a:solidFill>
            </a:endParaRPr>
          </a:p>
        </p:txBody>
      </p:sp>
    </p:spTree>
    <p:extLst>
      <p:ext uri="{BB962C8B-B14F-4D97-AF65-F5344CB8AC3E}">
        <p14:creationId xmlns:p14="http://schemas.microsoft.com/office/powerpoint/2010/main" val="1123273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76986" y="2311400"/>
            <a:ext cx="2591014" cy="4546600"/>
          </a:xfrm>
          <a:prstGeom prst="rect">
            <a:avLst/>
          </a:prstGeom>
        </p:spPr>
      </p:pic>
      <p:sp>
        <p:nvSpPr>
          <p:cNvPr id="7" name="Text Placeholder 8"/>
          <p:cNvSpPr txBox="1">
            <a:spLocks/>
          </p:cNvSpPr>
          <p:nvPr/>
        </p:nvSpPr>
        <p:spPr>
          <a:xfrm>
            <a:off x="4622926" y="1"/>
            <a:ext cx="3200151" cy="6853466"/>
          </a:xfrm>
          <a:prstGeom prst="rect">
            <a:avLst/>
          </a:prstGeom>
          <a:gradFill rotWithShape="1">
            <a:gsLst>
              <a:gs pos="0">
                <a:srgbClr val="003344">
                  <a:shade val="51000"/>
                  <a:satMod val="130000"/>
                </a:srgbClr>
              </a:gs>
              <a:gs pos="80000">
                <a:srgbClr val="003344">
                  <a:shade val="93000"/>
                  <a:satMod val="130000"/>
                </a:srgbClr>
              </a:gs>
              <a:gs pos="100000">
                <a:srgbClr val="003344">
                  <a:shade val="94000"/>
                  <a:satMod val="135000"/>
                </a:srgbClr>
              </a:gs>
            </a:gsLst>
            <a:lin ang="16200000" scaled="0"/>
          </a:gradFill>
          <a:ln w="9525" cap="flat" cmpd="sng" algn="ctr">
            <a:solidFill>
              <a:srgbClr val="003344">
                <a:shade val="95000"/>
                <a:satMod val="105000"/>
              </a:srgbClr>
            </a:solidFill>
            <a:prstDash val="solid"/>
          </a:ln>
          <a:effectLst>
            <a:outerShdw blurRad="40000" dist="23000" dir="5400000" rotWithShape="0">
              <a:srgbClr val="000000">
                <a:alpha val="35000"/>
              </a:srgbClr>
            </a:outerShdw>
          </a:effectLst>
        </p:spPr>
        <p:txBody>
          <a:bodyPr>
            <a:noAutofit/>
          </a:bodyPr>
          <a:lstStyle>
            <a:lvl1pPr marL="0" indent="0" algn="l" defTabSz="914400" rtl="0" eaLnBrk="1" latinLnBrk="0" hangingPunct="1">
              <a:lnSpc>
                <a:spcPts val="3900"/>
              </a:lnSpc>
              <a:spcBef>
                <a:spcPts val="0"/>
              </a:spcBef>
              <a:spcAft>
                <a:spcPts val="0"/>
              </a:spcAft>
              <a:buClr>
                <a:schemeClr val="tx1"/>
              </a:buClr>
              <a:buSzPct val="80000"/>
              <a:buFont typeface="Arial" pitchFamily="34" charset="0"/>
              <a:buNone/>
              <a:defRPr sz="3600" b="0" kern="1200" baseline="0">
                <a:solidFill>
                  <a:schemeClr val="bg1"/>
                </a:solidFill>
                <a:latin typeface="Arial" pitchFamily="34" charset="0"/>
                <a:ea typeface="+mn-ea"/>
                <a:cs typeface="Arial" pitchFamily="34" charset="0"/>
              </a:defRPr>
            </a:lvl1pPr>
            <a:lvl2pPr marL="0" indent="0" algn="l" defTabSz="914400" rtl="0" eaLnBrk="1" latinLnBrk="0" hangingPunct="1">
              <a:lnSpc>
                <a:spcPct val="100000"/>
              </a:lnSpc>
              <a:spcBef>
                <a:spcPts val="624"/>
              </a:spcBef>
              <a:spcAft>
                <a:spcPts val="0"/>
              </a:spcAft>
              <a:buClr>
                <a:schemeClr val="tx1"/>
              </a:buClr>
              <a:buSzPct val="80000"/>
              <a:buFont typeface="Arial" pitchFamily="34" charset="0"/>
              <a:buNone/>
              <a:defRPr sz="1900" kern="1200">
                <a:solidFill>
                  <a:schemeClr val="bg1"/>
                </a:solidFill>
                <a:latin typeface="Arial" pitchFamily="34" charset="0"/>
                <a:ea typeface="+mn-ea"/>
                <a:cs typeface="Arial" pitchFamily="34" charset="0"/>
              </a:defRPr>
            </a:lvl2pPr>
            <a:lvl3pPr marL="468000" indent="0" algn="l" defTabSz="914400" rtl="0" eaLnBrk="1" latinLnBrk="0" hangingPunct="1">
              <a:lnSpc>
                <a:spcPct val="100000"/>
              </a:lnSpc>
              <a:spcBef>
                <a:spcPts val="576"/>
              </a:spcBef>
              <a:spcAft>
                <a:spcPts val="0"/>
              </a:spcAft>
              <a:buClr>
                <a:schemeClr val="tx1"/>
              </a:buClr>
              <a:buSzPct val="80000"/>
              <a:buFont typeface="Arial" pitchFamily="34" charset="0"/>
              <a:buNone/>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spcBef>
                <a:spcPts val="1200"/>
              </a:spcBef>
              <a:buClr>
                <a:prstClr val="black"/>
              </a:buClr>
              <a:defRPr/>
            </a:pPr>
            <a:endParaRPr lang="en-US" sz="600" dirty="0">
              <a:solidFill>
                <a:srgbClr val="FF3366">
                  <a:lumMod val="20000"/>
                  <a:lumOff val="80000"/>
                </a:srgbClr>
              </a:solidFill>
            </a:endParaRPr>
          </a:p>
          <a:p>
            <a:pPr lvl="1" algn="just">
              <a:spcBef>
                <a:spcPts val="1200"/>
              </a:spcBef>
              <a:buClr>
                <a:prstClr val="black"/>
              </a:buClr>
              <a:defRPr/>
            </a:pPr>
            <a:r>
              <a:rPr lang="en-US" sz="1800" dirty="0">
                <a:solidFill>
                  <a:prstClr val="white"/>
                </a:solidFill>
              </a:rPr>
              <a:t>About Accenture Analytics</a:t>
            </a:r>
          </a:p>
          <a:p>
            <a:pPr lvl="1">
              <a:spcBef>
                <a:spcPts val="1200"/>
              </a:spcBef>
              <a:buClr>
                <a:prstClr val="black"/>
              </a:buClr>
              <a:defRPr/>
            </a:pPr>
            <a:r>
              <a:rPr lang="en-US" sz="1100" dirty="0">
                <a:solidFill>
                  <a:prstClr val="white"/>
                </a:solidFill>
                <a:latin typeface="Arial"/>
              </a:rPr>
              <a:t>Accenture Analytics, part of Accenture Digital, delivers insight-driven outcomes at scale to help organizations improve their performance. With deep industry, functional, business process and technical experience, Accenture Analytics develops innovative consulting and outsourcing services for clients to help ensure they receive returns on their analytics investments. We have a global network of over 17000 Analytics professionals with extensive capabilities that range from </a:t>
            </a:r>
            <a:r>
              <a:rPr lang="en-US" sz="1100" dirty="0">
                <a:solidFill>
                  <a:prstClr val="white"/>
                </a:solidFill>
              </a:rPr>
              <a:t>accessing and reporting. Accenture Analytics is a Leader in Gartner’s Magic Quadrant for Business Analytics </a:t>
            </a:r>
          </a:p>
          <a:p>
            <a:pPr lvl="1">
              <a:spcBef>
                <a:spcPts val="1200"/>
              </a:spcBef>
              <a:buClr>
                <a:prstClr val="black"/>
              </a:buClr>
              <a:defRPr/>
            </a:pPr>
            <a:r>
              <a:rPr lang="en-AU" sz="1100" dirty="0">
                <a:solidFill>
                  <a:prstClr val="white"/>
                </a:solidFill>
              </a:rPr>
              <a:t>Follow @</a:t>
            </a:r>
            <a:r>
              <a:rPr lang="en-AU" sz="1100" dirty="0" err="1">
                <a:solidFill>
                  <a:prstClr val="white"/>
                </a:solidFill>
              </a:rPr>
              <a:t>ISpeakAnalytics</a:t>
            </a:r>
            <a:r>
              <a:rPr lang="en-AU" sz="1100" dirty="0">
                <a:solidFill>
                  <a:prstClr val="white"/>
                </a:solidFill>
              </a:rPr>
              <a:t> or visit </a:t>
            </a:r>
            <a:r>
              <a:rPr lang="en-US" sz="1100" u="sng" dirty="0">
                <a:solidFill>
                  <a:prstClr val="white"/>
                </a:solidFill>
              </a:rPr>
              <a:t>www.accenture.com/analytics.</a:t>
            </a:r>
            <a:endParaRPr lang="en-AU" sz="1100" dirty="0">
              <a:solidFill>
                <a:prstClr val="white"/>
              </a:solidFill>
            </a:endParaRPr>
          </a:p>
          <a:p>
            <a:pPr lvl="1" algn="just">
              <a:spcBef>
                <a:spcPts val="1200"/>
              </a:spcBef>
              <a:buClrTx/>
              <a:buSzTx/>
              <a:defRPr/>
            </a:pPr>
            <a:br>
              <a:rPr lang="en-US" sz="900" dirty="0">
                <a:solidFill>
                  <a:prstClr val="white"/>
                </a:solidFill>
                <a:latin typeface="Arial"/>
              </a:rPr>
            </a:br>
            <a:r>
              <a:rPr lang="en-US" sz="1800" dirty="0">
                <a:solidFill>
                  <a:prstClr val="white"/>
                </a:solidFill>
                <a:latin typeface="Arial"/>
              </a:rPr>
              <a:t>About Accenture</a:t>
            </a:r>
          </a:p>
          <a:p>
            <a:pPr lvl="1">
              <a:spcBef>
                <a:spcPts val="1200"/>
              </a:spcBef>
              <a:buClrTx/>
              <a:buSzTx/>
              <a:defRPr/>
            </a:pPr>
            <a:r>
              <a:rPr lang="en-AU" sz="1100" dirty="0">
                <a:solidFill>
                  <a:prstClr val="white"/>
                </a:solidFill>
                <a:latin typeface="Arial"/>
              </a:rPr>
              <a:t>Accenture is a global management consulting, technology services and outsourcing company, with approximately 266,000 people serving clients in more than 120 countries.</a:t>
            </a:r>
          </a:p>
          <a:p>
            <a:pPr lvl="1">
              <a:spcBef>
                <a:spcPts val="1200"/>
              </a:spcBef>
              <a:buClrTx/>
              <a:buSzTx/>
              <a:defRPr/>
            </a:pPr>
            <a:r>
              <a:rPr lang="en-AU" sz="1100" dirty="0">
                <a:solidFill>
                  <a:prstClr val="white"/>
                </a:solidFill>
                <a:latin typeface="Arial"/>
              </a:rPr>
              <a:t>Combining unparalleled experience, comprehensive capabilities across all industries and business functions, and extensive research on the world’s most successful companies, Accenture collaborates with clients to help them become high-performance businesses and governments. The company generated net revenues of US$31 billion for the fiscal year ended Aug. 31, 2015 Its home page is www.accenture.com.</a:t>
            </a:r>
            <a:endParaRPr lang="en-US" sz="2800" dirty="0">
              <a:solidFill>
                <a:prstClr val="white"/>
              </a:solidFill>
            </a:endParaRPr>
          </a:p>
        </p:txBody>
      </p:sp>
    </p:spTree>
    <p:extLst>
      <p:ext uri="{BB962C8B-B14F-4D97-AF65-F5344CB8AC3E}">
        <p14:creationId xmlns:p14="http://schemas.microsoft.com/office/powerpoint/2010/main" val="69698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96949" y="2622778"/>
            <a:ext cx="4424609" cy="1323439"/>
          </a:xfrm>
          <a:prstGeom prst="rect">
            <a:avLst/>
          </a:prstGeom>
          <a:noFill/>
        </p:spPr>
        <p:txBody>
          <a:bodyPr wrap="none" lIns="91440" tIns="45720" rIns="91440" bIns="45720">
            <a:spAutoFit/>
          </a:bodyPr>
          <a:lstStyle/>
          <a:p>
            <a:pPr algn="ctr"/>
            <a:r>
              <a:rPr lang="en-US" sz="8000" b="0" cap="none" spc="0" dirty="0">
                <a:ln w="0"/>
                <a:solidFill>
                  <a:srgbClr val="00B050"/>
                </a:solidFill>
                <a:effectLst>
                  <a:outerShdw blurRad="38100" dist="19050" dir="2700000" algn="tl" rotWithShape="0">
                    <a:schemeClr val="dk1">
                      <a:alpha val="40000"/>
                    </a:schemeClr>
                  </a:outerShdw>
                </a:effectLst>
              </a:rPr>
              <a:t>APPENDIX</a:t>
            </a:r>
          </a:p>
        </p:txBody>
      </p:sp>
    </p:spTree>
    <p:extLst>
      <p:ext uri="{BB962C8B-B14F-4D97-AF65-F5344CB8AC3E}">
        <p14:creationId xmlns:p14="http://schemas.microsoft.com/office/powerpoint/2010/main" val="129589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265"/>
          <p:cNvSpPr>
            <a:spLocks noChangeArrowheads="1"/>
          </p:cNvSpPr>
          <p:nvPr/>
        </p:nvSpPr>
        <p:spPr bwMode="auto">
          <a:xfrm>
            <a:off x="760579" y="3304411"/>
            <a:ext cx="5383213" cy="585788"/>
          </a:xfrm>
          <a:prstGeom prst="rect">
            <a:avLst/>
          </a:prstGeom>
          <a:solidFill>
            <a:srgbClr val="CCFFCC"/>
          </a:solidFill>
          <a:ln>
            <a:noFill/>
          </a:ln>
          <a:effectLst>
            <a:outerShdw dist="107763"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2" name="Title 1"/>
          <p:cNvSpPr>
            <a:spLocks noGrp="1"/>
          </p:cNvSpPr>
          <p:nvPr>
            <p:ph type="title"/>
          </p:nvPr>
        </p:nvSpPr>
        <p:spPr/>
        <p:txBody>
          <a:bodyPr>
            <a:normAutofit fontScale="90000"/>
          </a:bodyPr>
          <a:lstStyle/>
          <a:p>
            <a:r>
              <a:rPr lang="en-US" sz="3000" dirty="0"/>
              <a:t>Dynamic time warping is a robust time series based clustering technique, for measuring the similarity between temporal sequences</a:t>
            </a:r>
          </a:p>
        </p:txBody>
      </p:sp>
      <p:sp>
        <p:nvSpPr>
          <p:cNvPr id="3" name="Content Placeholder 2"/>
          <p:cNvSpPr>
            <a:spLocks noGrp="1"/>
          </p:cNvSpPr>
          <p:nvPr>
            <p:ph idx="1"/>
          </p:nvPr>
        </p:nvSpPr>
        <p:spPr/>
        <p:txBody>
          <a:bodyPr/>
          <a:lstStyle/>
          <a:p>
            <a:pPr marL="0" indent="0">
              <a:buNone/>
            </a:pPr>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r>
              <a:rPr lang="en-US" altLang="en-US" sz="1600" dirty="0"/>
              <a:t>Based on the measurement of clustering distances, DTW performed much better than Euclidean distance (which was used as a metric in the previous clustering methodology) for classification, clustering, query by content etc. </a:t>
            </a:r>
          </a:p>
          <a:p>
            <a:endParaRPr lang="en-US" altLang="en-US" dirty="0"/>
          </a:p>
        </p:txBody>
      </p:sp>
      <p:sp>
        <p:nvSpPr>
          <p:cNvPr id="4" name="Text Box 3269"/>
          <p:cNvSpPr txBox="1">
            <a:spLocks noChangeArrowheads="1"/>
          </p:cNvSpPr>
          <p:nvPr/>
        </p:nvSpPr>
        <p:spPr bwMode="auto">
          <a:xfrm>
            <a:off x="903454" y="3439347"/>
            <a:ext cx="5026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dirty="0">
                <a:sym typeface="Symbol" panose="05050102010706020507" pitchFamily="18" charset="2"/>
              </a:rPr>
              <a:t></a:t>
            </a:r>
            <a:r>
              <a:rPr lang="en-US" altLang="en-US" dirty="0"/>
              <a:t>(</a:t>
            </a:r>
            <a:r>
              <a:rPr lang="en-US" altLang="en-US" dirty="0" err="1"/>
              <a:t>i,j</a:t>
            </a:r>
            <a:r>
              <a:rPr lang="en-US" altLang="en-US" dirty="0"/>
              <a:t>)  = </a:t>
            </a:r>
            <a:r>
              <a:rPr lang="en-US" altLang="en-US" i="1" dirty="0"/>
              <a:t>d</a:t>
            </a:r>
            <a:r>
              <a:rPr lang="en-US" altLang="en-US" dirty="0"/>
              <a:t>(</a:t>
            </a:r>
            <a:r>
              <a:rPr lang="en-US" altLang="en-US" i="1" dirty="0" err="1"/>
              <a:t>q</a:t>
            </a:r>
            <a:r>
              <a:rPr lang="en-US" altLang="en-US" baseline="-25000" dirty="0" err="1"/>
              <a:t>i</a:t>
            </a:r>
            <a:r>
              <a:rPr lang="en-US" altLang="en-US" dirty="0" err="1"/>
              <a:t>,</a:t>
            </a:r>
            <a:r>
              <a:rPr lang="en-US" altLang="en-US" i="1" dirty="0" err="1"/>
              <a:t>c</a:t>
            </a:r>
            <a:r>
              <a:rPr lang="en-US" altLang="en-US" baseline="-25000" dirty="0" err="1"/>
              <a:t>j</a:t>
            </a:r>
            <a:r>
              <a:rPr lang="en-US" altLang="en-US" dirty="0"/>
              <a:t>) + min{ </a:t>
            </a:r>
            <a:r>
              <a:rPr lang="en-US" altLang="en-US" dirty="0">
                <a:sym typeface="Symbol" panose="05050102010706020507" pitchFamily="18" charset="2"/>
              </a:rPr>
              <a:t></a:t>
            </a:r>
            <a:r>
              <a:rPr lang="en-US" altLang="en-US" dirty="0"/>
              <a:t>(</a:t>
            </a:r>
            <a:r>
              <a:rPr lang="en-US" altLang="en-US" i="1" dirty="0"/>
              <a:t>i</a:t>
            </a:r>
            <a:r>
              <a:rPr lang="en-US" altLang="en-US" dirty="0"/>
              <a:t>-1,</a:t>
            </a:r>
            <a:r>
              <a:rPr lang="en-US" altLang="en-US" i="1" dirty="0"/>
              <a:t>j</a:t>
            </a:r>
            <a:r>
              <a:rPr lang="en-US" altLang="en-US" dirty="0"/>
              <a:t>-1) , </a:t>
            </a:r>
            <a:r>
              <a:rPr lang="en-US" altLang="en-US" dirty="0">
                <a:sym typeface="Symbol" panose="05050102010706020507" pitchFamily="18" charset="2"/>
              </a:rPr>
              <a:t></a:t>
            </a:r>
            <a:r>
              <a:rPr lang="en-US" altLang="en-US" dirty="0"/>
              <a:t>(</a:t>
            </a:r>
            <a:r>
              <a:rPr lang="en-US" altLang="en-US" i="1" dirty="0"/>
              <a:t>i</a:t>
            </a:r>
            <a:r>
              <a:rPr lang="en-US" altLang="en-US" dirty="0"/>
              <a:t>-1,</a:t>
            </a:r>
            <a:r>
              <a:rPr lang="en-US" altLang="en-US" i="1" dirty="0"/>
              <a:t>j</a:t>
            </a:r>
            <a:r>
              <a:rPr lang="en-US" altLang="en-US" dirty="0"/>
              <a:t> ) , </a:t>
            </a:r>
            <a:r>
              <a:rPr lang="en-US" altLang="en-US" dirty="0">
                <a:sym typeface="Symbol" panose="05050102010706020507" pitchFamily="18" charset="2"/>
              </a:rPr>
              <a:t></a:t>
            </a:r>
            <a:r>
              <a:rPr lang="en-US" altLang="en-US" dirty="0"/>
              <a:t>(</a:t>
            </a:r>
            <a:r>
              <a:rPr lang="en-US" altLang="en-US" i="1" dirty="0"/>
              <a:t>i</a:t>
            </a:r>
            <a:r>
              <a:rPr lang="en-US" altLang="en-US" dirty="0"/>
              <a:t>,</a:t>
            </a:r>
            <a:r>
              <a:rPr lang="en-US" altLang="en-US" i="1" dirty="0"/>
              <a:t>j</a:t>
            </a:r>
            <a:r>
              <a:rPr lang="en-US" altLang="en-US" dirty="0"/>
              <a:t>-1) } 	</a:t>
            </a:r>
          </a:p>
        </p:txBody>
      </p:sp>
      <p:sp>
        <p:nvSpPr>
          <p:cNvPr id="5" name="Rectangle 3266"/>
          <p:cNvSpPr>
            <a:spLocks noChangeArrowheads="1"/>
          </p:cNvSpPr>
          <p:nvPr/>
        </p:nvSpPr>
        <p:spPr bwMode="auto">
          <a:xfrm>
            <a:off x="6865758" y="3273278"/>
            <a:ext cx="3659188" cy="635831"/>
          </a:xfrm>
          <a:prstGeom prst="rect">
            <a:avLst/>
          </a:prstGeom>
          <a:solidFill>
            <a:srgbClr val="CCECFF"/>
          </a:solidFill>
          <a:ln>
            <a:noFill/>
          </a:ln>
          <a:effectLst>
            <a:outerShdw dist="107763"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graphicFrame>
        <p:nvGraphicFramePr>
          <p:cNvPr id="6" name="Object 3268"/>
          <p:cNvGraphicFramePr>
            <a:graphicFrameLocks noChangeAspect="1"/>
          </p:cNvGraphicFramePr>
          <p:nvPr>
            <p:extLst/>
          </p:nvPr>
        </p:nvGraphicFramePr>
        <p:xfrm>
          <a:off x="6941958" y="3292328"/>
          <a:ext cx="3441700" cy="597871"/>
        </p:xfrm>
        <a:graphic>
          <a:graphicData uri="http://schemas.openxmlformats.org/presentationml/2006/ole">
            <mc:AlternateContent xmlns:mc="http://schemas.openxmlformats.org/markup-compatibility/2006">
              <mc:Choice xmlns:v="urn:schemas-microsoft-com:vml" Requires="v">
                <p:oleObj spid="_x0000_s2050" name="Equation" r:id="rId3" imgW="2120760" imgH="406080" progId="Equation.3">
                  <p:embed/>
                </p:oleObj>
              </mc:Choice>
              <mc:Fallback>
                <p:oleObj name="Equation" r:id="rId3" imgW="2120760" imgH="406080" progId="Equation.3">
                  <p:embed/>
                  <p:pic>
                    <p:nvPicPr>
                      <p:cNvPr id="6" name="Object 3268"/>
                      <p:cNvPicPr>
                        <a:picLocks noChangeAspect="1" noChangeArrowheads="1"/>
                      </p:cNvPicPr>
                      <p:nvPr/>
                    </p:nvPicPr>
                    <p:blipFill>
                      <a:blip r:embed="rId4"/>
                      <a:srcRect/>
                      <a:stretch>
                        <a:fillRect/>
                      </a:stretch>
                    </p:blipFill>
                    <p:spPr bwMode="auto">
                      <a:xfrm>
                        <a:off x="6941958" y="3292328"/>
                        <a:ext cx="3441700" cy="597871"/>
                      </a:xfrm>
                      <a:prstGeom prst="rect">
                        <a:avLst/>
                      </a:prstGeom>
                      <a:noFill/>
                      <a:ln>
                        <a:noFill/>
                      </a:ln>
                    </p:spPr>
                  </p:pic>
                </p:oleObj>
              </mc:Fallback>
            </mc:AlternateContent>
          </a:graphicData>
        </a:graphic>
      </p:graphicFrame>
      <p:sp>
        <p:nvSpPr>
          <p:cNvPr id="9" name="Rectangle 1026"/>
          <p:cNvSpPr>
            <a:spLocks noChangeArrowheads="1"/>
          </p:cNvSpPr>
          <p:nvPr/>
        </p:nvSpPr>
        <p:spPr bwMode="auto">
          <a:xfrm>
            <a:off x="1000234" y="4873470"/>
            <a:ext cx="3659187" cy="1174750"/>
          </a:xfrm>
          <a:prstGeom prst="rect">
            <a:avLst/>
          </a:prstGeom>
          <a:solidFill>
            <a:srgbClr val="EAEAEA"/>
          </a:solidFill>
          <a:ln>
            <a:noFill/>
          </a:ln>
          <a:effectLst>
            <a:outerShdw dist="107763"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sp>
        <p:nvSpPr>
          <p:cNvPr id="10" name="Rectangle 2101"/>
          <p:cNvSpPr>
            <a:spLocks noChangeArrowheads="1"/>
          </p:cNvSpPr>
          <p:nvPr/>
        </p:nvSpPr>
        <p:spPr bwMode="auto">
          <a:xfrm>
            <a:off x="1111359" y="4865532"/>
            <a:ext cx="95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 name="Rectangle 2102"/>
          <p:cNvSpPr>
            <a:spLocks noChangeArrowheads="1"/>
          </p:cNvSpPr>
          <p:nvPr/>
        </p:nvSpPr>
        <p:spPr bwMode="auto">
          <a:xfrm>
            <a:off x="1144696" y="4868707"/>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12" name="Line 2103"/>
          <p:cNvSpPr>
            <a:spLocks noChangeShapeType="1"/>
          </p:cNvSpPr>
          <p:nvPr/>
        </p:nvSpPr>
        <p:spPr bwMode="auto">
          <a:xfrm>
            <a:off x="1203434" y="5849782"/>
            <a:ext cx="3254375"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2104"/>
          <p:cNvSpPr>
            <a:spLocks noChangeShapeType="1"/>
          </p:cNvSpPr>
          <p:nvPr/>
        </p:nvSpPr>
        <p:spPr bwMode="auto">
          <a:xfrm flipV="1">
            <a:off x="1203434" y="5140170"/>
            <a:ext cx="3175" cy="70961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2105"/>
          <p:cNvSpPr>
            <a:spLocks noChangeShapeType="1"/>
          </p:cNvSpPr>
          <p:nvPr/>
        </p:nvSpPr>
        <p:spPr bwMode="auto">
          <a:xfrm flipV="1">
            <a:off x="1203434" y="5840257"/>
            <a:ext cx="3175"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2106"/>
          <p:cNvSpPr>
            <a:spLocks noChangeShapeType="1"/>
          </p:cNvSpPr>
          <p:nvPr/>
        </p:nvSpPr>
        <p:spPr bwMode="auto">
          <a:xfrm flipV="1">
            <a:off x="1647934" y="5840257"/>
            <a:ext cx="3175"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107"/>
          <p:cNvSpPr>
            <a:spLocks noChangeShapeType="1"/>
          </p:cNvSpPr>
          <p:nvPr/>
        </p:nvSpPr>
        <p:spPr bwMode="auto">
          <a:xfrm flipV="1">
            <a:off x="2097196" y="5840257"/>
            <a:ext cx="4763"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108"/>
          <p:cNvSpPr>
            <a:spLocks noChangeShapeType="1"/>
          </p:cNvSpPr>
          <p:nvPr/>
        </p:nvSpPr>
        <p:spPr bwMode="auto">
          <a:xfrm flipV="1">
            <a:off x="2543284" y="5840257"/>
            <a:ext cx="3175"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109"/>
          <p:cNvSpPr>
            <a:spLocks noChangeShapeType="1"/>
          </p:cNvSpPr>
          <p:nvPr/>
        </p:nvSpPr>
        <p:spPr bwMode="auto">
          <a:xfrm flipV="1">
            <a:off x="3000484" y="5840257"/>
            <a:ext cx="1587"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110"/>
          <p:cNvSpPr>
            <a:spLocks noChangeShapeType="1"/>
          </p:cNvSpPr>
          <p:nvPr/>
        </p:nvSpPr>
        <p:spPr bwMode="auto">
          <a:xfrm flipV="1">
            <a:off x="3444984" y="5840257"/>
            <a:ext cx="3175"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111"/>
          <p:cNvSpPr>
            <a:spLocks noChangeShapeType="1"/>
          </p:cNvSpPr>
          <p:nvPr/>
        </p:nvSpPr>
        <p:spPr bwMode="auto">
          <a:xfrm flipV="1">
            <a:off x="3891071" y="5840257"/>
            <a:ext cx="1588"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112"/>
          <p:cNvSpPr>
            <a:spLocks noChangeShapeType="1"/>
          </p:cNvSpPr>
          <p:nvPr/>
        </p:nvSpPr>
        <p:spPr bwMode="auto">
          <a:xfrm flipV="1">
            <a:off x="4675296" y="5946123"/>
            <a:ext cx="4763" cy="95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22" name="Line 2113"/>
          <p:cNvSpPr>
            <a:spLocks noChangeShapeType="1"/>
          </p:cNvSpPr>
          <p:nvPr/>
        </p:nvSpPr>
        <p:spPr bwMode="auto">
          <a:xfrm>
            <a:off x="1203434" y="5849782"/>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114"/>
          <p:cNvSpPr>
            <a:spLocks noChangeShapeType="1"/>
          </p:cNvSpPr>
          <p:nvPr/>
        </p:nvSpPr>
        <p:spPr bwMode="auto">
          <a:xfrm>
            <a:off x="1203434" y="5776757"/>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2115"/>
          <p:cNvSpPr>
            <a:spLocks noChangeShapeType="1"/>
          </p:cNvSpPr>
          <p:nvPr/>
        </p:nvSpPr>
        <p:spPr bwMode="auto">
          <a:xfrm>
            <a:off x="1203434" y="5706907"/>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Rectangle 2116"/>
          <p:cNvSpPr>
            <a:spLocks noChangeArrowheads="1"/>
          </p:cNvSpPr>
          <p:nvPr/>
        </p:nvSpPr>
        <p:spPr bwMode="auto">
          <a:xfrm>
            <a:off x="1070084" y="5691032"/>
            <a:ext cx="21907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 name="Rectangle 2117"/>
          <p:cNvSpPr>
            <a:spLocks noChangeArrowheads="1"/>
          </p:cNvSpPr>
          <p:nvPr/>
        </p:nvSpPr>
        <p:spPr bwMode="auto">
          <a:xfrm>
            <a:off x="1070084" y="5691032"/>
            <a:ext cx="136525"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 name="Rectangle 2118"/>
          <p:cNvSpPr>
            <a:spLocks noChangeArrowheads="1"/>
          </p:cNvSpPr>
          <p:nvPr/>
        </p:nvSpPr>
        <p:spPr bwMode="auto">
          <a:xfrm>
            <a:off x="1176446" y="555768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28" name="Rectangle 2119"/>
          <p:cNvSpPr>
            <a:spLocks noChangeArrowheads="1"/>
          </p:cNvSpPr>
          <p:nvPr/>
        </p:nvSpPr>
        <p:spPr bwMode="auto">
          <a:xfrm>
            <a:off x="1170096" y="5603720"/>
            <a:ext cx="12223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 name="Rectangle 2120"/>
          <p:cNvSpPr>
            <a:spLocks noChangeArrowheads="1"/>
          </p:cNvSpPr>
          <p:nvPr/>
        </p:nvSpPr>
        <p:spPr bwMode="auto">
          <a:xfrm>
            <a:off x="1168509" y="5660870"/>
            <a:ext cx="285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 </a:t>
            </a:r>
            <a:endParaRPr lang="en-US" altLang="en-US"/>
          </a:p>
        </p:txBody>
      </p:sp>
      <p:sp>
        <p:nvSpPr>
          <p:cNvPr id="30" name="Rectangle 2121"/>
          <p:cNvSpPr>
            <a:spLocks noChangeArrowheads="1"/>
          </p:cNvSpPr>
          <p:nvPr/>
        </p:nvSpPr>
        <p:spPr bwMode="auto">
          <a:xfrm>
            <a:off x="1209784" y="560848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31" name="Line 2122"/>
          <p:cNvSpPr>
            <a:spLocks noChangeShapeType="1"/>
          </p:cNvSpPr>
          <p:nvPr/>
        </p:nvSpPr>
        <p:spPr bwMode="auto">
          <a:xfrm>
            <a:off x="1203434" y="5637057"/>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123"/>
          <p:cNvSpPr>
            <a:spLocks noChangeShapeType="1"/>
          </p:cNvSpPr>
          <p:nvPr/>
        </p:nvSpPr>
        <p:spPr bwMode="auto">
          <a:xfrm>
            <a:off x="1203434" y="5567207"/>
            <a:ext cx="31750" cy="15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2124"/>
          <p:cNvSpPr>
            <a:spLocks noChangeArrowheads="1"/>
          </p:cNvSpPr>
          <p:nvPr/>
        </p:nvSpPr>
        <p:spPr bwMode="auto">
          <a:xfrm>
            <a:off x="1070084" y="5551332"/>
            <a:ext cx="21907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 name="Rectangle 2125"/>
          <p:cNvSpPr>
            <a:spLocks noChangeArrowheads="1"/>
          </p:cNvSpPr>
          <p:nvPr/>
        </p:nvSpPr>
        <p:spPr bwMode="auto">
          <a:xfrm>
            <a:off x="1070084" y="5551332"/>
            <a:ext cx="136525"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 name="Rectangle 2126"/>
          <p:cNvSpPr>
            <a:spLocks noChangeArrowheads="1"/>
          </p:cNvSpPr>
          <p:nvPr/>
        </p:nvSpPr>
        <p:spPr bwMode="auto">
          <a:xfrm>
            <a:off x="1176446" y="541798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36" name="Rectangle 2127"/>
          <p:cNvSpPr>
            <a:spLocks noChangeArrowheads="1"/>
          </p:cNvSpPr>
          <p:nvPr/>
        </p:nvSpPr>
        <p:spPr bwMode="auto">
          <a:xfrm>
            <a:off x="1170096" y="5464020"/>
            <a:ext cx="12223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 name="Rectangle 2128"/>
          <p:cNvSpPr>
            <a:spLocks noChangeArrowheads="1"/>
          </p:cNvSpPr>
          <p:nvPr/>
        </p:nvSpPr>
        <p:spPr bwMode="auto">
          <a:xfrm>
            <a:off x="1168509" y="5519582"/>
            <a:ext cx="285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 </a:t>
            </a:r>
            <a:endParaRPr lang="en-US" altLang="en-US"/>
          </a:p>
        </p:txBody>
      </p:sp>
      <p:sp>
        <p:nvSpPr>
          <p:cNvPr id="38" name="Rectangle 2129"/>
          <p:cNvSpPr>
            <a:spLocks noChangeArrowheads="1"/>
          </p:cNvSpPr>
          <p:nvPr/>
        </p:nvSpPr>
        <p:spPr bwMode="auto">
          <a:xfrm>
            <a:off x="1209784" y="546878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39" name="Line 2130"/>
          <p:cNvSpPr>
            <a:spLocks noChangeShapeType="1"/>
          </p:cNvSpPr>
          <p:nvPr/>
        </p:nvSpPr>
        <p:spPr bwMode="auto">
          <a:xfrm>
            <a:off x="1203434" y="5495770"/>
            <a:ext cx="31750" cy="47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2131"/>
          <p:cNvSpPr>
            <a:spLocks noChangeShapeType="1"/>
          </p:cNvSpPr>
          <p:nvPr/>
        </p:nvSpPr>
        <p:spPr bwMode="auto">
          <a:xfrm>
            <a:off x="1203434" y="5422745"/>
            <a:ext cx="31750" cy="47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Rectangle 2132"/>
          <p:cNvSpPr>
            <a:spLocks noChangeArrowheads="1"/>
          </p:cNvSpPr>
          <p:nvPr/>
        </p:nvSpPr>
        <p:spPr bwMode="auto">
          <a:xfrm>
            <a:off x="1070084" y="5410045"/>
            <a:ext cx="2190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2133"/>
          <p:cNvSpPr>
            <a:spLocks noChangeArrowheads="1"/>
          </p:cNvSpPr>
          <p:nvPr/>
        </p:nvSpPr>
        <p:spPr bwMode="auto">
          <a:xfrm>
            <a:off x="1070084" y="5410045"/>
            <a:ext cx="1365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 name="Rectangle 2134"/>
          <p:cNvSpPr>
            <a:spLocks noChangeArrowheads="1"/>
          </p:cNvSpPr>
          <p:nvPr/>
        </p:nvSpPr>
        <p:spPr bwMode="auto">
          <a:xfrm>
            <a:off x="1176446" y="5273520"/>
            <a:ext cx="381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44" name="Rectangle 2135"/>
          <p:cNvSpPr>
            <a:spLocks noChangeArrowheads="1"/>
          </p:cNvSpPr>
          <p:nvPr/>
        </p:nvSpPr>
        <p:spPr bwMode="auto">
          <a:xfrm>
            <a:off x="1170096" y="5321145"/>
            <a:ext cx="122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 name="Rectangle 2136"/>
          <p:cNvSpPr>
            <a:spLocks noChangeArrowheads="1"/>
          </p:cNvSpPr>
          <p:nvPr/>
        </p:nvSpPr>
        <p:spPr bwMode="auto">
          <a:xfrm>
            <a:off x="1168509" y="5373532"/>
            <a:ext cx="285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 </a:t>
            </a:r>
            <a:endParaRPr lang="en-US" altLang="en-US"/>
          </a:p>
        </p:txBody>
      </p:sp>
      <p:sp>
        <p:nvSpPr>
          <p:cNvPr id="46" name="Rectangle 2137"/>
          <p:cNvSpPr>
            <a:spLocks noChangeArrowheads="1"/>
          </p:cNvSpPr>
          <p:nvPr/>
        </p:nvSpPr>
        <p:spPr bwMode="auto">
          <a:xfrm>
            <a:off x="1209784" y="532273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47" name="Line 2138"/>
          <p:cNvSpPr>
            <a:spLocks noChangeShapeType="1"/>
          </p:cNvSpPr>
          <p:nvPr/>
        </p:nvSpPr>
        <p:spPr bwMode="auto">
          <a:xfrm>
            <a:off x="1203434" y="5354482"/>
            <a:ext cx="31750" cy="15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2139"/>
          <p:cNvSpPr>
            <a:spLocks noChangeShapeType="1"/>
          </p:cNvSpPr>
          <p:nvPr/>
        </p:nvSpPr>
        <p:spPr bwMode="auto">
          <a:xfrm>
            <a:off x="1203434" y="5283045"/>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Rectangle 2140"/>
          <p:cNvSpPr>
            <a:spLocks noChangeArrowheads="1"/>
          </p:cNvSpPr>
          <p:nvPr/>
        </p:nvSpPr>
        <p:spPr bwMode="auto">
          <a:xfrm>
            <a:off x="1070084" y="5267170"/>
            <a:ext cx="2190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 name="Rectangle 2141"/>
          <p:cNvSpPr>
            <a:spLocks noChangeArrowheads="1"/>
          </p:cNvSpPr>
          <p:nvPr/>
        </p:nvSpPr>
        <p:spPr bwMode="auto">
          <a:xfrm>
            <a:off x="1070084" y="5267170"/>
            <a:ext cx="1365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 name="Rectangle 2142"/>
          <p:cNvSpPr>
            <a:spLocks noChangeArrowheads="1"/>
          </p:cNvSpPr>
          <p:nvPr/>
        </p:nvSpPr>
        <p:spPr bwMode="auto">
          <a:xfrm>
            <a:off x="1176446" y="5133820"/>
            <a:ext cx="381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52" name="Rectangle 2143"/>
          <p:cNvSpPr>
            <a:spLocks noChangeArrowheads="1"/>
          </p:cNvSpPr>
          <p:nvPr/>
        </p:nvSpPr>
        <p:spPr bwMode="auto">
          <a:xfrm>
            <a:off x="1170096" y="5256057"/>
            <a:ext cx="61913"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3" name="Rectangle 2144"/>
          <p:cNvSpPr>
            <a:spLocks noChangeArrowheads="1"/>
          </p:cNvSpPr>
          <p:nvPr/>
        </p:nvSpPr>
        <p:spPr bwMode="auto">
          <a:xfrm>
            <a:off x="1192321" y="5259232"/>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00">
                <a:solidFill>
                  <a:srgbClr val="000000"/>
                </a:solidFill>
              </a:rPr>
              <a:t> </a:t>
            </a:r>
            <a:endParaRPr lang="en-US" altLang="en-US"/>
          </a:p>
        </p:txBody>
      </p:sp>
      <p:sp>
        <p:nvSpPr>
          <p:cNvPr id="54" name="Line 2145"/>
          <p:cNvSpPr>
            <a:spLocks noChangeShapeType="1"/>
          </p:cNvSpPr>
          <p:nvPr/>
        </p:nvSpPr>
        <p:spPr bwMode="auto">
          <a:xfrm>
            <a:off x="1203434" y="5213195"/>
            <a:ext cx="31750" cy="158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2146"/>
          <p:cNvSpPr>
            <a:spLocks noChangeShapeType="1"/>
          </p:cNvSpPr>
          <p:nvPr/>
        </p:nvSpPr>
        <p:spPr bwMode="auto">
          <a:xfrm>
            <a:off x="1203434" y="5140170"/>
            <a:ext cx="31750" cy="3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Freeform 2147"/>
          <p:cNvSpPr>
            <a:spLocks/>
          </p:cNvSpPr>
          <p:nvPr/>
        </p:nvSpPr>
        <p:spPr bwMode="auto">
          <a:xfrm>
            <a:off x="1268521" y="5127470"/>
            <a:ext cx="3251200" cy="690562"/>
          </a:xfrm>
          <a:custGeom>
            <a:avLst/>
            <a:gdLst>
              <a:gd name="T0" fmla="*/ 0 w 4459"/>
              <a:gd name="T1" fmla="*/ 458 h 948"/>
              <a:gd name="T2" fmla="*/ 129 w 4459"/>
              <a:gd name="T3" fmla="*/ 233 h 948"/>
              <a:gd name="T4" fmla="*/ 258 w 4459"/>
              <a:gd name="T5" fmla="*/ 67 h 948"/>
              <a:gd name="T6" fmla="*/ 387 w 4459"/>
              <a:gd name="T7" fmla="*/ 0 h 948"/>
              <a:gd name="T8" fmla="*/ 516 w 4459"/>
              <a:gd name="T9" fmla="*/ 42 h 948"/>
              <a:gd name="T10" fmla="*/ 645 w 4459"/>
              <a:gd name="T11" fmla="*/ 175 h 948"/>
              <a:gd name="T12" fmla="*/ 763 w 4459"/>
              <a:gd name="T13" fmla="*/ 366 h 948"/>
              <a:gd name="T14" fmla="*/ 892 w 4459"/>
              <a:gd name="T15" fmla="*/ 549 h 948"/>
              <a:gd name="T16" fmla="*/ 1021 w 4459"/>
              <a:gd name="T17" fmla="*/ 666 h 948"/>
              <a:gd name="T18" fmla="*/ 1150 w 4459"/>
              <a:gd name="T19" fmla="*/ 699 h 948"/>
              <a:gd name="T20" fmla="*/ 1279 w 4459"/>
              <a:gd name="T21" fmla="*/ 632 h 948"/>
              <a:gd name="T22" fmla="*/ 1408 w 4459"/>
              <a:gd name="T23" fmla="*/ 499 h 948"/>
              <a:gd name="T24" fmla="*/ 1537 w 4459"/>
              <a:gd name="T25" fmla="*/ 341 h 948"/>
              <a:gd name="T26" fmla="*/ 1654 w 4459"/>
              <a:gd name="T27" fmla="*/ 217 h 948"/>
              <a:gd name="T28" fmla="*/ 1784 w 4459"/>
              <a:gd name="T29" fmla="*/ 175 h 948"/>
              <a:gd name="T30" fmla="*/ 1913 w 4459"/>
              <a:gd name="T31" fmla="*/ 225 h 948"/>
              <a:gd name="T32" fmla="*/ 2042 w 4459"/>
              <a:gd name="T33" fmla="*/ 375 h 948"/>
              <a:gd name="T34" fmla="*/ 2171 w 4459"/>
              <a:gd name="T35" fmla="*/ 574 h 948"/>
              <a:gd name="T36" fmla="*/ 2300 w 4459"/>
              <a:gd name="T37" fmla="*/ 765 h 948"/>
              <a:gd name="T38" fmla="*/ 2429 w 4459"/>
              <a:gd name="T39" fmla="*/ 907 h 948"/>
              <a:gd name="T40" fmla="*/ 2546 w 4459"/>
              <a:gd name="T41" fmla="*/ 948 h 948"/>
              <a:gd name="T42" fmla="*/ 2675 w 4459"/>
              <a:gd name="T43" fmla="*/ 865 h 948"/>
              <a:gd name="T44" fmla="*/ 2804 w 4459"/>
              <a:gd name="T45" fmla="*/ 699 h 948"/>
              <a:gd name="T46" fmla="*/ 2933 w 4459"/>
              <a:gd name="T47" fmla="*/ 474 h 948"/>
              <a:gd name="T48" fmla="*/ 3063 w 4459"/>
              <a:gd name="T49" fmla="*/ 250 h 948"/>
              <a:gd name="T50" fmla="*/ 3192 w 4459"/>
              <a:gd name="T51" fmla="*/ 92 h 948"/>
              <a:gd name="T52" fmla="*/ 3309 w 4459"/>
              <a:gd name="T53" fmla="*/ 34 h 948"/>
              <a:gd name="T54" fmla="*/ 3438 w 4459"/>
              <a:gd name="T55" fmla="*/ 83 h 948"/>
              <a:gd name="T56" fmla="*/ 3567 w 4459"/>
              <a:gd name="T57" fmla="*/ 225 h 948"/>
              <a:gd name="T58" fmla="*/ 3696 w 4459"/>
              <a:gd name="T59" fmla="*/ 399 h 948"/>
              <a:gd name="T60" fmla="*/ 3825 w 4459"/>
              <a:gd name="T61" fmla="*/ 566 h 948"/>
              <a:gd name="T62" fmla="*/ 3954 w 4459"/>
              <a:gd name="T63" fmla="*/ 666 h 948"/>
              <a:gd name="T64" fmla="*/ 4083 w 4459"/>
              <a:gd name="T65" fmla="*/ 666 h 948"/>
              <a:gd name="T66" fmla="*/ 4201 w 4459"/>
              <a:gd name="T67" fmla="*/ 574 h 948"/>
              <a:gd name="T68" fmla="*/ 4330 w 4459"/>
              <a:gd name="T69" fmla="*/ 433 h 948"/>
              <a:gd name="T70" fmla="*/ 4459 w 4459"/>
              <a:gd name="T71" fmla="*/ 26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59" h="948">
                <a:moveTo>
                  <a:pt x="0" y="458"/>
                </a:moveTo>
                <a:lnTo>
                  <a:pt x="129" y="233"/>
                </a:lnTo>
                <a:lnTo>
                  <a:pt x="258" y="67"/>
                </a:lnTo>
                <a:lnTo>
                  <a:pt x="387" y="0"/>
                </a:lnTo>
                <a:lnTo>
                  <a:pt x="516" y="42"/>
                </a:lnTo>
                <a:lnTo>
                  <a:pt x="645" y="175"/>
                </a:lnTo>
                <a:lnTo>
                  <a:pt x="763" y="366"/>
                </a:lnTo>
                <a:lnTo>
                  <a:pt x="892" y="549"/>
                </a:lnTo>
                <a:lnTo>
                  <a:pt x="1021" y="666"/>
                </a:lnTo>
                <a:lnTo>
                  <a:pt x="1150" y="699"/>
                </a:lnTo>
                <a:lnTo>
                  <a:pt x="1279" y="632"/>
                </a:lnTo>
                <a:lnTo>
                  <a:pt x="1408" y="499"/>
                </a:lnTo>
                <a:lnTo>
                  <a:pt x="1537" y="341"/>
                </a:lnTo>
                <a:lnTo>
                  <a:pt x="1654" y="217"/>
                </a:lnTo>
                <a:lnTo>
                  <a:pt x="1784" y="175"/>
                </a:lnTo>
                <a:lnTo>
                  <a:pt x="1913" y="225"/>
                </a:lnTo>
                <a:lnTo>
                  <a:pt x="2042" y="375"/>
                </a:lnTo>
                <a:lnTo>
                  <a:pt x="2171" y="574"/>
                </a:lnTo>
                <a:lnTo>
                  <a:pt x="2300" y="765"/>
                </a:lnTo>
                <a:lnTo>
                  <a:pt x="2429" y="907"/>
                </a:lnTo>
                <a:lnTo>
                  <a:pt x="2546" y="948"/>
                </a:lnTo>
                <a:lnTo>
                  <a:pt x="2675" y="865"/>
                </a:lnTo>
                <a:lnTo>
                  <a:pt x="2804" y="699"/>
                </a:lnTo>
                <a:lnTo>
                  <a:pt x="2933" y="474"/>
                </a:lnTo>
                <a:lnTo>
                  <a:pt x="3063" y="250"/>
                </a:lnTo>
                <a:lnTo>
                  <a:pt x="3192" y="92"/>
                </a:lnTo>
                <a:lnTo>
                  <a:pt x="3309" y="34"/>
                </a:lnTo>
                <a:lnTo>
                  <a:pt x="3438" y="83"/>
                </a:lnTo>
                <a:lnTo>
                  <a:pt x="3567" y="225"/>
                </a:lnTo>
                <a:lnTo>
                  <a:pt x="3696" y="399"/>
                </a:lnTo>
                <a:lnTo>
                  <a:pt x="3825" y="566"/>
                </a:lnTo>
                <a:lnTo>
                  <a:pt x="3954" y="666"/>
                </a:lnTo>
                <a:lnTo>
                  <a:pt x="4083" y="666"/>
                </a:lnTo>
                <a:lnTo>
                  <a:pt x="4201" y="574"/>
                </a:lnTo>
                <a:lnTo>
                  <a:pt x="4330" y="433"/>
                </a:lnTo>
                <a:lnTo>
                  <a:pt x="4459" y="266"/>
                </a:lnTo>
              </a:path>
            </a:pathLst>
          </a:custGeom>
          <a:noFill/>
          <a:ln w="2540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Freeform 2148"/>
          <p:cNvSpPr>
            <a:spLocks/>
          </p:cNvSpPr>
          <p:nvPr/>
        </p:nvSpPr>
        <p:spPr bwMode="auto">
          <a:xfrm>
            <a:off x="1268521" y="5095720"/>
            <a:ext cx="3251200" cy="690562"/>
          </a:xfrm>
          <a:custGeom>
            <a:avLst/>
            <a:gdLst>
              <a:gd name="T0" fmla="*/ 0 w 4459"/>
              <a:gd name="T1" fmla="*/ 474 h 948"/>
              <a:gd name="T2" fmla="*/ 129 w 4459"/>
              <a:gd name="T3" fmla="*/ 258 h 948"/>
              <a:gd name="T4" fmla="*/ 258 w 4459"/>
              <a:gd name="T5" fmla="*/ 91 h 948"/>
              <a:gd name="T6" fmla="*/ 387 w 4459"/>
              <a:gd name="T7" fmla="*/ 0 h 948"/>
              <a:gd name="T8" fmla="*/ 516 w 4459"/>
              <a:gd name="T9" fmla="*/ 8 h 948"/>
              <a:gd name="T10" fmla="*/ 645 w 4459"/>
              <a:gd name="T11" fmla="*/ 100 h 948"/>
              <a:gd name="T12" fmla="*/ 763 w 4459"/>
              <a:gd name="T13" fmla="*/ 250 h 948"/>
              <a:gd name="T14" fmla="*/ 892 w 4459"/>
              <a:gd name="T15" fmla="*/ 424 h 948"/>
              <a:gd name="T16" fmla="*/ 1021 w 4459"/>
              <a:gd name="T17" fmla="*/ 582 h 948"/>
              <a:gd name="T18" fmla="*/ 1150 w 4459"/>
              <a:gd name="T19" fmla="*/ 682 h 948"/>
              <a:gd name="T20" fmla="*/ 1279 w 4459"/>
              <a:gd name="T21" fmla="*/ 707 h 948"/>
              <a:gd name="T22" fmla="*/ 1408 w 4459"/>
              <a:gd name="T23" fmla="*/ 657 h 948"/>
              <a:gd name="T24" fmla="*/ 1537 w 4459"/>
              <a:gd name="T25" fmla="*/ 549 h 948"/>
              <a:gd name="T26" fmla="*/ 1654 w 4459"/>
              <a:gd name="T27" fmla="*/ 416 h 948"/>
              <a:gd name="T28" fmla="*/ 1784 w 4459"/>
              <a:gd name="T29" fmla="*/ 308 h 948"/>
              <a:gd name="T30" fmla="*/ 1913 w 4459"/>
              <a:gd name="T31" fmla="*/ 241 h 948"/>
              <a:gd name="T32" fmla="*/ 2042 w 4459"/>
              <a:gd name="T33" fmla="*/ 258 h 948"/>
              <a:gd name="T34" fmla="*/ 2171 w 4459"/>
              <a:gd name="T35" fmla="*/ 349 h 948"/>
              <a:gd name="T36" fmla="*/ 2300 w 4459"/>
              <a:gd name="T37" fmla="*/ 499 h 948"/>
              <a:gd name="T38" fmla="*/ 2429 w 4459"/>
              <a:gd name="T39" fmla="*/ 674 h 948"/>
              <a:gd name="T40" fmla="*/ 2546 w 4459"/>
              <a:gd name="T41" fmla="*/ 832 h 948"/>
              <a:gd name="T42" fmla="*/ 2675 w 4459"/>
              <a:gd name="T43" fmla="*/ 931 h 948"/>
              <a:gd name="T44" fmla="*/ 2804 w 4459"/>
              <a:gd name="T45" fmla="*/ 948 h 948"/>
              <a:gd name="T46" fmla="*/ 2933 w 4459"/>
              <a:gd name="T47" fmla="*/ 873 h 948"/>
              <a:gd name="T48" fmla="*/ 3063 w 4459"/>
              <a:gd name="T49" fmla="*/ 707 h 948"/>
              <a:gd name="T50" fmla="*/ 3192 w 4459"/>
              <a:gd name="T51" fmla="*/ 499 h 948"/>
              <a:gd name="T52" fmla="*/ 3309 w 4459"/>
              <a:gd name="T53" fmla="*/ 291 h 948"/>
              <a:gd name="T54" fmla="*/ 3438 w 4459"/>
              <a:gd name="T55" fmla="*/ 108 h 948"/>
              <a:gd name="T56" fmla="*/ 3567 w 4459"/>
              <a:gd name="T57" fmla="*/ 8 h 948"/>
              <a:gd name="T58" fmla="*/ 3696 w 4459"/>
              <a:gd name="T59" fmla="*/ 0 h 948"/>
              <a:gd name="T60" fmla="*/ 3825 w 4459"/>
              <a:gd name="T61" fmla="*/ 83 h 948"/>
              <a:gd name="T62" fmla="*/ 3954 w 4459"/>
              <a:gd name="T63" fmla="*/ 225 h 948"/>
              <a:gd name="T64" fmla="*/ 4083 w 4459"/>
              <a:gd name="T65" fmla="*/ 399 h 948"/>
              <a:gd name="T66" fmla="*/ 4201 w 4459"/>
              <a:gd name="T67" fmla="*/ 557 h 948"/>
              <a:gd name="T68" fmla="*/ 4330 w 4459"/>
              <a:gd name="T69" fmla="*/ 674 h 948"/>
              <a:gd name="T70" fmla="*/ 4459 w 4459"/>
              <a:gd name="T71" fmla="*/ 707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59" h="948">
                <a:moveTo>
                  <a:pt x="0" y="474"/>
                </a:moveTo>
                <a:lnTo>
                  <a:pt x="129" y="258"/>
                </a:lnTo>
                <a:lnTo>
                  <a:pt x="258" y="91"/>
                </a:lnTo>
                <a:lnTo>
                  <a:pt x="387" y="0"/>
                </a:lnTo>
                <a:lnTo>
                  <a:pt x="516" y="8"/>
                </a:lnTo>
                <a:lnTo>
                  <a:pt x="645" y="100"/>
                </a:lnTo>
                <a:lnTo>
                  <a:pt x="763" y="250"/>
                </a:lnTo>
                <a:lnTo>
                  <a:pt x="892" y="424"/>
                </a:lnTo>
                <a:lnTo>
                  <a:pt x="1021" y="582"/>
                </a:lnTo>
                <a:lnTo>
                  <a:pt x="1150" y="682"/>
                </a:lnTo>
                <a:lnTo>
                  <a:pt x="1279" y="707"/>
                </a:lnTo>
                <a:lnTo>
                  <a:pt x="1408" y="657"/>
                </a:lnTo>
                <a:lnTo>
                  <a:pt x="1537" y="549"/>
                </a:lnTo>
                <a:lnTo>
                  <a:pt x="1654" y="416"/>
                </a:lnTo>
                <a:lnTo>
                  <a:pt x="1784" y="308"/>
                </a:lnTo>
                <a:lnTo>
                  <a:pt x="1913" y="241"/>
                </a:lnTo>
                <a:lnTo>
                  <a:pt x="2042" y="258"/>
                </a:lnTo>
                <a:lnTo>
                  <a:pt x="2171" y="349"/>
                </a:lnTo>
                <a:lnTo>
                  <a:pt x="2300" y="499"/>
                </a:lnTo>
                <a:lnTo>
                  <a:pt x="2429" y="674"/>
                </a:lnTo>
                <a:lnTo>
                  <a:pt x="2546" y="832"/>
                </a:lnTo>
                <a:lnTo>
                  <a:pt x="2675" y="931"/>
                </a:lnTo>
                <a:lnTo>
                  <a:pt x="2804" y="948"/>
                </a:lnTo>
                <a:lnTo>
                  <a:pt x="2933" y="873"/>
                </a:lnTo>
                <a:lnTo>
                  <a:pt x="3063" y="707"/>
                </a:lnTo>
                <a:lnTo>
                  <a:pt x="3192" y="499"/>
                </a:lnTo>
                <a:lnTo>
                  <a:pt x="3309" y="291"/>
                </a:lnTo>
                <a:lnTo>
                  <a:pt x="3438" y="108"/>
                </a:lnTo>
                <a:lnTo>
                  <a:pt x="3567" y="8"/>
                </a:lnTo>
                <a:lnTo>
                  <a:pt x="3696" y="0"/>
                </a:lnTo>
                <a:lnTo>
                  <a:pt x="3825" y="83"/>
                </a:lnTo>
                <a:lnTo>
                  <a:pt x="3954" y="225"/>
                </a:lnTo>
                <a:lnTo>
                  <a:pt x="4083" y="399"/>
                </a:lnTo>
                <a:lnTo>
                  <a:pt x="4201" y="557"/>
                </a:lnTo>
                <a:lnTo>
                  <a:pt x="4330" y="674"/>
                </a:lnTo>
                <a:lnTo>
                  <a:pt x="4459" y="707"/>
                </a:lnTo>
              </a:path>
            </a:pathLst>
          </a:custGeom>
          <a:noFill/>
          <a:ln w="254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Text Box 2149"/>
          <p:cNvSpPr txBox="1">
            <a:spLocks noChangeArrowheads="1"/>
          </p:cNvSpPr>
          <p:nvPr/>
        </p:nvSpPr>
        <p:spPr bwMode="auto">
          <a:xfrm>
            <a:off x="3641834" y="533067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59" name="Text Box 2150"/>
          <p:cNvSpPr txBox="1">
            <a:spLocks noChangeArrowheads="1"/>
          </p:cNvSpPr>
          <p:nvPr/>
        </p:nvSpPr>
        <p:spPr bwMode="auto">
          <a:xfrm>
            <a:off x="4089509" y="4827432"/>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a:t>
            </a:r>
          </a:p>
        </p:txBody>
      </p:sp>
      <p:sp>
        <p:nvSpPr>
          <p:cNvPr id="60" name="Rectangle 20"/>
          <p:cNvSpPr>
            <a:spLocks noChangeArrowheads="1"/>
          </p:cNvSpPr>
          <p:nvPr/>
        </p:nvSpPr>
        <p:spPr bwMode="auto">
          <a:xfrm>
            <a:off x="9330504" y="5066648"/>
            <a:ext cx="1603055" cy="622797"/>
          </a:xfrm>
          <a:prstGeom prst="rect">
            <a:avLst/>
          </a:prstGeom>
          <a:solidFill>
            <a:srgbClr val="EAEAEA"/>
          </a:solidFill>
          <a:ln>
            <a:noFill/>
          </a:ln>
          <a:effectLst>
            <a:outerShdw dist="107763" dir="81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sz="1200"/>
          </a:p>
        </p:txBody>
      </p:sp>
      <p:sp>
        <p:nvSpPr>
          <p:cNvPr id="61" name="Text Box 5"/>
          <p:cNvSpPr txBox="1">
            <a:spLocks noChangeArrowheads="1"/>
          </p:cNvSpPr>
          <p:nvPr/>
        </p:nvSpPr>
        <p:spPr bwMode="auto">
          <a:xfrm>
            <a:off x="5885311" y="5091970"/>
            <a:ext cx="44983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buFontTx/>
              <a:buChar char="•"/>
            </a:pPr>
            <a:r>
              <a:rPr lang="en-US" altLang="en-US" sz="1600" dirty="0"/>
              <a:t> </a:t>
            </a:r>
            <a:r>
              <a:rPr lang="en-US" altLang="en-US" sz="1600" dirty="0">
                <a:effectLst>
                  <a:outerShdw blurRad="38100" dist="38100" dir="2700000" algn="tl">
                    <a:srgbClr val="C0C0C0"/>
                  </a:outerShdw>
                </a:effectLst>
              </a:rPr>
              <a:t>Euclidean Distance Error rate 		</a:t>
            </a:r>
            <a:r>
              <a:rPr lang="en-US" altLang="en-US" sz="1600" b="1" dirty="0">
                <a:effectLst>
                  <a:outerShdw blurRad="38100" dist="38100" dir="2700000" algn="tl">
                    <a:srgbClr val="C0C0C0"/>
                  </a:outerShdw>
                </a:effectLst>
              </a:rPr>
              <a:t>26.10%</a:t>
            </a:r>
          </a:p>
          <a:p>
            <a:pPr eaLnBrk="0" hangingPunct="0">
              <a:buFontTx/>
              <a:buChar char="•"/>
            </a:pPr>
            <a:r>
              <a:rPr lang="en-US" altLang="en-US" sz="1600" dirty="0">
                <a:effectLst>
                  <a:outerShdw blurRad="38100" dist="38100" dir="2700000" algn="tl">
                    <a:srgbClr val="C0C0C0"/>
                  </a:outerShdw>
                </a:effectLst>
              </a:rPr>
              <a:t> Dynamic Time Warping Error rate</a:t>
            </a:r>
            <a:r>
              <a:rPr lang="en-US" altLang="en-US" sz="1600" dirty="0"/>
              <a:t> 	 </a:t>
            </a:r>
            <a:r>
              <a:rPr lang="en-US" altLang="en-US" sz="1600" b="1" dirty="0">
                <a:effectLst>
                  <a:outerShdw blurRad="38100" dist="38100" dir="2700000" algn="tl">
                    <a:srgbClr val="C0C0C0"/>
                  </a:outerShdw>
                </a:effectLst>
              </a:rPr>
              <a:t>2.87%</a:t>
            </a:r>
          </a:p>
        </p:txBody>
      </p:sp>
      <p:pic>
        <p:nvPicPr>
          <p:cNvPr id="122" name="Picture 121"/>
          <p:cNvPicPr>
            <a:picLocks noChangeAspect="1"/>
          </p:cNvPicPr>
          <p:nvPr/>
        </p:nvPicPr>
        <p:blipFill>
          <a:blip r:embed="rId5"/>
          <a:stretch>
            <a:fillRect/>
          </a:stretch>
        </p:blipFill>
        <p:spPr>
          <a:xfrm>
            <a:off x="6001966" y="1675341"/>
            <a:ext cx="2220277" cy="768006"/>
          </a:xfrm>
          <a:prstGeom prst="rect">
            <a:avLst/>
          </a:prstGeom>
        </p:spPr>
      </p:pic>
      <p:pic>
        <p:nvPicPr>
          <p:cNvPr id="123" name="Picture 122"/>
          <p:cNvPicPr>
            <a:picLocks noChangeAspect="1"/>
          </p:cNvPicPr>
          <p:nvPr/>
        </p:nvPicPr>
        <p:blipFill>
          <a:blip r:embed="rId6"/>
          <a:stretch>
            <a:fillRect/>
          </a:stretch>
        </p:blipFill>
        <p:spPr>
          <a:xfrm>
            <a:off x="5973390" y="2518746"/>
            <a:ext cx="2248853" cy="633895"/>
          </a:xfrm>
          <a:prstGeom prst="rect">
            <a:avLst/>
          </a:prstGeom>
        </p:spPr>
      </p:pic>
      <p:sp>
        <p:nvSpPr>
          <p:cNvPr id="124" name="Text Box 96"/>
          <p:cNvSpPr txBox="1">
            <a:spLocks noChangeArrowheads="1"/>
          </p:cNvSpPr>
          <p:nvPr/>
        </p:nvSpPr>
        <p:spPr bwMode="auto">
          <a:xfrm>
            <a:off x="4143138" y="1920996"/>
            <a:ext cx="36322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100" dirty="0"/>
              <a:t>Euclidean Distance</a:t>
            </a:r>
            <a:endParaRPr lang="en-US" altLang="en-US" sz="900" dirty="0"/>
          </a:p>
          <a:p>
            <a:pPr eaLnBrk="0" hangingPunct="0"/>
            <a:r>
              <a:rPr lang="en-US" altLang="en-US" sz="900" i="1" dirty="0"/>
              <a:t>Sequences are aligned “one to one”.</a:t>
            </a:r>
            <a:endParaRPr lang="en-US" altLang="en-US" sz="1100" dirty="0"/>
          </a:p>
        </p:txBody>
      </p:sp>
      <p:sp>
        <p:nvSpPr>
          <p:cNvPr id="125" name="Text Box 97"/>
          <p:cNvSpPr txBox="1">
            <a:spLocks noChangeArrowheads="1"/>
          </p:cNvSpPr>
          <p:nvPr/>
        </p:nvSpPr>
        <p:spPr bwMode="auto">
          <a:xfrm>
            <a:off x="4168538" y="2691141"/>
            <a:ext cx="35814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900" dirty="0"/>
              <a:t>“</a:t>
            </a:r>
            <a:r>
              <a:rPr lang="en-US" altLang="en-US" sz="1100" dirty="0"/>
              <a:t>Warped” Time Axis</a:t>
            </a:r>
          </a:p>
          <a:p>
            <a:pPr eaLnBrk="0" hangingPunct="0"/>
            <a:r>
              <a:rPr lang="en-US" altLang="en-US" sz="900" i="1" dirty="0"/>
              <a:t>Nonlinear alignments are possible.</a:t>
            </a:r>
            <a:endParaRPr lang="en-US" altLang="en-US" sz="1100" dirty="0"/>
          </a:p>
        </p:txBody>
      </p:sp>
    </p:spTree>
    <p:extLst>
      <p:ext uri="{BB962C8B-B14F-4D97-AF65-F5344CB8AC3E}">
        <p14:creationId xmlns:p14="http://schemas.microsoft.com/office/powerpoint/2010/main" val="45756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76327516"/>
              </p:ext>
            </p:extLst>
          </p:nvPr>
        </p:nvGraphicFramePr>
        <p:xfrm>
          <a:off x="643382" y="717454"/>
          <a:ext cx="10681108" cy="5711479"/>
        </p:xfrm>
        <a:graphic>
          <a:graphicData uri="http://schemas.openxmlformats.org/drawingml/2006/table">
            <a:tbl>
              <a:tblPr/>
              <a:tblGrid>
                <a:gridCol w="1241718">
                  <a:extLst>
                    <a:ext uri="{9D8B030D-6E8A-4147-A177-3AD203B41FA5}">
                      <a16:colId xmlns:a16="http://schemas.microsoft.com/office/drawing/2014/main" val="2217078362"/>
                    </a:ext>
                  </a:extLst>
                </a:gridCol>
                <a:gridCol w="1130564">
                  <a:extLst>
                    <a:ext uri="{9D8B030D-6E8A-4147-A177-3AD203B41FA5}">
                      <a16:colId xmlns:a16="http://schemas.microsoft.com/office/drawing/2014/main" val="2650678266"/>
                    </a:ext>
                  </a:extLst>
                </a:gridCol>
                <a:gridCol w="1130564">
                  <a:extLst>
                    <a:ext uri="{9D8B030D-6E8A-4147-A177-3AD203B41FA5}">
                      <a16:colId xmlns:a16="http://schemas.microsoft.com/office/drawing/2014/main" val="2160032466"/>
                    </a:ext>
                  </a:extLst>
                </a:gridCol>
                <a:gridCol w="1130564">
                  <a:extLst>
                    <a:ext uri="{9D8B030D-6E8A-4147-A177-3AD203B41FA5}">
                      <a16:colId xmlns:a16="http://schemas.microsoft.com/office/drawing/2014/main" val="2488903274"/>
                    </a:ext>
                  </a:extLst>
                </a:gridCol>
                <a:gridCol w="1130564">
                  <a:extLst>
                    <a:ext uri="{9D8B030D-6E8A-4147-A177-3AD203B41FA5}">
                      <a16:colId xmlns:a16="http://schemas.microsoft.com/office/drawing/2014/main" val="2934925530"/>
                    </a:ext>
                  </a:extLst>
                </a:gridCol>
                <a:gridCol w="1130564">
                  <a:extLst>
                    <a:ext uri="{9D8B030D-6E8A-4147-A177-3AD203B41FA5}">
                      <a16:colId xmlns:a16="http://schemas.microsoft.com/office/drawing/2014/main" val="2631811060"/>
                    </a:ext>
                  </a:extLst>
                </a:gridCol>
                <a:gridCol w="1130564">
                  <a:extLst>
                    <a:ext uri="{9D8B030D-6E8A-4147-A177-3AD203B41FA5}">
                      <a16:colId xmlns:a16="http://schemas.microsoft.com/office/drawing/2014/main" val="2680864558"/>
                    </a:ext>
                  </a:extLst>
                </a:gridCol>
                <a:gridCol w="1130564">
                  <a:extLst>
                    <a:ext uri="{9D8B030D-6E8A-4147-A177-3AD203B41FA5}">
                      <a16:colId xmlns:a16="http://schemas.microsoft.com/office/drawing/2014/main" val="3921292119"/>
                    </a:ext>
                  </a:extLst>
                </a:gridCol>
                <a:gridCol w="1525442">
                  <a:extLst>
                    <a:ext uri="{9D8B030D-6E8A-4147-A177-3AD203B41FA5}">
                      <a16:colId xmlns:a16="http://schemas.microsoft.com/office/drawing/2014/main" val="3207225871"/>
                    </a:ext>
                  </a:extLst>
                </a:gridCol>
              </a:tblGrid>
              <a:tr h="378794">
                <a:tc>
                  <a:txBody>
                    <a:bodyPr/>
                    <a:lstStyle/>
                    <a:p>
                      <a:pPr algn="l" fontAlgn="b"/>
                      <a:r>
                        <a:rPr lang="en-SG" sz="1500" b="0" i="0" u="none" strike="noStrike" dirty="0">
                          <a:solidFill>
                            <a:srgbClr val="000000"/>
                          </a:solidFill>
                          <a:effectLst/>
                          <a:latin typeface="Calibri" panose="020F0502020204030204" pitchFamily="34" charset="0"/>
                        </a:rPr>
                        <a:t>Bin</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C1</a:t>
                      </a:r>
                    </a:p>
                  </a:txBody>
                  <a:tcPr marL="7620" marR="7620" marT="7620" marB="0" anchor="b">
                    <a:lnL>
                      <a:noFill/>
                    </a:lnL>
                    <a:lnR>
                      <a:noFill/>
                    </a:lnR>
                    <a:lnT>
                      <a:noFill/>
                    </a:lnT>
                    <a:lnB>
                      <a:noFill/>
                    </a:lnB>
                    <a:solidFill>
                      <a:srgbClr val="E7E6E6"/>
                    </a:solidFill>
                  </a:tcPr>
                </a:tc>
                <a:tc>
                  <a:txBody>
                    <a:bodyPr/>
                    <a:lstStyle/>
                    <a:p>
                      <a:pPr algn="l" fontAlgn="b"/>
                      <a:r>
                        <a:rPr lang="en-US" sz="1500" b="0" i="0" u="none" strike="noStrike" dirty="0">
                          <a:solidFill>
                            <a:srgbClr val="000000"/>
                          </a:solidFill>
                          <a:effectLst/>
                          <a:latin typeface="Calibri" panose="020F0502020204030204" pitchFamily="34" charset="0"/>
                        </a:rPr>
                        <a:t>C2</a:t>
                      </a:r>
                      <a:endParaRPr lang="en-SG" sz="15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C3</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C4</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C6</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C7</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dirty="0">
                          <a:solidFill>
                            <a:srgbClr val="000000"/>
                          </a:solidFill>
                          <a:effectLst/>
                          <a:latin typeface="Calibri" panose="020F0502020204030204" pitchFamily="34" charset="0"/>
                        </a:rPr>
                        <a:t>C8</a:t>
                      </a:r>
                    </a:p>
                  </a:txBody>
                  <a:tcPr marL="7620" marR="7620" marT="7620" marB="0" anchor="b">
                    <a:lnL>
                      <a:noFill/>
                    </a:lnL>
                    <a:lnR>
                      <a:noFill/>
                    </a:lnR>
                    <a:lnT>
                      <a:noFill/>
                    </a:lnT>
                    <a:lnB>
                      <a:noFill/>
                    </a:lnB>
                    <a:solidFill>
                      <a:srgbClr val="E7E6E6"/>
                    </a:solidFill>
                  </a:tcPr>
                </a:tc>
                <a:extLst>
                  <a:ext uri="{0D108BD9-81ED-4DB2-BD59-A6C34878D82A}">
                    <a16:rowId xmlns:a16="http://schemas.microsoft.com/office/drawing/2014/main" val="2234451106"/>
                  </a:ext>
                </a:extLst>
              </a:tr>
              <a:tr h="491245">
                <a:tc>
                  <a:txBody>
                    <a:bodyPr/>
                    <a:lstStyle/>
                    <a:p>
                      <a:pPr algn="l" fontAlgn="b"/>
                      <a:r>
                        <a:rPr lang="en-SG" sz="1500" b="0" i="0" u="none" strike="noStrike" dirty="0">
                          <a:solidFill>
                            <a:srgbClr val="000000"/>
                          </a:solidFill>
                          <a:effectLst/>
                          <a:latin typeface="Calibri" panose="020F0502020204030204" pitchFamily="34" charset="0"/>
                        </a:rPr>
                        <a:t>0.5 to 1</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9.17%</a:t>
                      </a:r>
                    </a:p>
                  </a:txBody>
                  <a:tcPr marL="7620" marR="7620" marT="7620" marB="0" anchor="b">
                    <a:lnL>
                      <a:noFill/>
                    </a:lnL>
                    <a:lnR>
                      <a:noFill/>
                    </a:lnR>
                    <a:lnT>
                      <a:noFill/>
                    </a:lnT>
                    <a:lnB>
                      <a:noFill/>
                    </a:lnB>
                    <a:solidFill>
                      <a:srgbClr val="F1E784"/>
                    </a:solidFill>
                  </a:tcPr>
                </a:tc>
                <a:tc>
                  <a:txBody>
                    <a:bodyPr/>
                    <a:lstStyle/>
                    <a:p>
                      <a:pPr algn="l" fontAlgn="b"/>
                      <a:r>
                        <a:rPr lang="en-SG" sz="1500" b="0" i="0" u="none" strike="noStrike">
                          <a:solidFill>
                            <a:srgbClr val="000000"/>
                          </a:solidFill>
                          <a:effectLst/>
                          <a:latin typeface="Calibri" panose="020F0502020204030204" pitchFamily="34" charset="0"/>
                        </a:rPr>
                        <a:t>22.92%</a:t>
                      </a:r>
                    </a:p>
                  </a:txBody>
                  <a:tcPr marL="7620" marR="7620" marT="7620" marB="0" anchor="b">
                    <a:lnL>
                      <a:noFill/>
                    </a:lnL>
                    <a:lnR>
                      <a:noFill/>
                    </a:lnR>
                    <a:lnT>
                      <a:noFill/>
                    </a:lnT>
                    <a:lnB>
                      <a:noFill/>
                    </a:lnB>
                    <a:solidFill>
                      <a:srgbClr val="ADD480"/>
                    </a:solidFill>
                  </a:tcPr>
                </a:tc>
                <a:tc>
                  <a:txBody>
                    <a:bodyPr/>
                    <a:lstStyle/>
                    <a:p>
                      <a:pPr algn="l" fontAlgn="b"/>
                      <a:r>
                        <a:rPr lang="en-SG" sz="1500" b="0" i="0" u="none" strike="noStrike">
                          <a:solidFill>
                            <a:srgbClr val="000000"/>
                          </a:solidFill>
                          <a:effectLst/>
                          <a:latin typeface="Calibri" panose="020F0502020204030204" pitchFamily="34" charset="0"/>
                        </a:rPr>
                        <a:t>4.91%</a:t>
                      </a:r>
                    </a:p>
                  </a:txBody>
                  <a:tcPr marL="7620" marR="7620" marT="7620" marB="0" anchor="b">
                    <a:lnL>
                      <a:noFill/>
                    </a:lnL>
                    <a:lnR>
                      <a:noFill/>
                    </a:lnR>
                    <a:lnT>
                      <a:noFill/>
                    </a:lnT>
                    <a:lnB>
                      <a:noFill/>
                    </a:lnB>
                    <a:solidFill>
                      <a:srgbClr val="FDCC7E"/>
                    </a:solidFill>
                  </a:tcPr>
                </a:tc>
                <a:tc>
                  <a:txBody>
                    <a:bodyPr/>
                    <a:lstStyle/>
                    <a:p>
                      <a:pPr algn="l" fontAlgn="b"/>
                      <a:r>
                        <a:rPr lang="en-SG" sz="1500" b="0" i="0" u="none" strike="noStrike">
                          <a:solidFill>
                            <a:srgbClr val="000000"/>
                          </a:solidFill>
                          <a:effectLst/>
                          <a:latin typeface="Calibri" panose="020F0502020204030204" pitchFamily="34" charset="0"/>
                        </a:rPr>
                        <a:t>9.95%</a:t>
                      </a:r>
                    </a:p>
                  </a:txBody>
                  <a:tcPr marL="7620" marR="7620" marT="7620" marB="0" anchor="b">
                    <a:lnL>
                      <a:noFill/>
                    </a:lnL>
                    <a:lnR>
                      <a:noFill/>
                    </a:lnR>
                    <a:lnT>
                      <a:noFill/>
                    </a:lnT>
                    <a:lnB>
                      <a:noFill/>
                    </a:lnB>
                    <a:solidFill>
                      <a:srgbClr val="EDE683"/>
                    </a:solidFill>
                  </a:tcPr>
                </a:tc>
                <a:tc>
                  <a:txBody>
                    <a:bodyPr/>
                    <a:lstStyle/>
                    <a:p>
                      <a:pPr algn="l" fontAlgn="b"/>
                      <a:r>
                        <a:rPr lang="en-SG" sz="1500" b="0" i="0" u="none" strike="noStrike" dirty="0">
                          <a:solidFill>
                            <a:srgbClr val="000000"/>
                          </a:solidFill>
                          <a:effectLst/>
                          <a:latin typeface="Calibri" panose="020F0502020204030204" pitchFamily="34" charset="0"/>
                        </a:rPr>
                        <a:t>2.88%</a:t>
                      </a:r>
                    </a:p>
                  </a:txBody>
                  <a:tcPr marL="7620" marR="7620" marT="7620" marB="0" anchor="b">
                    <a:lnL>
                      <a:noFill/>
                    </a:lnL>
                    <a:lnR>
                      <a:noFill/>
                    </a:lnR>
                    <a:lnT>
                      <a:noFill/>
                    </a:lnT>
                    <a:lnB>
                      <a:noFill/>
                    </a:lnB>
                    <a:solidFill>
                      <a:srgbClr val="FA9E75"/>
                    </a:solidFill>
                  </a:tcPr>
                </a:tc>
                <a:tc>
                  <a:txBody>
                    <a:bodyPr/>
                    <a:lstStyle/>
                    <a:p>
                      <a:pPr algn="l" fontAlgn="b"/>
                      <a:r>
                        <a:rPr lang="en-SG" sz="1500" b="0" i="0" u="none" strike="noStrike">
                          <a:solidFill>
                            <a:srgbClr val="000000"/>
                          </a:solidFill>
                          <a:effectLst/>
                          <a:latin typeface="Calibri" panose="020F0502020204030204" pitchFamily="34" charset="0"/>
                        </a:rPr>
                        <a:t>2.64%</a:t>
                      </a:r>
                    </a:p>
                  </a:txBody>
                  <a:tcPr marL="7620" marR="7620" marT="7620" marB="0" anchor="b">
                    <a:lnL>
                      <a:noFill/>
                    </a:lnL>
                    <a:lnR>
                      <a:noFill/>
                    </a:lnR>
                    <a:lnT>
                      <a:noFill/>
                    </a:lnT>
                    <a:lnB>
                      <a:noFill/>
                    </a:lnB>
                    <a:solidFill>
                      <a:srgbClr val="FA9874"/>
                    </a:solidFill>
                  </a:tcPr>
                </a:tc>
                <a:tc>
                  <a:txBody>
                    <a:bodyPr/>
                    <a:lstStyle/>
                    <a:p>
                      <a:pPr algn="l" fontAlgn="b"/>
                      <a:r>
                        <a:rPr lang="en-SG" sz="1500" b="0" i="0" u="none" strike="noStrike">
                          <a:solidFill>
                            <a:srgbClr val="000000"/>
                          </a:solidFill>
                          <a:effectLst/>
                          <a:latin typeface="Calibri" panose="020F0502020204030204" pitchFamily="34" charset="0"/>
                        </a:rPr>
                        <a:t>10.76%</a:t>
                      </a:r>
                    </a:p>
                  </a:txBody>
                  <a:tcPr marL="7620" marR="7620" marT="7620" marB="0" anchor="b">
                    <a:lnL>
                      <a:noFill/>
                    </a:lnL>
                    <a:lnR>
                      <a:noFill/>
                    </a:lnR>
                    <a:lnT>
                      <a:noFill/>
                    </a:lnT>
                    <a:lnB>
                      <a:noFill/>
                    </a:lnB>
                    <a:solidFill>
                      <a:srgbClr val="E9E583"/>
                    </a:solidFill>
                  </a:tcPr>
                </a:tc>
                <a:tc>
                  <a:txBody>
                    <a:bodyPr/>
                    <a:lstStyle/>
                    <a:p>
                      <a:pPr algn="l" fontAlgn="b"/>
                      <a:r>
                        <a:rPr lang="en-SG" sz="1500" b="0" i="0" u="none" strike="noStrike" dirty="0">
                          <a:solidFill>
                            <a:srgbClr val="000000"/>
                          </a:solidFill>
                          <a:effectLst/>
                          <a:latin typeface="Calibri" panose="020F0502020204030204" pitchFamily="34" charset="0"/>
                        </a:rPr>
                        <a:t>5.19%</a:t>
                      </a:r>
                    </a:p>
                  </a:txBody>
                  <a:tcPr marL="7620" marR="7620" marT="7620" marB="0" anchor="b">
                    <a:lnL>
                      <a:noFill/>
                    </a:lnL>
                    <a:lnR>
                      <a:noFill/>
                    </a:lnR>
                    <a:lnT>
                      <a:noFill/>
                    </a:lnT>
                    <a:lnB>
                      <a:noFill/>
                    </a:lnB>
                    <a:solidFill>
                      <a:srgbClr val="FDD37F"/>
                    </a:solidFill>
                  </a:tcPr>
                </a:tc>
                <a:extLst>
                  <a:ext uri="{0D108BD9-81ED-4DB2-BD59-A6C34878D82A}">
                    <a16:rowId xmlns:a16="http://schemas.microsoft.com/office/drawing/2014/main" val="3214303609"/>
                  </a:ext>
                </a:extLst>
              </a:tr>
              <a:tr h="491245">
                <a:tc>
                  <a:txBody>
                    <a:bodyPr/>
                    <a:lstStyle/>
                    <a:p>
                      <a:pPr algn="l" fontAlgn="b"/>
                      <a:r>
                        <a:rPr lang="en-SG" sz="1500" b="0" i="0" u="none" strike="noStrike">
                          <a:solidFill>
                            <a:srgbClr val="000000"/>
                          </a:solidFill>
                          <a:effectLst/>
                          <a:latin typeface="Calibri" panose="020F0502020204030204" pitchFamily="34" charset="0"/>
                        </a:rPr>
                        <a:t>1 to 1.5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17.05%</a:t>
                      </a:r>
                    </a:p>
                  </a:txBody>
                  <a:tcPr marL="7620" marR="7620" marT="7620" marB="0" anchor="b">
                    <a:lnL>
                      <a:noFill/>
                    </a:lnL>
                    <a:lnR>
                      <a:noFill/>
                    </a:lnR>
                    <a:lnT>
                      <a:noFill/>
                    </a:lnT>
                    <a:lnB>
                      <a:noFill/>
                    </a:lnB>
                    <a:solidFill>
                      <a:srgbClr val="CADC81"/>
                    </a:solidFill>
                  </a:tcPr>
                </a:tc>
                <a:tc>
                  <a:txBody>
                    <a:bodyPr/>
                    <a:lstStyle/>
                    <a:p>
                      <a:pPr algn="l" fontAlgn="b"/>
                      <a:r>
                        <a:rPr lang="en-SG" sz="1500" b="0" i="0" u="none" strike="noStrike">
                          <a:solidFill>
                            <a:srgbClr val="000000"/>
                          </a:solidFill>
                          <a:effectLst/>
                          <a:latin typeface="Calibri" panose="020F0502020204030204" pitchFamily="34" charset="0"/>
                        </a:rPr>
                        <a:t>23.75%</a:t>
                      </a:r>
                    </a:p>
                  </a:txBody>
                  <a:tcPr marL="7620" marR="7620" marT="7620" marB="0" anchor="b">
                    <a:lnL>
                      <a:noFill/>
                    </a:lnL>
                    <a:lnR>
                      <a:noFill/>
                    </a:lnR>
                    <a:lnT>
                      <a:noFill/>
                    </a:lnT>
                    <a:lnB>
                      <a:noFill/>
                    </a:lnB>
                    <a:solidFill>
                      <a:srgbClr val="A9D380"/>
                    </a:solidFill>
                  </a:tcPr>
                </a:tc>
                <a:tc>
                  <a:txBody>
                    <a:bodyPr/>
                    <a:lstStyle/>
                    <a:p>
                      <a:pPr algn="l" fontAlgn="b"/>
                      <a:r>
                        <a:rPr lang="en-SG" sz="1500" b="0" i="0" u="none" strike="noStrike">
                          <a:solidFill>
                            <a:srgbClr val="000000"/>
                          </a:solidFill>
                          <a:effectLst/>
                          <a:latin typeface="Calibri" panose="020F0502020204030204" pitchFamily="34" charset="0"/>
                        </a:rPr>
                        <a:t>6.35%</a:t>
                      </a:r>
                    </a:p>
                  </a:txBody>
                  <a:tcPr marL="7620" marR="7620" marT="7620" marB="0" anchor="b">
                    <a:lnL>
                      <a:noFill/>
                    </a:lnL>
                    <a:lnR>
                      <a:noFill/>
                    </a:lnR>
                    <a:lnT>
                      <a:noFill/>
                    </a:lnT>
                    <a:lnB>
                      <a:noFill/>
                    </a:lnB>
                    <a:solidFill>
                      <a:srgbClr val="FFEB84"/>
                    </a:solidFill>
                  </a:tcPr>
                </a:tc>
                <a:tc>
                  <a:txBody>
                    <a:bodyPr/>
                    <a:lstStyle/>
                    <a:p>
                      <a:pPr algn="l" fontAlgn="b"/>
                      <a:r>
                        <a:rPr lang="en-SG" sz="1500" b="0" i="0" u="none" strike="noStrike" dirty="0">
                          <a:solidFill>
                            <a:srgbClr val="000000"/>
                          </a:solidFill>
                          <a:effectLst/>
                          <a:latin typeface="Calibri" panose="020F0502020204030204" pitchFamily="34" charset="0"/>
                        </a:rPr>
                        <a:t>19.37%</a:t>
                      </a:r>
                    </a:p>
                  </a:txBody>
                  <a:tcPr marL="7620" marR="7620" marT="7620" marB="0" anchor="b">
                    <a:lnL>
                      <a:noFill/>
                    </a:lnL>
                    <a:lnR>
                      <a:noFill/>
                    </a:lnR>
                    <a:lnT>
                      <a:noFill/>
                    </a:lnT>
                    <a:lnB>
                      <a:noFill/>
                    </a:lnB>
                    <a:solidFill>
                      <a:srgbClr val="BFD981"/>
                    </a:solidFill>
                  </a:tcPr>
                </a:tc>
                <a:tc>
                  <a:txBody>
                    <a:bodyPr/>
                    <a:lstStyle/>
                    <a:p>
                      <a:pPr algn="l" fontAlgn="b"/>
                      <a:r>
                        <a:rPr lang="en-SG" sz="1500" b="0" i="0" u="none" strike="noStrike">
                          <a:solidFill>
                            <a:srgbClr val="000000"/>
                          </a:solidFill>
                          <a:effectLst/>
                          <a:latin typeface="Calibri" panose="020F0502020204030204" pitchFamily="34" charset="0"/>
                        </a:rPr>
                        <a:t>5.75%</a:t>
                      </a:r>
                    </a:p>
                  </a:txBody>
                  <a:tcPr marL="7620" marR="7620" marT="7620" marB="0" anchor="b">
                    <a:lnL>
                      <a:noFill/>
                    </a:lnL>
                    <a:lnR>
                      <a:noFill/>
                    </a:lnR>
                    <a:lnT>
                      <a:noFill/>
                    </a:lnT>
                    <a:lnB>
                      <a:noFill/>
                    </a:lnB>
                    <a:solidFill>
                      <a:srgbClr val="FEE081"/>
                    </a:solidFill>
                  </a:tcPr>
                </a:tc>
                <a:tc>
                  <a:txBody>
                    <a:bodyPr/>
                    <a:lstStyle/>
                    <a:p>
                      <a:pPr algn="l" fontAlgn="b"/>
                      <a:r>
                        <a:rPr lang="en-SG" sz="1500" b="0" i="0" u="none" strike="noStrike">
                          <a:solidFill>
                            <a:srgbClr val="000000"/>
                          </a:solidFill>
                          <a:effectLst/>
                          <a:latin typeface="Calibri" panose="020F0502020204030204" pitchFamily="34" charset="0"/>
                        </a:rPr>
                        <a:t>6.20%</a:t>
                      </a:r>
                    </a:p>
                  </a:txBody>
                  <a:tcPr marL="7620" marR="7620" marT="7620" marB="0" anchor="b">
                    <a:lnL>
                      <a:noFill/>
                    </a:lnL>
                    <a:lnR>
                      <a:noFill/>
                    </a:lnR>
                    <a:lnT>
                      <a:noFill/>
                    </a:lnT>
                    <a:lnB>
                      <a:noFill/>
                    </a:lnB>
                    <a:solidFill>
                      <a:srgbClr val="FEEA83"/>
                    </a:solidFill>
                  </a:tcPr>
                </a:tc>
                <a:tc>
                  <a:txBody>
                    <a:bodyPr/>
                    <a:lstStyle/>
                    <a:p>
                      <a:pPr algn="l" fontAlgn="b"/>
                      <a:r>
                        <a:rPr lang="en-SG" sz="1500" b="0" i="0" u="none" strike="noStrike">
                          <a:solidFill>
                            <a:srgbClr val="000000"/>
                          </a:solidFill>
                          <a:effectLst/>
                          <a:latin typeface="Calibri" panose="020F0502020204030204" pitchFamily="34" charset="0"/>
                        </a:rPr>
                        <a:t>20.86%</a:t>
                      </a:r>
                    </a:p>
                  </a:txBody>
                  <a:tcPr marL="7620" marR="7620" marT="7620" marB="0" anchor="b">
                    <a:lnL>
                      <a:noFill/>
                    </a:lnL>
                    <a:lnR>
                      <a:noFill/>
                    </a:lnR>
                    <a:lnT>
                      <a:noFill/>
                    </a:lnT>
                    <a:lnB>
                      <a:noFill/>
                    </a:lnB>
                    <a:solidFill>
                      <a:srgbClr val="B7D780"/>
                    </a:solidFill>
                  </a:tcPr>
                </a:tc>
                <a:tc>
                  <a:txBody>
                    <a:bodyPr/>
                    <a:lstStyle/>
                    <a:p>
                      <a:pPr algn="l" fontAlgn="b"/>
                      <a:r>
                        <a:rPr lang="en-SG" sz="1500" b="0" i="0" u="none" strike="noStrike" dirty="0">
                          <a:solidFill>
                            <a:srgbClr val="000000"/>
                          </a:solidFill>
                          <a:effectLst/>
                          <a:latin typeface="Calibri" panose="020F0502020204030204" pitchFamily="34" charset="0"/>
                        </a:rPr>
                        <a:t>3.39%</a:t>
                      </a:r>
                    </a:p>
                  </a:txBody>
                  <a:tcPr marL="7620" marR="7620" marT="7620" marB="0" anchor="b">
                    <a:lnL>
                      <a:noFill/>
                    </a:lnL>
                    <a:lnR>
                      <a:noFill/>
                    </a:lnR>
                    <a:lnT>
                      <a:noFill/>
                    </a:lnT>
                    <a:lnB>
                      <a:noFill/>
                    </a:lnB>
                    <a:solidFill>
                      <a:srgbClr val="FBAA77"/>
                    </a:solidFill>
                  </a:tcPr>
                </a:tc>
                <a:extLst>
                  <a:ext uri="{0D108BD9-81ED-4DB2-BD59-A6C34878D82A}">
                    <a16:rowId xmlns:a16="http://schemas.microsoft.com/office/drawing/2014/main" val="1142321773"/>
                  </a:ext>
                </a:extLst>
              </a:tr>
              <a:tr h="491245">
                <a:tc>
                  <a:txBody>
                    <a:bodyPr/>
                    <a:lstStyle/>
                    <a:p>
                      <a:pPr algn="l" fontAlgn="b"/>
                      <a:r>
                        <a:rPr lang="en-SG" sz="1500" b="0" i="0" u="none" strike="noStrike">
                          <a:solidFill>
                            <a:srgbClr val="000000"/>
                          </a:solidFill>
                          <a:effectLst/>
                          <a:latin typeface="Calibri" panose="020F0502020204030204" pitchFamily="34" charset="0"/>
                        </a:rPr>
                        <a:t>1.5 to 2</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20.95%</a:t>
                      </a:r>
                    </a:p>
                  </a:txBody>
                  <a:tcPr marL="7620" marR="7620" marT="7620" marB="0" anchor="b">
                    <a:lnL>
                      <a:noFill/>
                    </a:lnL>
                    <a:lnR>
                      <a:noFill/>
                    </a:lnR>
                    <a:lnT>
                      <a:noFill/>
                    </a:lnT>
                    <a:lnB>
                      <a:noFill/>
                    </a:lnB>
                    <a:solidFill>
                      <a:srgbClr val="B7D780"/>
                    </a:solidFill>
                  </a:tcPr>
                </a:tc>
                <a:tc>
                  <a:txBody>
                    <a:bodyPr/>
                    <a:lstStyle/>
                    <a:p>
                      <a:pPr algn="l" fontAlgn="b"/>
                      <a:r>
                        <a:rPr lang="en-SG" sz="1500" b="0" i="0" u="none" strike="noStrike">
                          <a:solidFill>
                            <a:srgbClr val="000000"/>
                          </a:solidFill>
                          <a:effectLst/>
                          <a:latin typeface="Calibri" panose="020F0502020204030204" pitchFamily="34" charset="0"/>
                        </a:rPr>
                        <a:t>18.74%</a:t>
                      </a:r>
                    </a:p>
                  </a:txBody>
                  <a:tcPr marL="7620" marR="7620" marT="7620" marB="0" anchor="b">
                    <a:lnL>
                      <a:noFill/>
                    </a:lnL>
                    <a:lnR>
                      <a:noFill/>
                    </a:lnR>
                    <a:lnT>
                      <a:noFill/>
                    </a:lnT>
                    <a:lnB>
                      <a:noFill/>
                    </a:lnB>
                    <a:solidFill>
                      <a:srgbClr val="C2DA81"/>
                    </a:solidFill>
                  </a:tcPr>
                </a:tc>
                <a:tc>
                  <a:txBody>
                    <a:bodyPr/>
                    <a:lstStyle/>
                    <a:p>
                      <a:pPr algn="l" fontAlgn="b"/>
                      <a:r>
                        <a:rPr lang="en-SG" sz="1500" b="0" i="0" u="none" strike="noStrike">
                          <a:solidFill>
                            <a:srgbClr val="000000"/>
                          </a:solidFill>
                          <a:effectLst/>
                          <a:latin typeface="Calibri" panose="020F0502020204030204" pitchFamily="34" charset="0"/>
                        </a:rPr>
                        <a:t>14.15%</a:t>
                      </a:r>
                    </a:p>
                  </a:txBody>
                  <a:tcPr marL="7620" marR="7620" marT="7620" marB="0" anchor="b">
                    <a:lnL>
                      <a:noFill/>
                    </a:lnL>
                    <a:lnR>
                      <a:noFill/>
                    </a:lnR>
                    <a:lnT>
                      <a:noFill/>
                    </a:lnT>
                    <a:lnB>
                      <a:noFill/>
                    </a:lnB>
                    <a:solidFill>
                      <a:srgbClr val="D8E082"/>
                    </a:solidFill>
                  </a:tcPr>
                </a:tc>
                <a:tc>
                  <a:txBody>
                    <a:bodyPr/>
                    <a:lstStyle/>
                    <a:p>
                      <a:pPr algn="l" fontAlgn="b"/>
                      <a:r>
                        <a:rPr lang="en-SG" sz="1500" b="0" i="0" u="none" strike="noStrike">
                          <a:solidFill>
                            <a:srgbClr val="000000"/>
                          </a:solidFill>
                          <a:effectLst/>
                          <a:latin typeface="Calibri" panose="020F0502020204030204" pitchFamily="34" charset="0"/>
                        </a:rPr>
                        <a:t>25.27%</a:t>
                      </a:r>
                    </a:p>
                  </a:txBody>
                  <a:tcPr marL="7620" marR="7620" marT="7620" marB="0" anchor="b">
                    <a:lnL>
                      <a:noFill/>
                    </a:lnL>
                    <a:lnR>
                      <a:noFill/>
                    </a:lnR>
                    <a:lnT>
                      <a:noFill/>
                    </a:lnT>
                    <a:lnB>
                      <a:noFill/>
                    </a:lnB>
                    <a:solidFill>
                      <a:srgbClr val="A2D07F"/>
                    </a:solidFill>
                  </a:tcPr>
                </a:tc>
                <a:tc>
                  <a:txBody>
                    <a:bodyPr/>
                    <a:lstStyle/>
                    <a:p>
                      <a:pPr algn="l" fontAlgn="b"/>
                      <a:r>
                        <a:rPr lang="en-SG" sz="1500" b="0" i="0" u="none" strike="noStrike">
                          <a:solidFill>
                            <a:srgbClr val="000000"/>
                          </a:solidFill>
                          <a:effectLst/>
                          <a:latin typeface="Calibri" panose="020F0502020204030204" pitchFamily="34" charset="0"/>
                        </a:rPr>
                        <a:t>11.06%</a:t>
                      </a:r>
                    </a:p>
                  </a:txBody>
                  <a:tcPr marL="7620" marR="7620" marT="7620" marB="0" anchor="b">
                    <a:lnL>
                      <a:noFill/>
                    </a:lnL>
                    <a:lnR>
                      <a:noFill/>
                    </a:lnR>
                    <a:lnT>
                      <a:noFill/>
                    </a:lnT>
                    <a:lnB>
                      <a:noFill/>
                    </a:lnB>
                    <a:solidFill>
                      <a:srgbClr val="E8E583"/>
                    </a:solidFill>
                  </a:tcPr>
                </a:tc>
                <a:tc>
                  <a:txBody>
                    <a:bodyPr/>
                    <a:lstStyle/>
                    <a:p>
                      <a:pPr algn="l" fontAlgn="b"/>
                      <a:r>
                        <a:rPr lang="en-SG" sz="1500" b="0" i="0" u="none" strike="noStrike">
                          <a:solidFill>
                            <a:srgbClr val="000000"/>
                          </a:solidFill>
                          <a:effectLst/>
                          <a:latin typeface="Calibri" panose="020F0502020204030204" pitchFamily="34" charset="0"/>
                        </a:rPr>
                        <a:t>12.76%</a:t>
                      </a:r>
                    </a:p>
                  </a:txBody>
                  <a:tcPr marL="7620" marR="7620" marT="7620" marB="0" anchor="b">
                    <a:lnL>
                      <a:noFill/>
                    </a:lnL>
                    <a:lnR>
                      <a:noFill/>
                    </a:lnR>
                    <a:lnT>
                      <a:noFill/>
                    </a:lnT>
                    <a:lnB>
                      <a:noFill/>
                    </a:lnB>
                    <a:solidFill>
                      <a:srgbClr val="DFE283"/>
                    </a:solidFill>
                  </a:tcPr>
                </a:tc>
                <a:tc>
                  <a:txBody>
                    <a:bodyPr/>
                    <a:lstStyle/>
                    <a:p>
                      <a:pPr algn="l" fontAlgn="b"/>
                      <a:r>
                        <a:rPr lang="en-SG" sz="1500" b="0" i="0" u="none" strike="noStrike">
                          <a:solidFill>
                            <a:srgbClr val="000000"/>
                          </a:solidFill>
                          <a:effectLst/>
                          <a:latin typeface="Calibri" panose="020F0502020204030204" pitchFamily="34" charset="0"/>
                        </a:rPr>
                        <a:t>27.21%</a:t>
                      </a:r>
                    </a:p>
                  </a:txBody>
                  <a:tcPr marL="7620" marR="7620" marT="7620" marB="0" anchor="b">
                    <a:lnL>
                      <a:noFill/>
                    </a:lnL>
                    <a:lnR>
                      <a:noFill/>
                    </a:lnR>
                    <a:lnT>
                      <a:noFill/>
                    </a:lnT>
                    <a:lnB>
                      <a:noFill/>
                    </a:lnB>
                    <a:solidFill>
                      <a:srgbClr val="98CE7F"/>
                    </a:solidFill>
                  </a:tcPr>
                </a:tc>
                <a:tc>
                  <a:txBody>
                    <a:bodyPr/>
                    <a:lstStyle/>
                    <a:p>
                      <a:pPr algn="l" fontAlgn="b"/>
                      <a:r>
                        <a:rPr lang="en-SG" sz="1500" b="0" i="0" u="none" strike="noStrike">
                          <a:solidFill>
                            <a:srgbClr val="000000"/>
                          </a:solidFill>
                          <a:effectLst/>
                          <a:latin typeface="Calibri" panose="020F0502020204030204" pitchFamily="34" charset="0"/>
                        </a:rPr>
                        <a:t>4.48%</a:t>
                      </a:r>
                    </a:p>
                  </a:txBody>
                  <a:tcPr marL="7620" marR="7620" marT="7620" marB="0" anchor="b">
                    <a:lnL>
                      <a:noFill/>
                    </a:lnL>
                    <a:lnR>
                      <a:noFill/>
                    </a:lnR>
                    <a:lnT>
                      <a:noFill/>
                    </a:lnT>
                    <a:lnB>
                      <a:noFill/>
                    </a:lnB>
                    <a:solidFill>
                      <a:srgbClr val="FCC37C"/>
                    </a:solidFill>
                  </a:tcPr>
                </a:tc>
                <a:extLst>
                  <a:ext uri="{0D108BD9-81ED-4DB2-BD59-A6C34878D82A}">
                    <a16:rowId xmlns:a16="http://schemas.microsoft.com/office/drawing/2014/main" val="1332223124"/>
                  </a:ext>
                </a:extLst>
              </a:tr>
              <a:tr h="491245">
                <a:tc>
                  <a:txBody>
                    <a:bodyPr/>
                    <a:lstStyle/>
                    <a:p>
                      <a:pPr algn="l" fontAlgn="b"/>
                      <a:r>
                        <a:rPr lang="en-SG" sz="1500" b="0" i="0" u="none" strike="noStrike">
                          <a:solidFill>
                            <a:srgbClr val="000000"/>
                          </a:solidFill>
                          <a:effectLst/>
                          <a:latin typeface="Calibri" panose="020F0502020204030204" pitchFamily="34" charset="0"/>
                        </a:rPr>
                        <a:t>2 to 2.5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18.73%</a:t>
                      </a:r>
                    </a:p>
                  </a:txBody>
                  <a:tcPr marL="7620" marR="7620" marT="7620" marB="0" anchor="b">
                    <a:lnL>
                      <a:noFill/>
                    </a:lnL>
                    <a:lnR>
                      <a:noFill/>
                    </a:lnR>
                    <a:lnT>
                      <a:noFill/>
                    </a:lnT>
                    <a:lnB>
                      <a:noFill/>
                    </a:lnB>
                    <a:solidFill>
                      <a:srgbClr val="C2DA81"/>
                    </a:solidFill>
                  </a:tcPr>
                </a:tc>
                <a:tc>
                  <a:txBody>
                    <a:bodyPr/>
                    <a:lstStyle/>
                    <a:p>
                      <a:pPr algn="l" fontAlgn="b"/>
                      <a:r>
                        <a:rPr lang="en-SG" sz="1500" b="0" i="0" u="none" strike="noStrike">
                          <a:solidFill>
                            <a:srgbClr val="000000"/>
                          </a:solidFill>
                          <a:effectLst/>
                          <a:latin typeface="Calibri" panose="020F0502020204030204" pitchFamily="34" charset="0"/>
                        </a:rPr>
                        <a:t>11.67%</a:t>
                      </a:r>
                    </a:p>
                  </a:txBody>
                  <a:tcPr marL="7620" marR="7620" marT="7620" marB="0" anchor="b">
                    <a:lnL>
                      <a:noFill/>
                    </a:lnL>
                    <a:lnR>
                      <a:noFill/>
                    </a:lnR>
                    <a:lnT>
                      <a:noFill/>
                    </a:lnT>
                    <a:lnB>
                      <a:noFill/>
                    </a:lnB>
                    <a:solidFill>
                      <a:srgbClr val="E5E483"/>
                    </a:solidFill>
                  </a:tcPr>
                </a:tc>
                <a:tc>
                  <a:txBody>
                    <a:bodyPr/>
                    <a:lstStyle/>
                    <a:p>
                      <a:pPr algn="l" fontAlgn="b"/>
                      <a:r>
                        <a:rPr lang="en-SG" sz="1500" b="0" i="0" u="none" strike="noStrike">
                          <a:solidFill>
                            <a:srgbClr val="000000"/>
                          </a:solidFill>
                          <a:effectLst/>
                          <a:latin typeface="Calibri" panose="020F0502020204030204" pitchFamily="34" charset="0"/>
                        </a:rPr>
                        <a:t>16.84%</a:t>
                      </a:r>
                    </a:p>
                  </a:txBody>
                  <a:tcPr marL="7620" marR="7620" marT="7620" marB="0" anchor="b">
                    <a:lnL>
                      <a:noFill/>
                    </a:lnL>
                    <a:lnR>
                      <a:noFill/>
                    </a:lnR>
                    <a:lnT>
                      <a:noFill/>
                    </a:lnT>
                    <a:lnB>
                      <a:noFill/>
                    </a:lnB>
                    <a:solidFill>
                      <a:srgbClr val="CBDC81"/>
                    </a:solidFill>
                  </a:tcPr>
                </a:tc>
                <a:tc>
                  <a:txBody>
                    <a:bodyPr/>
                    <a:lstStyle/>
                    <a:p>
                      <a:pPr algn="l" fontAlgn="b"/>
                      <a:r>
                        <a:rPr lang="en-SG" sz="1500" b="0" i="0" u="none" strike="noStrike">
                          <a:solidFill>
                            <a:srgbClr val="000000"/>
                          </a:solidFill>
                          <a:effectLst/>
                          <a:latin typeface="Calibri" panose="020F0502020204030204" pitchFamily="34" charset="0"/>
                        </a:rPr>
                        <a:t>17.46%</a:t>
                      </a:r>
                    </a:p>
                  </a:txBody>
                  <a:tcPr marL="7620" marR="7620" marT="7620" marB="0" anchor="b">
                    <a:lnL>
                      <a:noFill/>
                    </a:lnL>
                    <a:lnR>
                      <a:noFill/>
                    </a:lnR>
                    <a:lnT>
                      <a:noFill/>
                    </a:lnT>
                    <a:lnB>
                      <a:noFill/>
                    </a:lnB>
                    <a:solidFill>
                      <a:srgbClr val="C8DC81"/>
                    </a:solidFill>
                  </a:tcPr>
                </a:tc>
                <a:tc>
                  <a:txBody>
                    <a:bodyPr/>
                    <a:lstStyle/>
                    <a:p>
                      <a:pPr algn="l" fontAlgn="b"/>
                      <a:r>
                        <a:rPr lang="en-SG" sz="1500" b="0" i="0" u="none" strike="noStrike">
                          <a:solidFill>
                            <a:srgbClr val="000000"/>
                          </a:solidFill>
                          <a:effectLst/>
                          <a:latin typeface="Calibri" panose="020F0502020204030204" pitchFamily="34" charset="0"/>
                        </a:rPr>
                        <a:t>17.00%</a:t>
                      </a:r>
                    </a:p>
                  </a:txBody>
                  <a:tcPr marL="7620" marR="7620" marT="7620" marB="0" anchor="b">
                    <a:lnL>
                      <a:noFill/>
                    </a:lnL>
                    <a:lnR>
                      <a:noFill/>
                    </a:lnR>
                    <a:lnT>
                      <a:noFill/>
                    </a:lnT>
                    <a:lnB>
                      <a:noFill/>
                    </a:lnB>
                    <a:solidFill>
                      <a:srgbClr val="CADC81"/>
                    </a:solidFill>
                  </a:tcPr>
                </a:tc>
                <a:tc>
                  <a:txBody>
                    <a:bodyPr/>
                    <a:lstStyle/>
                    <a:p>
                      <a:pPr algn="l" fontAlgn="b"/>
                      <a:r>
                        <a:rPr lang="en-SG" sz="1500" b="0" i="0" u="none" strike="noStrike">
                          <a:solidFill>
                            <a:srgbClr val="000000"/>
                          </a:solidFill>
                          <a:effectLst/>
                          <a:latin typeface="Calibri" panose="020F0502020204030204" pitchFamily="34" charset="0"/>
                        </a:rPr>
                        <a:t>16.54%</a:t>
                      </a:r>
                    </a:p>
                  </a:txBody>
                  <a:tcPr marL="7620" marR="7620" marT="7620" marB="0" anchor="b">
                    <a:lnL>
                      <a:noFill/>
                    </a:lnL>
                    <a:lnR>
                      <a:noFill/>
                    </a:lnR>
                    <a:lnT>
                      <a:noFill/>
                    </a:lnT>
                    <a:lnB>
                      <a:noFill/>
                    </a:lnB>
                    <a:solidFill>
                      <a:srgbClr val="CDDD82"/>
                    </a:solidFill>
                  </a:tcPr>
                </a:tc>
                <a:tc>
                  <a:txBody>
                    <a:bodyPr/>
                    <a:lstStyle/>
                    <a:p>
                      <a:pPr algn="l" fontAlgn="b"/>
                      <a:r>
                        <a:rPr lang="en-SG" sz="1500" b="0" i="0" u="none" strike="noStrike">
                          <a:solidFill>
                            <a:srgbClr val="000000"/>
                          </a:solidFill>
                          <a:effectLst/>
                          <a:latin typeface="Calibri" panose="020F0502020204030204" pitchFamily="34" charset="0"/>
                        </a:rPr>
                        <a:t>16.78%</a:t>
                      </a:r>
                    </a:p>
                  </a:txBody>
                  <a:tcPr marL="7620" marR="7620" marT="7620" marB="0" anchor="b">
                    <a:lnL>
                      <a:noFill/>
                    </a:lnL>
                    <a:lnR>
                      <a:noFill/>
                    </a:lnR>
                    <a:lnT>
                      <a:noFill/>
                    </a:lnT>
                    <a:lnB>
                      <a:noFill/>
                    </a:lnB>
                    <a:solidFill>
                      <a:srgbClr val="CBDC81"/>
                    </a:solidFill>
                  </a:tcPr>
                </a:tc>
                <a:tc>
                  <a:txBody>
                    <a:bodyPr/>
                    <a:lstStyle/>
                    <a:p>
                      <a:pPr algn="l" fontAlgn="b"/>
                      <a:r>
                        <a:rPr lang="en-SG" sz="1500" b="0" i="0" u="none" strike="noStrike">
                          <a:solidFill>
                            <a:srgbClr val="000000"/>
                          </a:solidFill>
                          <a:effectLst/>
                          <a:latin typeface="Calibri" panose="020F0502020204030204" pitchFamily="34" charset="0"/>
                        </a:rPr>
                        <a:t>9.51%</a:t>
                      </a:r>
                    </a:p>
                  </a:txBody>
                  <a:tcPr marL="7620" marR="7620" marT="7620" marB="0" anchor="b">
                    <a:lnL>
                      <a:noFill/>
                    </a:lnL>
                    <a:lnR>
                      <a:noFill/>
                    </a:lnR>
                    <a:lnT>
                      <a:noFill/>
                    </a:lnT>
                    <a:lnB>
                      <a:noFill/>
                    </a:lnB>
                    <a:solidFill>
                      <a:srgbClr val="EFE784"/>
                    </a:solidFill>
                  </a:tcPr>
                </a:tc>
                <a:extLst>
                  <a:ext uri="{0D108BD9-81ED-4DB2-BD59-A6C34878D82A}">
                    <a16:rowId xmlns:a16="http://schemas.microsoft.com/office/drawing/2014/main" val="445752449"/>
                  </a:ext>
                </a:extLst>
              </a:tr>
              <a:tr h="491245">
                <a:tc>
                  <a:txBody>
                    <a:bodyPr/>
                    <a:lstStyle/>
                    <a:p>
                      <a:pPr algn="l" fontAlgn="b"/>
                      <a:r>
                        <a:rPr lang="en-SG" sz="1500" b="0" i="0" u="none" strike="noStrike">
                          <a:solidFill>
                            <a:srgbClr val="000000"/>
                          </a:solidFill>
                          <a:effectLst/>
                          <a:latin typeface="Calibri" panose="020F0502020204030204" pitchFamily="34" charset="0"/>
                        </a:rPr>
                        <a:t>2.5 to 3</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11.77%</a:t>
                      </a:r>
                    </a:p>
                  </a:txBody>
                  <a:tcPr marL="7620" marR="7620" marT="7620" marB="0" anchor="b">
                    <a:lnL>
                      <a:noFill/>
                    </a:lnL>
                    <a:lnR>
                      <a:noFill/>
                    </a:lnR>
                    <a:lnT>
                      <a:noFill/>
                    </a:lnT>
                    <a:lnB>
                      <a:noFill/>
                    </a:lnB>
                    <a:solidFill>
                      <a:srgbClr val="E4E483"/>
                    </a:solidFill>
                  </a:tcPr>
                </a:tc>
                <a:tc>
                  <a:txBody>
                    <a:bodyPr/>
                    <a:lstStyle/>
                    <a:p>
                      <a:pPr algn="l" fontAlgn="b"/>
                      <a:r>
                        <a:rPr lang="en-SG" sz="1500" b="0" i="0" u="none" strike="noStrike">
                          <a:solidFill>
                            <a:srgbClr val="000000"/>
                          </a:solidFill>
                          <a:effectLst/>
                          <a:latin typeface="Calibri" panose="020F0502020204030204" pitchFamily="34" charset="0"/>
                        </a:rPr>
                        <a:t>6.72%</a:t>
                      </a:r>
                    </a:p>
                  </a:txBody>
                  <a:tcPr marL="7620" marR="7620" marT="7620" marB="0" anchor="b">
                    <a:lnL>
                      <a:noFill/>
                    </a:lnL>
                    <a:lnR>
                      <a:noFill/>
                    </a:lnR>
                    <a:lnT>
                      <a:noFill/>
                    </a:lnT>
                    <a:lnB>
                      <a:noFill/>
                    </a:lnB>
                    <a:solidFill>
                      <a:srgbClr val="FDEB84"/>
                    </a:solidFill>
                  </a:tcPr>
                </a:tc>
                <a:tc>
                  <a:txBody>
                    <a:bodyPr/>
                    <a:lstStyle/>
                    <a:p>
                      <a:pPr algn="l" fontAlgn="b"/>
                      <a:r>
                        <a:rPr lang="en-SG" sz="1500" b="0" i="0" u="none" strike="noStrike">
                          <a:solidFill>
                            <a:srgbClr val="000000"/>
                          </a:solidFill>
                          <a:effectLst/>
                          <a:latin typeface="Calibri" panose="020F0502020204030204" pitchFamily="34" charset="0"/>
                        </a:rPr>
                        <a:t>16.46%</a:t>
                      </a:r>
                    </a:p>
                  </a:txBody>
                  <a:tcPr marL="7620" marR="7620" marT="7620" marB="0" anchor="b">
                    <a:lnL>
                      <a:noFill/>
                    </a:lnL>
                    <a:lnR>
                      <a:noFill/>
                    </a:lnR>
                    <a:lnT>
                      <a:noFill/>
                    </a:lnT>
                    <a:lnB>
                      <a:noFill/>
                    </a:lnB>
                    <a:solidFill>
                      <a:srgbClr val="CDDD82"/>
                    </a:solidFill>
                  </a:tcPr>
                </a:tc>
                <a:tc>
                  <a:txBody>
                    <a:bodyPr/>
                    <a:lstStyle/>
                    <a:p>
                      <a:pPr algn="l" fontAlgn="b"/>
                      <a:r>
                        <a:rPr lang="en-SG" sz="1500" b="0" i="0" u="none" strike="noStrike">
                          <a:solidFill>
                            <a:srgbClr val="000000"/>
                          </a:solidFill>
                          <a:effectLst/>
                          <a:latin typeface="Calibri" panose="020F0502020204030204" pitchFamily="34" charset="0"/>
                        </a:rPr>
                        <a:t>13.02%</a:t>
                      </a:r>
                    </a:p>
                  </a:txBody>
                  <a:tcPr marL="7620" marR="7620" marT="7620" marB="0" anchor="b">
                    <a:lnL>
                      <a:noFill/>
                    </a:lnL>
                    <a:lnR>
                      <a:noFill/>
                    </a:lnR>
                    <a:lnT>
                      <a:noFill/>
                    </a:lnT>
                    <a:lnB>
                      <a:noFill/>
                    </a:lnB>
                    <a:solidFill>
                      <a:srgbClr val="DEE283"/>
                    </a:solidFill>
                  </a:tcPr>
                </a:tc>
                <a:tc>
                  <a:txBody>
                    <a:bodyPr/>
                    <a:lstStyle/>
                    <a:p>
                      <a:pPr algn="l" fontAlgn="b"/>
                      <a:r>
                        <a:rPr lang="en-SG" sz="1500" b="0" i="0" u="none" strike="noStrike">
                          <a:solidFill>
                            <a:srgbClr val="000000"/>
                          </a:solidFill>
                          <a:effectLst/>
                          <a:latin typeface="Calibri" panose="020F0502020204030204" pitchFamily="34" charset="0"/>
                        </a:rPr>
                        <a:t>14.75%</a:t>
                      </a:r>
                    </a:p>
                  </a:txBody>
                  <a:tcPr marL="7620" marR="7620" marT="7620" marB="0" anchor="b">
                    <a:lnL>
                      <a:noFill/>
                    </a:lnL>
                    <a:lnR>
                      <a:noFill/>
                    </a:lnR>
                    <a:lnT>
                      <a:noFill/>
                    </a:lnT>
                    <a:lnB>
                      <a:noFill/>
                    </a:lnB>
                    <a:solidFill>
                      <a:srgbClr val="D5DF82"/>
                    </a:solidFill>
                  </a:tcPr>
                </a:tc>
                <a:tc>
                  <a:txBody>
                    <a:bodyPr/>
                    <a:lstStyle/>
                    <a:p>
                      <a:pPr algn="l" fontAlgn="b"/>
                      <a:r>
                        <a:rPr lang="en-SG" sz="1500" b="0" i="0" u="none" strike="noStrike">
                          <a:solidFill>
                            <a:srgbClr val="000000"/>
                          </a:solidFill>
                          <a:effectLst/>
                          <a:latin typeface="Calibri" panose="020F0502020204030204" pitchFamily="34" charset="0"/>
                        </a:rPr>
                        <a:t>13.40%</a:t>
                      </a:r>
                    </a:p>
                  </a:txBody>
                  <a:tcPr marL="7620" marR="7620" marT="7620" marB="0" anchor="b">
                    <a:lnL>
                      <a:noFill/>
                    </a:lnL>
                    <a:lnR>
                      <a:noFill/>
                    </a:lnR>
                    <a:lnT>
                      <a:noFill/>
                    </a:lnT>
                    <a:lnB>
                      <a:noFill/>
                    </a:lnB>
                    <a:solidFill>
                      <a:srgbClr val="DCE182"/>
                    </a:solidFill>
                  </a:tcPr>
                </a:tc>
                <a:tc>
                  <a:txBody>
                    <a:bodyPr/>
                    <a:lstStyle/>
                    <a:p>
                      <a:pPr algn="l" fontAlgn="b"/>
                      <a:r>
                        <a:rPr lang="en-SG" sz="1500" b="0" i="0" u="none" strike="noStrike">
                          <a:solidFill>
                            <a:srgbClr val="000000"/>
                          </a:solidFill>
                          <a:effectLst/>
                          <a:latin typeface="Calibri" panose="020F0502020204030204" pitchFamily="34" charset="0"/>
                        </a:rPr>
                        <a:t>9.77%</a:t>
                      </a:r>
                    </a:p>
                  </a:txBody>
                  <a:tcPr marL="7620" marR="7620" marT="7620" marB="0" anchor="b">
                    <a:lnL>
                      <a:noFill/>
                    </a:lnL>
                    <a:lnR>
                      <a:noFill/>
                    </a:lnR>
                    <a:lnT>
                      <a:noFill/>
                    </a:lnT>
                    <a:lnB>
                      <a:noFill/>
                    </a:lnB>
                    <a:solidFill>
                      <a:srgbClr val="EEE683"/>
                    </a:solidFill>
                  </a:tcPr>
                </a:tc>
                <a:tc>
                  <a:txBody>
                    <a:bodyPr/>
                    <a:lstStyle/>
                    <a:p>
                      <a:pPr algn="l" fontAlgn="b"/>
                      <a:r>
                        <a:rPr lang="en-SG" sz="1500" b="0" i="0" u="none" strike="noStrike">
                          <a:solidFill>
                            <a:srgbClr val="000000"/>
                          </a:solidFill>
                          <a:effectLst/>
                          <a:latin typeface="Calibri" panose="020F0502020204030204" pitchFamily="34" charset="0"/>
                        </a:rPr>
                        <a:t>9.46%</a:t>
                      </a:r>
                    </a:p>
                  </a:txBody>
                  <a:tcPr marL="7620" marR="7620" marT="7620" marB="0" anchor="b">
                    <a:lnL>
                      <a:noFill/>
                    </a:lnL>
                    <a:lnR>
                      <a:noFill/>
                    </a:lnR>
                    <a:lnT>
                      <a:noFill/>
                    </a:lnT>
                    <a:lnB>
                      <a:noFill/>
                    </a:lnB>
                    <a:solidFill>
                      <a:srgbClr val="F0E784"/>
                    </a:solidFill>
                  </a:tcPr>
                </a:tc>
                <a:extLst>
                  <a:ext uri="{0D108BD9-81ED-4DB2-BD59-A6C34878D82A}">
                    <a16:rowId xmlns:a16="http://schemas.microsoft.com/office/drawing/2014/main" val="1197765955"/>
                  </a:ext>
                </a:extLst>
              </a:tr>
              <a:tr h="491245">
                <a:tc>
                  <a:txBody>
                    <a:bodyPr/>
                    <a:lstStyle/>
                    <a:p>
                      <a:pPr algn="l" fontAlgn="b"/>
                      <a:r>
                        <a:rPr lang="en-SG" sz="1500" b="0" i="0" u="none" strike="noStrike">
                          <a:solidFill>
                            <a:srgbClr val="000000"/>
                          </a:solidFill>
                          <a:effectLst/>
                          <a:latin typeface="Calibri" panose="020F0502020204030204" pitchFamily="34" charset="0"/>
                        </a:rPr>
                        <a:t>3 to 3.5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7.65%</a:t>
                      </a:r>
                    </a:p>
                  </a:txBody>
                  <a:tcPr marL="7620" marR="7620" marT="7620" marB="0" anchor="b">
                    <a:lnL>
                      <a:noFill/>
                    </a:lnL>
                    <a:lnR>
                      <a:noFill/>
                    </a:lnR>
                    <a:lnT>
                      <a:noFill/>
                    </a:lnT>
                    <a:lnB>
                      <a:noFill/>
                    </a:lnB>
                    <a:solidFill>
                      <a:srgbClr val="F9E984"/>
                    </a:solidFill>
                  </a:tcPr>
                </a:tc>
                <a:tc>
                  <a:txBody>
                    <a:bodyPr/>
                    <a:lstStyle/>
                    <a:p>
                      <a:pPr algn="l" fontAlgn="b"/>
                      <a:r>
                        <a:rPr lang="en-SG" sz="1500" b="0" i="0" u="none" strike="noStrike">
                          <a:solidFill>
                            <a:srgbClr val="000000"/>
                          </a:solidFill>
                          <a:effectLst/>
                          <a:latin typeface="Calibri" panose="020F0502020204030204" pitchFamily="34" charset="0"/>
                        </a:rPr>
                        <a:t>4.36%</a:t>
                      </a:r>
                    </a:p>
                  </a:txBody>
                  <a:tcPr marL="7620" marR="7620" marT="7620" marB="0" anchor="b">
                    <a:lnL>
                      <a:noFill/>
                    </a:lnL>
                    <a:lnR>
                      <a:noFill/>
                    </a:lnR>
                    <a:lnT>
                      <a:noFill/>
                    </a:lnT>
                    <a:lnB>
                      <a:noFill/>
                    </a:lnB>
                    <a:solidFill>
                      <a:srgbClr val="FCC07B"/>
                    </a:solidFill>
                  </a:tcPr>
                </a:tc>
                <a:tc>
                  <a:txBody>
                    <a:bodyPr/>
                    <a:lstStyle/>
                    <a:p>
                      <a:pPr algn="l" fontAlgn="b"/>
                      <a:r>
                        <a:rPr lang="en-SG" sz="1500" b="0" i="0" u="none" strike="noStrike">
                          <a:solidFill>
                            <a:srgbClr val="000000"/>
                          </a:solidFill>
                          <a:effectLst/>
                          <a:latin typeface="Calibri" panose="020F0502020204030204" pitchFamily="34" charset="0"/>
                        </a:rPr>
                        <a:t>9.62%</a:t>
                      </a:r>
                    </a:p>
                  </a:txBody>
                  <a:tcPr marL="7620" marR="7620" marT="7620" marB="0" anchor="b">
                    <a:lnL>
                      <a:noFill/>
                    </a:lnL>
                    <a:lnR>
                      <a:noFill/>
                    </a:lnR>
                    <a:lnT>
                      <a:noFill/>
                    </a:lnT>
                    <a:lnB>
                      <a:noFill/>
                    </a:lnB>
                    <a:solidFill>
                      <a:srgbClr val="EFE784"/>
                    </a:solidFill>
                  </a:tcPr>
                </a:tc>
                <a:tc>
                  <a:txBody>
                    <a:bodyPr/>
                    <a:lstStyle/>
                    <a:p>
                      <a:pPr algn="l" fontAlgn="b"/>
                      <a:r>
                        <a:rPr lang="en-SG" sz="1500" b="0" i="0" u="none" strike="noStrike">
                          <a:solidFill>
                            <a:srgbClr val="000000"/>
                          </a:solidFill>
                          <a:effectLst/>
                          <a:latin typeface="Calibri" panose="020F0502020204030204" pitchFamily="34" charset="0"/>
                        </a:rPr>
                        <a:t>5.74%</a:t>
                      </a:r>
                    </a:p>
                  </a:txBody>
                  <a:tcPr marL="7620" marR="7620" marT="7620" marB="0" anchor="b">
                    <a:lnL>
                      <a:noFill/>
                    </a:lnL>
                    <a:lnR>
                      <a:noFill/>
                    </a:lnR>
                    <a:lnT>
                      <a:noFill/>
                    </a:lnT>
                    <a:lnB>
                      <a:noFill/>
                    </a:lnB>
                    <a:solidFill>
                      <a:srgbClr val="FEDF81"/>
                    </a:solidFill>
                  </a:tcPr>
                </a:tc>
                <a:tc>
                  <a:txBody>
                    <a:bodyPr/>
                    <a:lstStyle/>
                    <a:p>
                      <a:pPr algn="l" fontAlgn="b"/>
                      <a:r>
                        <a:rPr lang="en-SG" sz="1500" b="0" i="0" u="none" strike="noStrike">
                          <a:solidFill>
                            <a:srgbClr val="000000"/>
                          </a:solidFill>
                          <a:effectLst/>
                          <a:latin typeface="Calibri" panose="020F0502020204030204" pitchFamily="34" charset="0"/>
                        </a:rPr>
                        <a:t>13.38%</a:t>
                      </a:r>
                    </a:p>
                  </a:txBody>
                  <a:tcPr marL="7620" marR="7620" marT="7620" marB="0" anchor="b">
                    <a:lnL>
                      <a:noFill/>
                    </a:lnL>
                    <a:lnR>
                      <a:noFill/>
                    </a:lnR>
                    <a:lnT>
                      <a:noFill/>
                    </a:lnT>
                    <a:lnB>
                      <a:noFill/>
                    </a:lnB>
                    <a:solidFill>
                      <a:srgbClr val="DCE182"/>
                    </a:solidFill>
                  </a:tcPr>
                </a:tc>
                <a:tc>
                  <a:txBody>
                    <a:bodyPr/>
                    <a:lstStyle/>
                    <a:p>
                      <a:pPr algn="l" fontAlgn="b"/>
                      <a:r>
                        <a:rPr lang="en-SG" sz="1500" b="0" i="0" u="none" strike="noStrike">
                          <a:solidFill>
                            <a:srgbClr val="000000"/>
                          </a:solidFill>
                          <a:effectLst/>
                          <a:latin typeface="Calibri" panose="020F0502020204030204" pitchFamily="34" charset="0"/>
                        </a:rPr>
                        <a:t>10.12%</a:t>
                      </a:r>
                    </a:p>
                  </a:txBody>
                  <a:tcPr marL="7620" marR="7620" marT="7620" marB="0" anchor="b">
                    <a:lnL>
                      <a:noFill/>
                    </a:lnL>
                    <a:lnR>
                      <a:noFill/>
                    </a:lnR>
                    <a:lnT>
                      <a:noFill/>
                    </a:lnT>
                    <a:lnB>
                      <a:noFill/>
                    </a:lnB>
                    <a:solidFill>
                      <a:srgbClr val="ECE683"/>
                    </a:solidFill>
                  </a:tcPr>
                </a:tc>
                <a:tc>
                  <a:txBody>
                    <a:bodyPr/>
                    <a:lstStyle/>
                    <a:p>
                      <a:pPr algn="l" fontAlgn="b"/>
                      <a:r>
                        <a:rPr lang="en-SG" sz="1500" b="0" i="0" u="none" strike="noStrike">
                          <a:solidFill>
                            <a:srgbClr val="000000"/>
                          </a:solidFill>
                          <a:effectLst/>
                          <a:latin typeface="Calibri" panose="020F0502020204030204" pitchFamily="34" charset="0"/>
                        </a:rPr>
                        <a:t>4.64%</a:t>
                      </a:r>
                    </a:p>
                  </a:txBody>
                  <a:tcPr marL="7620" marR="7620" marT="7620" marB="0" anchor="b">
                    <a:lnL>
                      <a:noFill/>
                    </a:lnL>
                    <a:lnR>
                      <a:noFill/>
                    </a:lnR>
                    <a:lnT>
                      <a:noFill/>
                    </a:lnT>
                    <a:lnB>
                      <a:noFill/>
                    </a:lnB>
                    <a:solidFill>
                      <a:srgbClr val="FDC67C"/>
                    </a:solidFill>
                  </a:tcPr>
                </a:tc>
                <a:tc>
                  <a:txBody>
                    <a:bodyPr/>
                    <a:lstStyle/>
                    <a:p>
                      <a:pPr algn="l" fontAlgn="b"/>
                      <a:r>
                        <a:rPr lang="en-SG" sz="1500" b="0" i="0" u="none" strike="noStrike">
                          <a:solidFill>
                            <a:srgbClr val="000000"/>
                          </a:solidFill>
                          <a:effectLst/>
                          <a:latin typeface="Calibri" panose="020F0502020204030204" pitchFamily="34" charset="0"/>
                        </a:rPr>
                        <a:t>9.51%</a:t>
                      </a:r>
                    </a:p>
                  </a:txBody>
                  <a:tcPr marL="7620" marR="7620" marT="7620" marB="0" anchor="b">
                    <a:lnL>
                      <a:noFill/>
                    </a:lnL>
                    <a:lnR>
                      <a:noFill/>
                    </a:lnR>
                    <a:lnT>
                      <a:noFill/>
                    </a:lnT>
                    <a:lnB>
                      <a:noFill/>
                    </a:lnB>
                    <a:solidFill>
                      <a:srgbClr val="EFE784"/>
                    </a:solidFill>
                  </a:tcPr>
                </a:tc>
                <a:extLst>
                  <a:ext uri="{0D108BD9-81ED-4DB2-BD59-A6C34878D82A}">
                    <a16:rowId xmlns:a16="http://schemas.microsoft.com/office/drawing/2014/main" val="3799836285"/>
                  </a:ext>
                </a:extLst>
              </a:tr>
              <a:tr h="378794">
                <a:tc>
                  <a:txBody>
                    <a:bodyPr/>
                    <a:lstStyle/>
                    <a:p>
                      <a:pPr algn="l" fontAlgn="b"/>
                      <a:r>
                        <a:rPr lang="en-SG" sz="1500" b="0" i="0" u="none" strike="noStrike">
                          <a:solidFill>
                            <a:srgbClr val="000000"/>
                          </a:solidFill>
                          <a:effectLst/>
                          <a:latin typeface="Calibri" panose="020F0502020204030204" pitchFamily="34" charset="0"/>
                        </a:rPr>
                        <a:t>3.5 to 4</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4.13%</a:t>
                      </a:r>
                    </a:p>
                  </a:txBody>
                  <a:tcPr marL="7620" marR="7620" marT="7620" marB="0" anchor="b">
                    <a:lnL>
                      <a:noFill/>
                    </a:lnL>
                    <a:lnR>
                      <a:noFill/>
                    </a:lnR>
                    <a:lnT>
                      <a:noFill/>
                    </a:lnT>
                    <a:lnB>
                      <a:noFill/>
                    </a:lnB>
                    <a:solidFill>
                      <a:srgbClr val="FCBA7A"/>
                    </a:solidFill>
                  </a:tcPr>
                </a:tc>
                <a:tc>
                  <a:txBody>
                    <a:bodyPr/>
                    <a:lstStyle/>
                    <a:p>
                      <a:pPr algn="l" fontAlgn="b"/>
                      <a:r>
                        <a:rPr lang="en-SG" sz="1500" b="0" i="0" u="none" strike="noStrike">
                          <a:solidFill>
                            <a:srgbClr val="000000"/>
                          </a:solidFill>
                          <a:effectLst/>
                          <a:latin typeface="Calibri" panose="020F0502020204030204" pitchFamily="34" charset="0"/>
                        </a:rPr>
                        <a:t>2.59%</a:t>
                      </a:r>
                    </a:p>
                  </a:txBody>
                  <a:tcPr marL="7620" marR="7620" marT="7620" marB="0" anchor="b">
                    <a:lnL>
                      <a:noFill/>
                    </a:lnL>
                    <a:lnR>
                      <a:noFill/>
                    </a:lnR>
                    <a:lnT>
                      <a:noFill/>
                    </a:lnT>
                    <a:lnB>
                      <a:noFill/>
                    </a:lnB>
                    <a:solidFill>
                      <a:srgbClr val="FA9774"/>
                    </a:solidFill>
                  </a:tcPr>
                </a:tc>
                <a:tc>
                  <a:txBody>
                    <a:bodyPr/>
                    <a:lstStyle/>
                    <a:p>
                      <a:pPr algn="l" fontAlgn="b"/>
                      <a:r>
                        <a:rPr lang="en-SG" sz="1500" b="0" i="0" u="none" strike="noStrike">
                          <a:solidFill>
                            <a:srgbClr val="000000"/>
                          </a:solidFill>
                          <a:effectLst/>
                          <a:latin typeface="Calibri" panose="020F0502020204030204" pitchFamily="34" charset="0"/>
                        </a:rPr>
                        <a:t>6.26%</a:t>
                      </a:r>
                    </a:p>
                  </a:txBody>
                  <a:tcPr marL="7620" marR="7620" marT="7620" marB="0" anchor="b">
                    <a:lnL>
                      <a:noFill/>
                    </a:lnL>
                    <a:lnR>
                      <a:noFill/>
                    </a:lnR>
                    <a:lnT>
                      <a:noFill/>
                    </a:lnT>
                    <a:lnB>
                      <a:noFill/>
                    </a:lnB>
                    <a:solidFill>
                      <a:srgbClr val="FFEB84"/>
                    </a:solidFill>
                  </a:tcPr>
                </a:tc>
                <a:tc>
                  <a:txBody>
                    <a:bodyPr/>
                    <a:lstStyle/>
                    <a:p>
                      <a:pPr algn="l" fontAlgn="b"/>
                      <a:r>
                        <a:rPr lang="en-SG" sz="1500" b="0" i="0" u="none" strike="noStrike">
                          <a:solidFill>
                            <a:srgbClr val="000000"/>
                          </a:solidFill>
                          <a:effectLst/>
                          <a:latin typeface="Calibri" panose="020F0502020204030204" pitchFamily="34" charset="0"/>
                        </a:rPr>
                        <a:t>2.53%</a:t>
                      </a:r>
                    </a:p>
                  </a:txBody>
                  <a:tcPr marL="7620" marR="7620" marT="7620" marB="0" anchor="b">
                    <a:lnL>
                      <a:noFill/>
                    </a:lnL>
                    <a:lnR>
                      <a:noFill/>
                    </a:lnR>
                    <a:lnT>
                      <a:noFill/>
                    </a:lnT>
                    <a:lnB>
                      <a:noFill/>
                    </a:lnB>
                    <a:solidFill>
                      <a:srgbClr val="FA9673"/>
                    </a:solidFill>
                  </a:tcPr>
                </a:tc>
                <a:tc>
                  <a:txBody>
                    <a:bodyPr/>
                    <a:lstStyle/>
                    <a:p>
                      <a:pPr algn="l" fontAlgn="b"/>
                      <a:r>
                        <a:rPr lang="en-SG" sz="1500" b="0" i="0" u="none" strike="noStrike">
                          <a:solidFill>
                            <a:srgbClr val="000000"/>
                          </a:solidFill>
                          <a:effectLst/>
                          <a:latin typeface="Calibri" panose="020F0502020204030204" pitchFamily="34" charset="0"/>
                        </a:rPr>
                        <a:t>9.06%</a:t>
                      </a:r>
                    </a:p>
                  </a:txBody>
                  <a:tcPr marL="7620" marR="7620" marT="7620" marB="0" anchor="b">
                    <a:lnL>
                      <a:noFill/>
                    </a:lnL>
                    <a:lnR>
                      <a:noFill/>
                    </a:lnR>
                    <a:lnT>
                      <a:noFill/>
                    </a:lnT>
                    <a:lnB>
                      <a:noFill/>
                    </a:lnB>
                    <a:solidFill>
                      <a:srgbClr val="F2E784"/>
                    </a:solidFill>
                  </a:tcPr>
                </a:tc>
                <a:tc>
                  <a:txBody>
                    <a:bodyPr/>
                    <a:lstStyle/>
                    <a:p>
                      <a:pPr algn="l" fontAlgn="b"/>
                      <a:r>
                        <a:rPr lang="en-SG" sz="1500" b="0" i="0" u="none" strike="noStrike">
                          <a:solidFill>
                            <a:srgbClr val="000000"/>
                          </a:solidFill>
                          <a:effectLst/>
                          <a:latin typeface="Calibri" panose="020F0502020204030204" pitchFamily="34" charset="0"/>
                        </a:rPr>
                        <a:t>6.84%</a:t>
                      </a:r>
                    </a:p>
                  </a:txBody>
                  <a:tcPr marL="7620" marR="7620" marT="7620" marB="0" anchor="b">
                    <a:lnL>
                      <a:noFill/>
                    </a:lnL>
                    <a:lnR>
                      <a:noFill/>
                    </a:lnR>
                    <a:lnT>
                      <a:noFill/>
                    </a:lnT>
                    <a:lnB>
                      <a:noFill/>
                    </a:lnB>
                    <a:solidFill>
                      <a:srgbClr val="FCEB84"/>
                    </a:solidFill>
                  </a:tcPr>
                </a:tc>
                <a:tc>
                  <a:txBody>
                    <a:bodyPr/>
                    <a:lstStyle/>
                    <a:p>
                      <a:pPr algn="l" fontAlgn="b"/>
                      <a:r>
                        <a:rPr lang="en-SG" sz="1500" b="0" i="0" u="none" strike="noStrike">
                          <a:solidFill>
                            <a:srgbClr val="000000"/>
                          </a:solidFill>
                          <a:effectLst/>
                          <a:latin typeface="Calibri" panose="020F0502020204030204" pitchFamily="34" charset="0"/>
                        </a:rPr>
                        <a:t>2.92%</a:t>
                      </a:r>
                    </a:p>
                  </a:txBody>
                  <a:tcPr marL="7620" marR="7620" marT="7620" marB="0" anchor="b">
                    <a:lnL>
                      <a:noFill/>
                    </a:lnL>
                    <a:lnR>
                      <a:noFill/>
                    </a:lnR>
                    <a:lnT>
                      <a:noFill/>
                    </a:lnT>
                    <a:lnB>
                      <a:noFill/>
                    </a:lnB>
                    <a:solidFill>
                      <a:srgbClr val="FA9F75"/>
                    </a:solidFill>
                  </a:tcPr>
                </a:tc>
                <a:tc>
                  <a:txBody>
                    <a:bodyPr/>
                    <a:lstStyle/>
                    <a:p>
                      <a:pPr algn="l" fontAlgn="b"/>
                      <a:r>
                        <a:rPr lang="en-SG" sz="1500" b="0" i="0" u="none" strike="noStrike">
                          <a:solidFill>
                            <a:srgbClr val="000000"/>
                          </a:solidFill>
                          <a:effectLst/>
                          <a:latin typeface="Calibri" panose="020F0502020204030204" pitchFamily="34" charset="0"/>
                        </a:rPr>
                        <a:t>6.45%</a:t>
                      </a:r>
                    </a:p>
                  </a:txBody>
                  <a:tcPr marL="7620" marR="7620" marT="7620" marB="0" anchor="b">
                    <a:lnL>
                      <a:noFill/>
                    </a:lnL>
                    <a:lnR>
                      <a:noFill/>
                    </a:lnR>
                    <a:lnT>
                      <a:noFill/>
                    </a:lnT>
                    <a:lnB>
                      <a:noFill/>
                    </a:lnB>
                    <a:solidFill>
                      <a:srgbClr val="FEEB84"/>
                    </a:solidFill>
                  </a:tcPr>
                </a:tc>
                <a:extLst>
                  <a:ext uri="{0D108BD9-81ED-4DB2-BD59-A6C34878D82A}">
                    <a16:rowId xmlns:a16="http://schemas.microsoft.com/office/drawing/2014/main" val="201047769"/>
                  </a:ext>
                </a:extLst>
              </a:tr>
              <a:tr h="378794">
                <a:tc>
                  <a:txBody>
                    <a:bodyPr/>
                    <a:lstStyle/>
                    <a:p>
                      <a:pPr algn="l" fontAlgn="b"/>
                      <a:r>
                        <a:rPr lang="en-SG" sz="1500" b="0" i="0" u="none" strike="noStrike">
                          <a:solidFill>
                            <a:srgbClr val="000000"/>
                          </a:solidFill>
                          <a:effectLst/>
                          <a:latin typeface="Calibri" panose="020F0502020204030204" pitchFamily="34" charset="0"/>
                        </a:rPr>
                        <a:t>4 to 4.5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2.29%</a:t>
                      </a:r>
                    </a:p>
                  </a:txBody>
                  <a:tcPr marL="7620" marR="7620" marT="7620" marB="0" anchor="b">
                    <a:lnL>
                      <a:noFill/>
                    </a:lnL>
                    <a:lnR>
                      <a:noFill/>
                    </a:lnR>
                    <a:lnT>
                      <a:noFill/>
                    </a:lnT>
                    <a:lnB>
                      <a:noFill/>
                    </a:lnB>
                    <a:solidFill>
                      <a:srgbClr val="FA9072"/>
                    </a:solidFill>
                  </a:tcPr>
                </a:tc>
                <a:tc>
                  <a:txBody>
                    <a:bodyPr/>
                    <a:lstStyle/>
                    <a:p>
                      <a:pPr algn="l" fontAlgn="b"/>
                      <a:r>
                        <a:rPr lang="en-SG" sz="1500" b="0" i="0" u="none" strike="noStrike">
                          <a:solidFill>
                            <a:srgbClr val="000000"/>
                          </a:solidFill>
                          <a:effectLst/>
                          <a:latin typeface="Calibri" panose="020F0502020204030204" pitchFamily="34" charset="0"/>
                        </a:rPr>
                        <a:t>1.77%</a:t>
                      </a:r>
                    </a:p>
                  </a:txBody>
                  <a:tcPr marL="7620" marR="7620" marT="7620" marB="0" anchor="b">
                    <a:lnL>
                      <a:noFill/>
                    </a:lnL>
                    <a:lnR>
                      <a:noFill/>
                    </a:lnR>
                    <a:lnT>
                      <a:noFill/>
                    </a:lnT>
                    <a:lnB>
                      <a:noFill/>
                    </a:lnB>
                    <a:solidFill>
                      <a:srgbClr val="F98470"/>
                    </a:solidFill>
                  </a:tcPr>
                </a:tc>
                <a:tc>
                  <a:txBody>
                    <a:bodyPr/>
                    <a:lstStyle/>
                    <a:p>
                      <a:pPr algn="l" fontAlgn="b"/>
                      <a:r>
                        <a:rPr lang="en-SG" sz="1500" b="0" i="0" u="none" strike="noStrike">
                          <a:solidFill>
                            <a:srgbClr val="000000"/>
                          </a:solidFill>
                          <a:effectLst/>
                          <a:latin typeface="Calibri" panose="020F0502020204030204" pitchFamily="34" charset="0"/>
                        </a:rPr>
                        <a:t>5.29%</a:t>
                      </a:r>
                    </a:p>
                  </a:txBody>
                  <a:tcPr marL="7620" marR="7620" marT="7620" marB="0" anchor="b">
                    <a:lnL>
                      <a:noFill/>
                    </a:lnL>
                    <a:lnR>
                      <a:noFill/>
                    </a:lnR>
                    <a:lnT>
                      <a:noFill/>
                    </a:lnT>
                    <a:lnB>
                      <a:noFill/>
                    </a:lnB>
                    <a:solidFill>
                      <a:srgbClr val="FDD57F"/>
                    </a:solidFill>
                  </a:tcPr>
                </a:tc>
                <a:tc>
                  <a:txBody>
                    <a:bodyPr/>
                    <a:lstStyle/>
                    <a:p>
                      <a:pPr algn="l" fontAlgn="b"/>
                      <a:r>
                        <a:rPr lang="en-SG" sz="1500" b="0" i="0" u="none" strike="noStrike">
                          <a:solidFill>
                            <a:srgbClr val="000000"/>
                          </a:solidFill>
                          <a:effectLst/>
                          <a:latin typeface="Calibri" panose="020F0502020204030204" pitchFamily="34" charset="0"/>
                        </a:rPr>
                        <a:t>1.76%</a:t>
                      </a:r>
                    </a:p>
                  </a:txBody>
                  <a:tcPr marL="7620" marR="7620" marT="7620" marB="0" anchor="b">
                    <a:lnL>
                      <a:noFill/>
                    </a:lnL>
                    <a:lnR>
                      <a:noFill/>
                    </a:lnR>
                    <a:lnT>
                      <a:noFill/>
                    </a:lnT>
                    <a:lnB>
                      <a:noFill/>
                    </a:lnB>
                    <a:solidFill>
                      <a:srgbClr val="F98470"/>
                    </a:solidFill>
                  </a:tcPr>
                </a:tc>
                <a:tc>
                  <a:txBody>
                    <a:bodyPr/>
                    <a:lstStyle/>
                    <a:p>
                      <a:pPr algn="l" fontAlgn="b"/>
                      <a:r>
                        <a:rPr lang="en-SG" sz="1500" b="0" i="0" u="none" strike="noStrike">
                          <a:solidFill>
                            <a:srgbClr val="000000"/>
                          </a:solidFill>
                          <a:effectLst/>
                          <a:latin typeface="Calibri" panose="020F0502020204030204" pitchFamily="34" charset="0"/>
                        </a:rPr>
                        <a:t>5.94%</a:t>
                      </a:r>
                    </a:p>
                  </a:txBody>
                  <a:tcPr marL="7620" marR="7620" marT="7620" marB="0" anchor="b">
                    <a:lnL>
                      <a:noFill/>
                    </a:lnL>
                    <a:lnR>
                      <a:noFill/>
                    </a:lnR>
                    <a:lnT>
                      <a:noFill/>
                    </a:lnT>
                    <a:lnB>
                      <a:noFill/>
                    </a:lnB>
                    <a:solidFill>
                      <a:srgbClr val="FEE482"/>
                    </a:solidFill>
                  </a:tcPr>
                </a:tc>
                <a:tc>
                  <a:txBody>
                    <a:bodyPr/>
                    <a:lstStyle/>
                    <a:p>
                      <a:pPr algn="l" fontAlgn="b"/>
                      <a:r>
                        <a:rPr lang="en-SG" sz="1500" b="0" i="0" u="none" strike="noStrike">
                          <a:solidFill>
                            <a:srgbClr val="000000"/>
                          </a:solidFill>
                          <a:effectLst/>
                          <a:latin typeface="Calibri" panose="020F0502020204030204" pitchFamily="34" charset="0"/>
                        </a:rPr>
                        <a:t>6.56%</a:t>
                      </a:r>
                    </a:p>
                  </a:txBody>
                  <a:tcPr marL="7620" marR="7620" marT="7620" marB="0" anchor="b">
                    <a:lnL>
                      <a:noFill/>
                    </a:lnL>
                    <a:lnR>
                      <a:noFill/>
                    </a:lnR>
                    <a:lnT>
                      <a:noFill/>
                    </a:lnT>
                    <a:lnB>
                      <a:noFill/>
                    </a:lnB>
                    <a:solidFill>
                      <a:srgbClr val="FEEB84"/>
                    </a:solidFill>
                  </a:tcPr>
                </a:tc>
                <a:tc>
                  <a:txBody>
                    <a:bodyPr/>
                    <a:lstStyle/>
                    <a:p>
                      <a:pPr algn="l" fontAlgn="b"/>
                      <a:r>
                        <a:rPr lang="en-SG" sz="1500" b="0" i="0" u="none" strike="noStrike">
                          <a:solidFill>
                            <a:srgbClr val="000000"/>
                          </a:solidFill>
                          <a:effectLst/>
                          <a:latin typeface="Calibri" panose="020F0502020204030204" pitchFamily="34" charset="0"/>
                        </a:rPr>
                        <a:t>1.88%</a:t>
                      </a:r>
                    </a:p>
                  </a:txBody>
                  <a:tcPr marL="7620" marR="7620" marT="7620" marB="0" anchor="b">
                    <a:lnL>
                      <a:noFill/>
                    </a:lnL>
                    <a:lnR>
                      <a:noFill/>
                    </a:lnR>
                    <a:lnT>
                      <a:noFill/>
                    </a:lnT>
                    <a:lnB>
                      <a:noFill/>
                    </a:lnB>
                    <a:solidFill>
                      <a:srgbClr val="F98770"/>
                    </a:solidFill>
                  </a:tcPr>
                </a:tc>
                <a:tc>
                  <a:txBody>
                    <a:bodyPr/>
                    <a:lstStyle/>
                    <a:p>
                      <a:pPr algn="l" fontAlgn="b"/>
                      <a:r>
                        <a:rPr lang="en-SG" sz="1500" b="0" i="0" u="none" strike="noStrike">
                          <a:solidFill>
                            <a:srgbClr val="000000"/>
                          </a:solidFill>
                          <a:effectLst/>
                          <a:latin typeface="Calibri" panose="020F0502020204030204" pitchFamily="34" charset="0"/>
                        </a:rPr>
                        <a:t>6.62%</a:t>
                      </a:r>
                    </a:p>
                  </a:txBody>
                  <a:tcPr marL="7620" marR="7620" marT="7620" marB="0" anchor="b">
                    <a:lnL>
                      <a:noFill/>
                    </a:lnL>
                    <a:lnR>
                      <a:noFill/>
                    </a:lnR>
                    <a:lnT>
                      <a:noFill/>
                    </a:lnT>
                    <a:lnB>
                      <a:noFill/>
                    </a:lnB>
                    <a:solidFill>
                      <a:srgbClr val="FEEB84"/>
                    </a:solidFill>
                  </a:tcPr>
                </a:tc>
                <a:extLst>
                  <a:ext uri="{0D108BD9-81ED-4DB2-BD59-A6C34878D82A}">
                    <a16:rowId xmlns:a16="http://schemas.microsoft.com/office/drawing/2014/main" val="3591603389"/>
                  </a:ext>
                </a:extLst>
              </a:tr>
              <a:tr h="378794">
                <a:tc>
                  <a:txBody>
                    <a:bodyPr/>
                    <a:lstStyle/>
                    <a:p>
                      <a:pPr algn="l" fontAlgn="b"/>
                      <a:r>
                        <a:rPr lang="en-SG" sz="1500" b="0" i="0" u="none" strike="noStrike">
                          <a:solidFill>
                            <a:srgbClr val="000000"/>
                          </a:solidFill>
                          <a:effectLst/>
                          <a:latin typeface="Calibri" panose="020F0502020204030204" pitchFamily="34" charset="0"/>
                        </a:rPr>
                        <a:t>4.5 to 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2.14%</a:t>
                      </a:r>
                    </a:p>
                  </a:txBody>
                  <a:tcPr marL="7620" marR="7620" marT="7620" marB="0" anchor="b">
                    <a:lnL>
                      <a:noFill/>
                    </a:lnL>
                    <a:lnR>
                      <a:noFill/>
                    </a:lnR>
                    <a:lnT>
                      <a:noFill/>
                    </a:lnT>
                    <a:lnB>
                      <a:noFill/>
                    </a:lnB>
                    <a:solidFill>
                      <a:srgbClr val="F98D72"/>
                    </a:solidFill>
                  </a:tcPr>
                </a:tc>
                <a:tc>
                  <a:txBody>
                    <a:bodyPr/>
                    <a:lstStyle/>
                    <a:p>
                      <a:pPr algn="l" fontAlgn="b"/>
                      <a:r>
                        <a:rPr lang="en-SG" sz="1500" b="0" i="0" u="none" strike="noStrike">
                          <a:solidFill>
                            <a:srgbClr val="000000"/>
                          </a:solidFill>
                          <a:effectLst/>
                          <a:latin typeface="Calibri" panose="020F0502020204030204" pitchFamily="34" charset="0"/>
                        </a:rPr>
                        <a:t>1.47%</a:t>
                      </a:r>
                    </a:p>
                  </a:txBody>
                  <a:tcPr marL="7620" marR="7620" marT="7620" marB="0" anchor="b">
                    <a:lnL>
                      <a:noFill/>
                    </a:lnL>
                    <a:lnR>
                      <a:noFill/>
                    </a:lnR>
                    <a:lnT>
                      <a:noFill/>
                    </a:lnT>
                    <a:lnB>
                      <a:noFill/>
                    </a:lnB>
                    <a:solidFill>
                      <a:srgbClr val="F97E6F"/>
                    </a:solidFill>
                  </a:tcPr>
                </a:tc>
                <a:tc>
                  <a:txBody>
                    <a:bodyPr/>
                    <a:lstStyle/>
                    <a:p>
                      <a:pPr algn="l" fontAlgn="b"/>
                      <a:r>
                        <a:rPr lang="en-SG" sz="1500" b="0" i="0" u="none" strike="noStrike">
                          <a:solidFill>
                            <a:srgbClr val="000000"/>
                          </a:solidFill>
                          <a:effectLst/>
                          <a:latin typeface="Calibri" panose="020F0502020204030204" pitchFamily="34" charset="0"/>
                        </a:rPr>
                        <a:t>5.29%</a:t>
                      </a:r>
                    </a:p>
                  </a:txBody>
                  <a:tcPr marL="7620" marR="7620" marT="7620" marB="0" anchor="b">
                    <a:lnL>
                      <a:noFill/>
                    </a:lnL>
                    <a:lnR>
                      <a:noFill/>
                    </a:lnR>
                    <a:lnT>
                      <a:noFill/>
                    </a:lnT>
                    <a:lnB>
                      <a:noFill/>
                    </a:lnB>
                    <a:solidFill>
                      <a:srgbClr val="FDD57F"/>
                    </a:solidFill>
                  </a:tcPr>
                </a:tc>
                <a:tc>
                  <a:txBody>
                    <a:bodyPr/>
                    <a:lstStyle/>
                    <a:p>
                      <a:pPr algn="l" fontAlgn="b"/>
                      <a:r>
                        <a:rPr lang="en-SG" sz="1500" b="0" i="0" u="none" strike="noStrike">
                          <a:solidFill>
                            <a:srgbClr val="000000"/>
                          </a:solidFill>
                          <a:effectLst/>
                          <a:latin typeface="Calibri" panose="020F0502020204030204" pitchFamily="34" charset="0"/>
                        </a:rPr>
                        <a:t>1.15%</a:t>
                      </a:r>
                    </a:p>
                  </a:txBody>
                  <a:tcPr marL="7620" marR="7620" marT="7620" marB="0" anchor="b">
                    <a:lnL>
                      <a:noFill/>
                    </a:lnL>
                    <a:lnR>
                      <a:noFill/>
                    </a:lnR>
                    <a:lnT>
                      <a:noFill/>
                    </a:lnT>
                    <a:lnB>
                      <a:noFill/>
                    </a:lnB>
                    <a:solidFill>
                      <a:srgbClr val="F8766D"/>
                    </a:solidFill>
                  </a:tcPr>
                </a:tc>
                <a:tc>
                  <a:txBody>
                    <a:bodyPr/>
                    <a:lstStyle/>
                    <a:p>
                      <a:pPr algn="l" fontAlgn="b"/>
                      <a:r>
                        <a:rPr lang="en-SG" sz="1500" b="0" i="0" u="none" strike="noStrike">
                          <a:solidFill>
                            <a:srgbClr val="000000"/>
                          </a:solidFill>
                          <a:effectLst/>
                          <a:latin typeface="Calibri" panose="020F0502020204030204" pitchFamily="34" charset="0"/>
                        </a:rPr>
                        <a:t>4.63%</a:t>
                      </a:r>
                    </a:p>
                  </a:txBody>
                  <a:tcPr marL="7620" marR="7620" marT="7620" marB="0" anchor="b">
                    <a:lnL>
                      <a:noFill/>
                    </a:lnL>
                    <a:lnR>
                      <a:noFill/>
                    </a:lnR>
                    <a:lnT>
                      <a:noFill/>
                    </a:lnT>
                    <a:lnB>
                      <a:noFill/>
                    </a:lnB>
                    <a:solidFill>
                      <a:srgbClr val="FDC67C"/>
                    </a:solidFill>
                  </a:tcPr>
                </a:tc>
                <a:tc>
                  <a:txBody>
                    <a:bodyPr/>
                    <a:lstStyle/>
                    <a:p>
                      <a:pPr algn="l" fontAlgn="b"/>
                      <a:r>
                        <a:rPr lang="en-SG" sz="1500" b="0" i="0" u="none" strike="noStrike">
                          <a:solidFill>
                            <a:srgbClr val="000000"/>
                          </a:solidFill>
                          <a:effectLst/>
                          <a:latin typeface="Calibri" panose="020F0502020204030204" pitchFamily="34" charset="0"/>
                        </a:rPr>
                        <a:t>4.06%</a:t>
                      </a:r>
                    </a:p>
                  </a:txBody>
                  <a:tcPr marL="7620" marR="7620" marT="7620" marB="0" anchor="b">
                    <a:lnL>
                      <a:noFill/>
                    </a:lnL>
                    <a:lnR>
                      <a:noFill/>
                    </a:lnR>
                    <a:lnT>
                      <a:noFill/>
                    </a:lnT>
                    <a:lnB>
                      <a:noFill/>
                    </a:lnB>
                    <a:solidFill>
                      <a:srgbClr val="FCB97A"/>
                    </a:solidFill>
                  </a:tcPr>
                </a:tc>
                <a:tc>
                  <a:txBody>
                    <a:bodyPr/>
                    <a:lstStyle/>
                    <a:p>
                      <a:pPr algn="l" fontAlgn="b"/>
                      <a:r>
                        <a:rPr lang="en-SG" sz="1500" b="0" i="0" u="none" strike="noStrike">
                          <a:solidFill>
                            <a:srgbClr val="000000"/>
                          </a:solidFill>
                          <a:effectLst/>
                          <a:latin typeface="Calibri" panose="020F0502020204030204" pitchFamily="34" charset="0"/>
                        </a:rPr>
                        <a:t>0.88%</a:t>
                      </a:r>
                    </a:p>
                  </a:txBody>
                  <a:tcPr marL="7620" marR="7620" marT="7620" marB="0" anchor="b">
                    <a:lnL>
                      <a:noFill/>
                    </a:lnL>
                    <a:lnR>
                      <a:noFill/>
                    </a:lnR>
                    <a:lnT>
                      <a:noFill/>
                    </a:lnT>
                    <a:lnB>
                      <a:noFill/>
                    </a:lnB>
                    <a:solidFill>
                      <a:srgbClr val="F8706C"/>
                    </a:solidFill>
                  </a:tcPr>
                </a:tc>
                <a:tc>
                  <a:txBody>
                    <a:bodyPr/>
                    <a:lstStyle/>
                    <a:p>
                      <a:pPr algn="l" fontAlgn="b"/>
                      <a:r>
                        <a:rPr lang="en-SG" sz="1500" b="0" i="0" u="none" strike="noStrike">
                          <a:solidFill>
                            <a:srgbClr val="000000"/>
                          </a:solidFill>
                          <a:effectLst/>
                          <a:latin typeface="Calibri" panose="020F0502020204030204" pitchFamily="34" charset="0"/>
                        </a:rPr>
                        <a:t>6.29%</a:t>
                      </a:r>
                    </a:p>
                  </a:txBody>
                  <a:tcPr marL="7620" marR="7620" marT="7620" marB="0" anchor="b">
                    <a:lnL>
                      <a:noFill/>
                    </a:lnL>
                    <a:lnR>
                      <a:noFill/>
                    </a:lnR>
                    <a:lnT>
                      <a:noFill/>
                    </a:lnT>
                    <a:lnB>
                      <a:noFill/>
                    </a:lnB>
                    <a:solidFill>
                      <a:srgbClr val="FFEB84"/>
                    </a:solidFill>
                  </a:tcPr>
                </a:tc>
                <a:extLst>
                  <a:ext uri="{0D108BD9-81ED-4DB2-BD59-A6C34878D82A}">
                    <a16:rowId xmlns:a16="http://schemas.microsoft.com/office/drawing/2014/main" val="2656614350"/>
                  </a:ext>
                </a:extLst>
              </a:tr>
              <a:tr h="491245">
                <a:tc>
                  <a:txBody>
                    <a:bodyPr/>
                    <a:lstStyle/>
                    <a:p>
                      <a:pPr algn="l" fontAlgn="b"/>
                      <a:r>
                        <a:rPr lang="en-SG" sz="1500" b="0" i="0" u="none" strike="noStrike">
                          <a:solidFill>
                            <a:srgbClr val="000000"/>
                          </a:solidFill>
                          <a:effectLst/>
                          <a:latin typeface="Calibri" panose="020F0502020204030204" pitchFamily="34" charset="0"/>
                        </a:rPr>
                        <a:t>5 t o 10</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4.13%</a:t>
                      </a:r>
                    </a:p>
                  </a:txBody>
                  <a:tcPr marL="7620" marR="7620" marT="7620" marB="0" anchor="b">
                    <a:lnL>
                      <a:noFill/>
                    </a:lnL>
                    <a:lnR>
                      <a:noFill/>
                    </a:lnR>
                    <a:lnT>
                      <a:noFill/>
                    </a:lnT>
                    <a:lnB>
                      <a:noFill/>
                    </a:lnB>
                    <a:solidFill>
                      <a:srgbClr val="FCBA7A"/>
                    </a:solidFill>
                  </a:tcPr>
                </a:tc>
                <a:tc>
                  <a:txBody>
                    <a:bodyPr/>
                    <a:lstStyle/>
                    <a:p>
                      <a:pPr algn="l" fontAlgn="b"/>
                      <a:r>
                        <a:rPr lang="en-SG" sz="1500" b="0" i="0" u="none" strike="noStrike">
                          <a:solidFill>
                            <a:srgbClr val="000000"/>
                          </a:solidFill>
                          <a:effectLst/>
                          <a:latin typeface="Calibri" panose="020F0502020204030204" pitchFamily="34" charset="0"/>
                        </a:rPr>
                        <a:t>4.30%</a:t>
                      </a:r>
                    </a:p>
                  </a:txBody>
                  <a:tcPr marL="7620" marR="7620" marT="7620" marB="0" anchor="b">
                    <a:lnL>
                      <a:noFill/>
                    </a:lnL>
                    <a:lnR>
                      <a:noFill/>
                    </a:lnR>
                    <a:lnT>
                      <a:noFill/>
                    </a:lnT>
                    <a:lnB>
                      <a:noFill/>
                    </a:lnB>
                    <a:solidFill>
                      <a:srgbClr val="FCBE7B"/>
                    </a:solidFill>
                  </a:tcPr>
                </a:tc>
                <a:tc>
                  <a:txBody>
                    <a:bodyPr/>
                    <a:lstStyle/>
                    <a:p>
                      <a:pPr algn="l" fontAlgn="b"/>
                      <a:r>
                        <a:rPr lang="en-SG" sz="1500" b="0" i="0" u="none" strike="noStrike">
                          <a:solidFill>
                            <a:srgbClr val="000000"/>
                          </a:solidFill>
                          <a:effectLst/>
                          <a:latin typeface="Calibri" panose="020F0502020204030204" pitchFamily="34" charset="0"/>
                        </a:rPr>
                        <a:t>12.80%</a:t>
                      </a:r>
                    </a:p>
                  </a:txBody>
                  <a:tcPr marL="7620" marR="7620" marT="7620" marB="0" anchor="b">
                    <a:lnL>
                      <a:noFill/>
                    </a:lnL>
                    <a:lnR>
                      <a:noFill/>
                    </a:lnR>
                    <a:lnT>
                      <a:noFill/>
                    </a:lnT>
                    <a:lnB>
                      <a:noFill/>
                    </a:lnB>
                    <a:solidFill>
                      <a:srgbClr val="DFE283"/>
                    </a:solidFill>
                  </a:tcPr>
                </a:tc>
                <a:tc>
                  <a:txBody>
                    <a:bodyPr/>
                    <a:lstStyle/>
                    <a:p>
                      <a:pPr algn="l" fontAlgn="b"/>
                      <a:r>
                        <a:rPr lang="en-SG" sz="1500" b="0" i="0" u="none" strike="noStrike">
                          <a:solidFill>
                            <a:srgbClr val="000000"/>
                          </a:solidFill>
                          <a:effectLst/>
                          <a:latin typeface="Calibri" panose="020F0502020204030204" pitchFamily="34" charset="0"/>
                        </a:rPr>
                        <a:t>1.91%</a:t>
                      </a:r>
                    </a:p>
                  </a:txBody>
                  <a:tcPr marL="7620" marR="7620" marT="7620" marB="0" anchor="b">
                    <a:lnL>
                      <a:noFill/>
                    </a:lnL>
                    <a:lnR>
                      <a:noFill/>
                    </a:lnR>
                    <a:lnT>
                      <a:noFill/>
                    </a:lnT>
                    <a:lnB>
                      <a:noFill/>
                    </a:lnB>
                    <a:solidFill>
                      <a:srgbClr val="F98871"/>
                    </a:solidFill>
                  </a:tcPr>
                </a:tc>
                <a:tc>
                  <a:txBody>
                    <a:bodyPr/>
                    <a:lstStyle/>
                    <a:p>
                      <a:pPr algn="l" fontAlgn="b"/>
                      <a:r>
                        <a:rPr lang="en-SG" sz="1500" b="0" i="0" u="none" strike="noStrike">
                          <a:solidFill>
                            <a:srgbClr val="000000"/>
                          </a:solidFill>
                          <a:effectLst/>
                          <a:latin typeface="Calibri" panose="020F0502020204030204" pitchFamily="34" charset="0"/>
                        </a:rPr>
                        <a:t>14.06%</a:t>
                      </a:r>
                    </a:p>
                  </a:txBody>
                  <a:tcPr marL="7620" marR="7620" marT="7620" marB="0" anchor="b">
                    <a:lnL>
                      <a:noFill/>
                    </a:lnL>
                    <a:lnR>
                      <a:noFill/>
                    </a:lnR>
                    <a:lnT>
                      <a:noFill/>
                    </a:lnT>
                    <a:lnB>
                      <a:noFill/>
                    </a:lnB>
                    <a:solidFill>
                      <a:srgbClr val="D9E082"/>
                    </a:solidFill>
                  </a:tcPr>
                </a:tc>
                <a:tc>
                  <a:txBody>
                    <a:bodyPr/>
                    <a:lstStyle/>
                    <a:p>
                      <a:pPr algn="l" fontAlgn="b"/>
                      <a:r>
                        <a:rPr lang="en-SG" sz="1500" b="0" i="0" u="none" strike="noStrike">
                          <a:solidFill>
                            <a:srgbClr val="000000"/>
                          </a:solidFill>
                          <a:effectLst/>
                          <a:latin typeface="Calibri" panose="020F0502020204030204" pitchFamily="34" charset="0"/>
                        </a:rPr>
                        <a:t>19.03%</a:t>
                      </a:r>
                    </a:p>
                  </a:txBody>
                  <a:tcPr marL="7620" marR="7620" marT="7620" marB="0" anchor="b">
                    <a:lnL>
                      <a:noFill/>
                    </a:lnL>
                    <a:lnR>
                      <a:noFill/>
                    </a:lnR>
                    <a:lnT>
                      <a:noFill/>
                    </a:lnT>
                    <a:lnB>
                      <a:noFill/>
                    </a:lnB>
                    <a:solidFill>
                      <a:srgbClr val="C0D981"/>
                    </a:solidFill>
                  </a:tcPr>
                </a:tc>
                <a:tc>
                  <a:txBody>
                    <a:bodyPr/>
                    <a:lstStyle/>
                    <a:p>
                      <a:pPr algn="l" fontAlgn="b"/>
                      <a:r>
                        <a:rPr lang="en-SG" sz="1500" b="0" i="0" u="none" strike="noStrike">
                          <a:solidFill>
                            <a:srgbClr val="000000"/>
                          </a:solidFill>
                          <a:effectLst/>
                          <a:latin typeface="Calibri" panose="020F0502020204030204" pitchFamily="34" charset="0"/>
                        </a:rPr>
                        <a:t>3.04%</a:t>
                      </a:r>
                    </a:p>
                  </a:txBody>
                  <a:tcPr marL="7620" marR="7620" marT="7620" marB="0" anchor="b">
                    <a:lnL>
                      <a:noFill/>
                    </a:lnL>
                    <a:lnR>
                      <a:noFill/>
                    </a:lnR>
                    <a:lnT>
                      <a:noFill/>
                    </a:lnT>
                    <a:lnB>
                      <a:noFill/>
                    </a:lnB>
                    <a:solidFill>
                      <a:srgbClr val="FBA175"/>
                    </a:solidFill>
                  </a:tcPr>
                </a:tc>
                <a:tc>
                  <a:txBody>
                    <a:bodyPr/>
                    <a:lstStyle/>
                    <a:p>
                      <a:pPr algn="l" fontAlgn="b"/>
                      <a:r>
                        <a:rPr lang="en-SG" sz="1500" b="0" i="0" u="none" strike="noStrike">
                          <a:solidFill>
                            <a:srgbClr val="000000"/>
                          </a:solidFill>
                          <a:effectLst/>
                          <a:latin typeface="Calibri" panose="020F0502020204030204" pitchFamily="34" charset="0"/>
                        </a:rPr>
                        <a:t>37.83%</a:t>
                      </a:r>
                    </a:p>
                  </a:txBody>
                  <a:tcPr marL="7620" marR="7620" marT="7620" marB="0" anchor="b">
                    <a:lnL>
                      <a:noFill/>
                    </a:lnL>
                    <a:lnR>
                      <a:noFill/>
                    </a:lnR>
                    <a:lnT>
                      <a:noFill/>
                    </a:lnT>
                    <a:lnB>
                      <a:noFill/>
                    </a:lnB>
                    <a:solidFill>
                      <a:srgbClr val="63BE7B"/>
                    </a:solidFill>
                  </a:tcPr>
                </a:tc>
                <a:extLst>
                  <a:ext uri="{0D108BD9-81ED-4DB2-BD59-A6C34878D82A}">
                    <a16:rowId xmlns:a16="http://schemas.microsoft.com/office/drawing/2014/main" val="556426318"/>
                  </a:ext>
                </a:extLst>
              </a:tr>
              <a:tr h="378794">
                <a:tc>
                  <a:txBody>
                    <a:bodyPr/>
                    <a:lstStyle/>
                    <a:p>
                      <a:pPr algn="l" fontAlgn="b"/>
                      <a:r>
                        <a:rPr lang="en-SG" sz="1500" b="0" i="0" u="none" strike="noStrike">
                          <a:solidFill>
                            <a:srgbClr val="000000"/>
                          </a:solidFill>
                          <a:effectLst/>
                          <a:latin typeface="Calibri" panose="020F0502020204030204" pitchFamily="34" charset="0"/>
                        </a:rPr>
                        <a:t>10 to 15</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1.07%</a:t>
                      </a:r>
                    </a:p>
                  </a:txBody>
                  <a:tcPr marL="7620" marR="7620" marT="7620" marB="0" anchor="b">
                    <a:lnL>
                      <a:noFill/>
                    </a:lnL>
                    <a:lnR>
                      <a:noFill/>
                    </a:lnR>
                    <a:lnT>
                      <a:noFill/>
                    </a:lnT>
                    <a:lnB>
                      <a:noFill/>
                    </a:lnB>
                    <a:solidFill>
                      <a:srgbClr val="F8746D"/>
                    </a:solidFill>
                  </a:tcPr>
                </a:tc>
                <a:tc>
                  <a:txBody>
                    <a:bodyPr/>
                    <a:lstStyle/>
                    <a:p>
                      <a:pPr algn="l" fontAlgn="b"/>
                      <a:r>
                        <a:rPr lang="en-SG" sz="1500" b="0" i="0" u="none" strike="noStrike">
                          <a:solidFill>
                            <a:srgbClr val="000000"/>
                          </a:solidFill>
                          <a:effectLst/>
                          <a:latin typeface="Calibri" panose="020F0502020204030204" pitchFamily="34" charset="0"/>
                        </a:rPr>
                        <a:t>0.88%</a:t>
                      </a:r>
                    </a:p>
                  </a:txBody>
                  <a:tcPr marL="7620" marR="7620" marT="7620" marB="0" anchor="b">
                    <a:lnL>
                      <a:noFill/>
                    </a:lnL>
                    <a:lnR>
                      <a:noFill/>
                    </a:lnR>
                    <a:lnT>
                      <a:noFill/>
                    </a:lnT>
                    <a:lnB>
                      <a:noFill/>
                    </a:lnB>
                    <a:solidFill>
                      <a:srgbClr val="F8706C"/>
                    </a:solidFill>
                  </a:tcPr>
                </a:tc>
                <a:tc>
                  <a:txBody>
                    <a:bodyPr/>
                    <a:lstStyle/>
                    <a:p>
                      <a:pPr algn="l" fontAlgn="b"/>
                      <a:r>
                        <a:rPr lang="en-SG" sz="1500" b="0" i="0" u="none" strike="noStrike">
                          <a:solidFill>
                            <a:srgbClr val="000000"/>
                          </a:solidFill>
                          <a:effectLst/>
                          <a:latin typeface="Calibri" panose="020F0502020204030204" pitchFamily="34" charset="0"/>
                        </a:rPr>
                        <a:t>0.96%</a:t>
                      </a:r>
                    </a:p>
                  </a:txBody>
                  <a:tcPr marL="7620" marR="7620" marT="7620" marB="0" anchor="b">
                    <a:lnL>
                      <a:noFill/>
                    </a:lnL>
                    <a:lnR>
                      <a:noFill/>
                    </a:lnR>
                    <a:lnT>
                      <a:noFill/>
                    </a:lnT>
                    <a:lnB>
                      <a:noFill/>
                    </a:lnB>
                    <a:solidFill>
                      <a:srgbClr val="F8726C"/>
                    </a:solidFill>
                  </a:tcPr>
                </a:tc>
                <a:tc>
                  <a:txBody>
                    <a:bodyPr/>
                    <a:lstStyle/>
                    <a:p>
                      <a:pPr algn="l" fontAlgn="b"/>
                      <a:r>
                        <a:rPr lang="en-SG" sz="1500" b="0" i="0" u="none" strike="noStrike">
                          <a:solidFill>
                            <a:srgbClr val="000000"/>
                          </a:solidFill>
                          <a:effectLst/>
                          <a:latin typeface="Calibri" panose="020F0502020204030204" pitchFamily="34" charset="0"/>
                        </a:rPr>
                        <a:t>0.84%</a:t>
                      </a:r>
                    </a:p>
                  </a:txBody>
                  <a:tcPr marL="7620" marR="7620" marT="7620" marB="0" anchor="b">
                    <a:lnL>
                      <a:noFill/>
                    </a:lnL>
                    <a:lnR>
                      <a:noFill/>
                    </a:lnR>
                    <a:lnT>
                      <a:noFill/>
                    </a:lnT>
                    <a:lnB>
                      <a:noFill/>
                    </a:lnB>
                    <a:solidFill>
                      <a:srgbClr val="F86F6C"/>
                    </a:solidFill>
                  </a:tcPr>
                </a:tc>
                <a:tc>
                  <a:txBody>
                    <a:bodyPr/>
                    <a:lstStyle/>
                    <a:p>
                      <a:pPr algn="l" fontAlgn="b"/>
                      <a:r>
                        <a:rPr lang="en-SG" sz="1500" b="0" i="0" u="none" strike="noStrike">
                          <a:solidFill>
                            <a:srgbClr val="000000"/>
                          </a:solidFill>
                          <a:effectLst/>
                          <a:latin typeface="Calibri" panose="020F0502020204030204" pitchFamily="34" charset="0"/>
                        </a:rPr>
                        <a:t>0.75%</a:t>
                      </a:r>
                    </a:p>
                  </a:txBody>
                  <a:tcPr marL="7620" marR="7620" marT="7620" marB="0" anchor="b">
                    <a:lnL>
                      <a:noFill/>
                    </a:lnL>
                    <a:lnR>
                      <a:noFill/>
                    </a:lnR>
                    <a:lnT>
                      <a:noFill/>
                    </a:lnT>
                    <a:lnB>
                      <a:noFill/>
                    </a:lnB>
                    <a:solidFill>
                      <a:srgbClr val="F86D6B"/>
                    </a:solidFill>
                  </a:tcPr>
                </a:tc>
                <a:tc>
                  <a:txBody>
                    <a:bodyPr/>
                    <a:lstStyle/>
                    <a:p>
                      <a:pPr algn="l" fontAlgn="b"/>
                      <a:r>
                        <a:rPr lang="en-SG" sz="1500" b="0" i="0" u="none" strike="noStrike">
                          <a:solidFill>
                            <a:srgbClr val="000000"/>
                          </a:solidFill>
                          <a:effectLst/>
                          <a:latin typeface="Calibri" panose="020F0502020204030204" pitchFamily="34" charset="0"/>
                        </a:rPr>
                        <a:t>1.00%</a:t>
                      </a:r>
                    </a:p>
                  </a:txBody>
                  <a:tcPr marL="7620" marR="7620" marT="7620" marB="0" anchor="b">
                    <a:lnL>
                      <a:noFill/>
                    </a:lnL>
                    <a:lnR>
                      <a:noFill/>
                    </a:lnR>
                    <a:lnT>
                      <a:noFill/>
                    </a:lnT>
                    <a:lnB>
                      <a:noFill/>
                    </a:lnB>
                    <a:solidFill>
                      <a:srgbClr val="F8736C"/>
                    </a:solidFill>
                  </a:tcPr>
                </a:tc>
                <a:tc>
                  <a:txBody>
                    <a:bodyPr/>
                    <a:lstStyle/>
                    <a:p>
                      <a:pPr algn="l" fontAlgn="b"/>
                      <a:r>
                        <a:rPr lang="en-SG" sz="1500" b="0" i="0" u="none" strike="noStrike">
                          <a:solidFill>
                            <a:srgbClr val="000000"/>
                          </a:solidFill>
                          <a:effectLst/>
                          <a:latin typeface="Calibri" panose="020F0502020204030204" pitchFamily="34" charset="0"/>
                        </a:rPr>
                        <a:t>0.66%</a:t>
                      </a:r>
                    </a:p>
                  </a:txBody>
                  <a:tcPr marL="7620" marR="7620" marT="7620" marB="0" anchor="b">
                    <a:lnL>
                      <a:noFill/>
                    </a:lnL>
                    <a:lnR>
                      <a:noFill/>
                    </a:lnR>
                    <a:lnT>
                      <a:noFill/>
                    </a:lnT>
                    <a:lnB>
                      <a:noFill/>
                    </a:lnB>
                    <a:solidFill>
                      <a:srgbClr val="F86B6B"/>
                    </a:solidFill>
                  </a:tcPr>
                </a:tc>
                <a:tc>
                  <a:txBody>
                    <a:bodyPr/>
                    <a:lstStyle/>
                    <a:p>
                      <a:pPr algn="l" fontAlgn="b"/>
                      <a:r>
                        <a:rPr lang="en-SG" sz="1500" b="0" i="0" u="none" strike="noStrike">
                          <a:solidFill>
                            <a:srgbClr val="000000"/>
                          </a:solidFill>
                          <a:effectLst/>
                          <a:latin typeface="Calibri" panose="020F0502020204030204" pitchFamily="34" charset="0"/>
                        </a:rPr>
                        <a:t>0.66%</a:t>
                      </a:r>
                    </a:p>
                  </a:txBody>
                  <a:tcPr marL="7620" marR="7620" marT="7620" marB="0" anchor="b">
                    <a:lnL>
                      <a:noFill/>
                    </a:lnL>
                    <a:lnR>
                      <a:noFill/>
                    </a:lnR>
                    <a:lnT>
                      <a:noFill/>
                    </a:lnT>
                    <a:lnB>
                      <a:noFill/>
                    </a:lnB>
                    <a:solidFill>
                      <a:srgbClr val="F86B6B"/>
                    </a:solidFill>
                  </a:tcPr>
                </a:tc>
                <a:extLst>
                  <a:ext uri="{0D108BD9-81ED-4DB2-BD59-A6C34878D82A}">
                    <a16:rowId xmlns:a16="http://schemas.microsoft.com/office/drawing/2014/main" val="3428806538"/>
                  </a:ext>
                </a:extLst>
              </a:tr>
              <a:tr h="378794">
                <a:tc>
                  <a:txBody>
                    <a:bodyPr/>
                    <a:lstStyle/>
                    <a:p>
                      <a:pPr algn="l" fontAlgn="b"/>
                      <a:r>
                        <a:rPr lang="en-SG" sz="1500" b="0" i="0" u="none" strike="noStrike">
                          <a:solidFill>
                            <a:srgbClr val="000000"/>
                          </a:solidFill>
                          <a:effectLst/>
                          <a:latin typeface="Calibri" panose="020F0502020204030204" pitchFamily="34" charset="0"/>
                        </a:rPr>
                        <a:t>15 to 20</a:t>
                      </a:r>
                    </a:p>
                  </a:txBody>
                  <a:tcPr marL="7620" marR="7620" marT="7620" marB="0" anchor="b">
                    <a:lnL>
                      <a:noFill/>
                    </a:lnL>
                    <a:lnR>
                      <a:noFill/>
                    </a:lnR>
                    <a:lnT>
                      <a:noFill/>
                    </a:lnT>
                    <a:lnB>
                      <a:noFill/>
                    </a:lnB>
                    <a:solidFill>
                      <a:srgbClr val="E7E6E6"/>
                    </a:solidFill>
                  </a:tcPr>
                </a:tc>
                <a:tc>
                  <a:txBody>
                    <a:bodyPr/>
                    <a:lstStyle/>
                    <a:p>
                      <a:pPr algn="l" fontAlgn="b"/>
                      <a:r>
                        <a:rPr lang="en-SG" sz="1500" b="0" i="0" u="none" strike="noStrike">
                          <a:solidFill>
                            <a:srgbClr val="000000"/>
                          </a:solidFill>
                          <a:effectLst/>
                          <a:latin typeface="Calibri" panose="020F0502020204030204" pitchFamily="34" charset="0"/>
                        </a:rPr>
                        <a:t>0.84%</a:t>
                      </a:r>
                    </a:p>
                  </a:txBody>
                  <a:tcPr marL="7620" marR="7620" marT="7620" marB="0" anchor="b">
                    <a:lnL>
                      <a:noFill/>
                    </a:lnL>
                    <a:lnR>
                      <a:noFill/>
                    </a:lnR>
                    <a:lnT>
                      <a:noFill/>
                    </a:lnT>
                    <a:lnB>
                      <a:noFill/>
                    </a:lnB>
                    <a:solidFill>
                      <a:srgbClr val="F86F6C"/>
                    </a:solidFill>
                  </a:tcPr>
                </a:tc>
                <a:tc>
                  <a:txBody>
                    <a:bodyPr/>
                    <a:lstStyle/>
                    <a:p>
                      <a:pPr algn="l" fontAlgn="b"/>
                      <a:r>
                        <a:rPr lang="en-SG" sz="1500" b="0" i="0" u="none" strike="noStrike">
                          <a:solidFill>
                            <a:srgbClr val="000000"/>
                          </a:solidFill>
                          <a:effectLst/>
                          <a:latin typeface="Calibri" panose="020F0502020204030204" pitchFamily="34" charset="0"/>
                        </a:rPr>
                        <a:t>0.77%</a:t>
                      </a:r>
                    </a:p>
                  </a:txBody>
                  <a:tcPr marL="7620" marR="7620" marT="7620" marB="0" anchor="b">
                    <a:lnL>
                      <a:noFill/>
                    </a:lnL>
                    <a:lnR>
                      <a:noFill/>
                    </a:lnR>
                    <a:lnT>
                      <a:noFill/>
                    </a:lnT>
                    <a:lnB>
                      <a:noFill/>
                    </a:lnB>
                    <a:solidFill>
                      <a:srgbClr val="F86E6B"/>
                    </a:solidFill>
                  </a:tcPr>
                </a:tc>
                <a:tc>
                  <a:txBody>
                    <a:bodyPr/>
                    <a:lstStyle/>
                    <a:p>
                      <a:pPr algn="l" fontAlgn="b"/>
                      <a:r>
                        <a:rPr lang="en-SG" sz="1500" b="0" i="0" u="none" strike="noStrike">
                          <a:solidFill>
                            <a:srgbClr val="000000"/>
                          </a:solidFill>
                          <a:effectLst/>
                          <a:latin typeface="Calibri" panose="020F0502020204030204" pitchFamily="34" charset="0"/>
                        </a:rPr>
                        <a:t>0.96%</a:t>
                      </a:r>
                    </a:p>
                  </a:txBody>
                  <a:tcPr marL="7620" marR="7620" marT="7620" marB="0" anchor="b">
                    <a:lnL>
                      <a:noFill/>
                    </a:lnL>
                    <a:lnR>
                      <a:noFill/>
                    </a:lnR>
                    <a:lnT>
                      <a:noFill/>
                    </a:lnT>
                    <a:lnB>
                      <a:noFill/>
                    </a:lnB>
                    <a:solidFill>
                      <a:srgbClr val="F8726C"/>
                    </a:solidFill>
                  </a:tcPr>
                </a:tc>
                <a:tc>
                  <a:txBody>
                    <a:bodyPr/>
                    <a:lstStyle/>
                    <a:p>
                      <a:pPr algn="l" fontAlgn="b"/>
                      <a:r>
                        <a:rPr lang="en-SG" sz="1500" b="0" i="0" u="none" strike="noStrike" dirty="0">
                          <a:solidFill>
                            <a:srgbClr val="000000"/>
                          </a:solidFill>
                          <a:effectLst/>
                          <a:latin typeface="Calibri" panose="020F0502020204030204" pitchFamily="34" charset="0"/>
                        </a:rPr>
                        <a:t>0.92%</a:t>
                      </a:r>
                    </a:p>
                  </a:txBody>
                  <a:tcPr marL="7620" marR="7620" marT="7620" marB="0" anchor="b">
                    <a:lnL>
                      <a:noFill/>
                    </a:lnL>
                    <a:lnR>
                      <a:noFill/>
                    </a:lnR>
                    <a:lnT>
                      <a:noFill/>
                    </a:lnT>
                    <a:lnB>
                      <a:noFill/>
                    </a:lnB>
                    <a:solidFill>
                      <a:srgbClr val="F8716C"/>
                    </a:solidFill>
                  </a:tcPr>
                </a:tc>
                <a:tc>
                  <a:txBody>
                    <a:bodyPr/>
                    <a:lstStyle/>
                    <a:p>
                      <a:pPr algn="l" fontAlgn="b"/>
                      <a:r>
                        <a:rPr lang="en-SG" sz="1500" b="0" i="0" u="none" strike="noStrike" dirty="0">
                          <a:solidFill>
                            <a:srgbClr val="000000"/>
                          </a:solidFill>
                          <a:effectLst/>
                          <a:latin typeface="Calibri" panose="020F0502020204030204" pitchFamily="34" charset="0"/>
                        </a:rPr>
                        <a:t>0.69%</a:t>
                      </a:r>
                    </a:p>
                  </a:txBody>
                  <a:tcPr marL="7620" marR="7620" marT="7620" marB="0" anchor="b">
                    <a:lnL>
                      <a:noFill/>
                    </a:lnL>
                    <a:lnR>
                      <a:noFill/>
                    </a:lnR>
                    <a:lnT>
                      <a:noFill/>
                    </a:lnT>
                    <a:lnB>
                      <a:noFill/>
                    </a:lnB>
                    <a:solidFill>
                      <a:srgbClr val="F86C6B"/>
                    </a:solidFill>
                  </a:tcPr>
                </a:tc>
                <a:tc>
                  <a:txBody>
                    <a:bodyPr/>
                    <a:lstStyle/>
                    <a:p>
                      <a:pPr algn="l" fontAlgn="b"/>
                      <a:r>
                        <a:rPr lang="en-SG" sz="1500" b="0" i="0" u="none" strike="noStrike" dirty="0">
                          <a:solidFill>
                            <a:srgbClr val="000000"/>
                          </a:solidFill>
                          <a:effectLst/>
                          <a:latin typeface="Calibri" panose="020F0502020204030204" pitchFamily="34" charset="0"/>
                        </a:rPr>
                        <a:t>0.78%</a:t>
                      </a:r>
                    </a:p>
                  </a:txBody>
                  <a:tcPr marL="7620" marR="7620" marT="7620" marB="0" anchor="b">
                    <a:lnL>
                      <a:noFill/>
                    </a:lnL>
                    <a:lnR>
                      <a:noFill/>
                    </a:lnR>
                    <a:lnT>
                      <a:noFill/>
                    </a:lnT>
                    <a:lnB>
                      <a:noFill/>
                    </a:lnB>
                    <a:solidFill>
                      <a:srgbClr val="F86E6C"/>
                    </a:solidFill>
                  </a:tcPr>
                </a:tc>
                <a:tc>
                  <a:txBody>
                    <a:bodyPr/>
                    <a:lstStyle/>
                    <a:p>
                      <a:pPr algn="l" fontAlgn="b"/>
                      <a:r>
                        <a:rPr lang="en-SG" sz="1500" b="0" i="0" u="none" strike="noStrike" dirty="0">
                          <a:solidFill>
                            <a:srgbClr val="000000"/>
                          </a:solidFill>
                          <a:effectLst/>
                          <a:latin typeface="Calibri" panose="020F0502020204030204" pitchFamily="34" charset="0"/>
                        </a:rPr>
                        <a:t>0.55%</a:t>
                      </a:r>
                    </a:p>
                  </a:txBody>
                  <a:tcPr marL="7620" marR="7620" marT="7620" marB="0" anchor="b">
                    <a:lnL>
                      <a:noFill/>
                    </a:lnL>
                    <a:lnR>
                      <a:noFill/>
                    </a:lnR>
                    <a:lnT>
                      <a:noFill/>
                    </a:lnT>
                    <a:lnB>
                      <a:noFill/>
                    </a:lnB>
                    <a:solidFill>
                      <a:srgbClr val="F8696B"/>
                    </a:solidFill>
                  </a:tcPr>
                </a:tc>
                <a:tc>
                  <a:txBody>
                    <a:bodyPr/>
                    <a:lstStyle/>
                    <a:p>
                      <a:pPr algn="l" fontAlgn="b"/>
                      <a:r>
                        <a:rPr lang="en-SG" sz="1500" b="0" i="0" u="none" strike="noStrike" dirty="0">
                          <a:solidFill>
                            <a:srgbClr val="000000"/>
                          </a:solidFill>
                          <a:effectLst/>
                          <a:latin typeface="Calibri" panose="020F0502020204030204" pitchFamily="34" charset="0"/>
                        </a:rPr>
                        <a:t>0.55%</a:t>
                      </a:r>
                    </a:p>
                  </a:txBody>
                  <a:tcPr marL="7620" marR="7620" marT="7620" marB="0" anchor="b">
                    <a:lnL>
                      <a:noFill/>
                    </a:lnL>
                    <a:lnR>
                      <a:noFill/>
                    </a:lnR>
                    <a:lnT>
                      <a:noFill/>
                    </a:lnT>
                    <a:lnB>
                      <a:noFill/>
                    </a:lnB>
                    <a:solidFill>
                      <a:srgbClr val="F8696B"/>
                    </a:solidFill>
                  </a:tcPr>
                </a:tc>
                <a:extLst>
                  <a:ext uri="{0D108BD9-81ED-4DB2-BD59-A6C34878D82A}">
                    <a16:rowId xmlns:a16="http://schemas.microsoft.com/office/drawing/2014/main" val="340768410"/>
                  </a:ext>
                </a:extLst>
              </a:tr>
            </a:tbl>
          </a:graphicData>
        </a:graphic>
      </p:graphicFrame>
    </p:spTree>
    <p:extLst>
      <p:ext uri="{BB962C8B-B14F-4D97-AF65-F5344CB8AC3E}">
        <p14:creationId xmlns:p14="http://schemas.microsoft.com/office/powerpoint/2010/main" val="1351396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09" y="612630"/>
            <a:ext cx="5355474" cy="25575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27" y="4794210"/>
            <a:ext cx="4423037" cy="20637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96" y="2392684"/>
            <a:ext cx="4834604" cy="2255827"/>
          </a:xfrm>
          <a:prstGeom prst="rect">
            <a:avLst/>
          </a:prstGeom>
        </p:spPr>
      </p:pic>
      <p:sp>
        <p:nvSpPr>
          <p:cNvPr id="7" name="TextBox 6"/>
          <p:cNvSpPr txBox="1"/>
          <p:nvPr/>
        </p:nvSpPr>
        <p:spPr>
          <a:xfrm>
            <a:off x="2096086" y="337625"/>
            <a:ext cx="2827606" cy="369332"/>
          </a:xfrm>
          <a:prstGeom prst="rect">
            <a:avLst/>
          </a:prstGeom>
          <a:noFill/>
        </p:spPr>
        <p:txBody>
          <a:bodyPr wrap="square" rtlCol="0">
            <a:spAutoFit/>
          </a:bodyPr>
          <a:lstStyle/>
          <a:p>
            <a:r>
              <a:rPr lang="en-US" dirty="0"/>
              <a:t>Overall revenue vs. CPR</a:t>
            </a:r>
          </a:p>
        </p:txBody>
      </p:sp>
      <p:sp>
        <p:nvSpPr>
          <p:cNvPr id="8" name="TextBox 7"/>
          <p:cNvSpPr txBox="1"/>
          <p:nvPr/>
        </p:nvSpPr>
        <p:spPr>
          <a:xfrm>
            <a:off x="1660381" y="4091355"/>
            <a:ext cx="2827606" cy="369332"/>
          </a:xfrm>
          <a:prstGeom prst="rect">
            <a:avLst/>
          </a:prstGeom>
          <a:noFill/>
        </p:spPr>
        <p:txBody>
          <a:bodyPr wrap="square" rtlCol="0">
            <a:spAutoFit/>
          </a:bodyPr>
          <a:lstStyle/>
          <a:p>
            <a:r>
              <a:rPr lang="en-US" dirty="0"/>
              <a:t>Overall trips vs. CPR</a:t>
            </a:r>
          </a:p>
        </p:txBody>
      </p:sp>
      <p:sp>
        <p:nvSpPr>
          <p:cNvPr id="9" name="TextBox 8"/>
          <p:cNvSpPr txBox="1"/>
          <p:nvPr/>
        </p:nvSpPr>
        <p:spPr>
          <a:xfrm>
            <a:off x="7065495" y="1891386"/>
            <a:ext cx="2827606" cy="369332"/>
          </a:xfrm>
          <a:prstGeom prst="rect">
            <a:avLst/>
          </a:prstGeom>
          <a:noFill/>
        </p:spPr>
        <p:txBody>
          <a:bodyPr wrap="square" rtlCol="0">
            <a:spAutoFit/>
          </a:bodyPr>
          <a:lstStyle/>
          <a:p>
            <a:r>
              <a:rPr lang="en-US" dirty="0"/>
              <a:t>Overall weekly trips vs. CPR</a:t>
            </a:r>
          </a:p>
        </p:txBody>
      </p:sp>
    </p:spTree>
    <p:extLst>
      <p:ext uri="{BB962C8B-B14F-4D97-AF65-F5344CB8AC3E}">
        <p14:creationId xmlns:p14="http://schemas.microsoft.com/office/powerpoint/2010/main" val="4078863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599" y="291519"/>
            <a:ext cx="6105525" cy="3022114"/>
            <a:chOff x="228600" y="501162"/>
            <a:chExt cx="6105525" cy="3022114"/>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71500"/>
              <a:ext cx="6105525" cy="2951776"/>
            </a:xfrm>
            <a:prstGeom prst="rect">
              <a:avLst/>
            </a:prstGeom>
          </p:spPr>
        </p:pic>
        <p:sp>
          <p:nvSpPr>
            <p:cNvPr id="5" name="Rectangle 4"/>
            <p:cNvSpPr/>
            <p:nvPr/>
          </p:nvSpPr>
          <p:spPr>
            <a:xfrm>
              <a:off x="1362808" y="501162"/>
              <a:ext cx="3033346" cy="202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 name="Group 9"/>
          <p:cNvGrpSpPr/>
          <p:nvPr/>
        </p:nvGrpSpPr>
        <p:grpSpPr>
          <a:xfrm>
            <a:off x="316156" y="3574759"/>
            <a:ext cx="5789369" cy="3283241"/>
            <a:chOff x="316156" y="3574759"/>
            <a:chExt cx="5789369" cy="3283241"/>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156" y="3626242"/>
              <a:ext cx="5789369" cy="3231758"/>
            </a:xfrm>
            <a:prstGeom prst="rect">
              <a:avLst/>
            </a:prstGeom>
          </p:spPr>
        </p:pic>
        <p:sp>
          <p:nvSpPr>
            <p:cNvPr id="6" name="Rectangle 5"/>
            <p:cNvSpPr/>
            <p:nvPr/>
          </p:nvSpPr>
          <p:spPr>
            <a:xfrm>
              <a:off x="1295400" y="3574759"/>
              <a:ext cx="3033346" cy="202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4" name="Group 13"/>
          <p:cNvGrpSpPr/>
          <p:nvPr/>
        </p:nvGrpSpPr>
        <p:grpSpPr>
          <a:xfrm>
            <a:off x="6105524" y="1806201"/>
            <a:ext cx="6105525" cy="3773349"/>
            <a:chOff x="6334124" y="1806201"/>
            <a:chExt cx="6105525" cy="3773349"/>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4124" y="1806201"/>
              <a:ext cx="6105525" cy="3773349"/>
            </a:xfrm>
            <a:prstGeom prst="rect">
              <a:avLst/>
            </a:prstGeom>
          </p:spPr>
        </p:pic>
        <p:sp>
          <p:nvSpPr>
            <p:cNvPr id="7" name="Rectangle 6"/>
            <p:cNvSpPr/>
            <p:nvPr/>
          </p:nvSpPr>
          <p:spPr>
            <a:xfrm>
              <a:off x="7658464" y="1806201"/>
              <a:ext cx="3033346" cy="202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 name="TextBox 7"/>
          <p:cNvSpPr txBox="1"/>
          <p:nvPr/>
        </p:nvSpPr>
        <p:spPr>
          <a:xfrm>
            <a:off x="1074492" y="160796"/>
            <a:ext cx="4413738" cy="369332"/>
          </a:xfrm>
          <a:prstGeom prst="rect">
            <a:avLst/>
          </a:prstGeom>
          <a:noFill/>
        </p:spPr>
        <p:txBody>
          <a:bodyPr wrap="square" rtlCol="0">
            <a:spAutoFit/>
          </a:bodyPr>
          <a:lstStyle/>
          <a:p>
            <a:r>
              <a:rPr lang="en-US" dirty="0"/>
              <a:t>Acceptance rate (Week on week)</a:t>
            </a:r>
            <a:endParaRPr lang="en-SG" dirty="0"/>
          </a:p>
        </p:txBody>
      </p:sp>
      <p:sp>
        <p:nvSpPr>
          <p:cNvPr id="12" name="TextBox 11"/>
          <p:cNvSpPr txBox="1"/>
          <p:nvPr/>
        </p:nvSpPr>
        <p:spPr>
          <a:xfrm>
            <a:off x="1003971" y="3417263"/>
            <a:ext cx="4413738" cy="369332"/>
          </a:xfrm>
          <a:prstGeom prst="rect">
            <a:avLst/>
          </a:prstGeom>
          <a:noFill/>
        </p:spPr>
        <p:txBody>
          <a:bodyPr wrap="square" rtlCol="0">
            <a:spAutoFit/>
          </a:bodyPr>
          <a:lstStyle/>
          <a:p>
            <a:r>
              <a:rPr lang="en-US" dirty="0"/>
              <a:t>Cancellation rate (Week on week)</a:t>
            </a:r>
            <a:endParaRPr lang="en-SG" dirty="0"/>
          </a:p>
        </p:txBody>
      </p:sp>
      <p:sp>
        <p:nvSpPr>
          <p:cNvPr id="13" name="TextBox 12"/>
          <p:cNvSpPr txBox="1"/>
          <p:nvPr/>
        </p:nvSpPr>
        <p:spPr>
          <a:xfrm>
            <a:off x="7021939" y="1621535"/>
            <a:ext cx="4413738" cy="369332"/>
          </a:xfrm>
          <a:prstGeom prst="rect">
            <a:avLst/>
          </a:prstGeom>
          <a:noFill/>
        </p:spPr>
        <p:txBody>
          <a:bodyPr wrap="square" rtlCol="0">
            <a:spAutoFit/>
          </a:bodyPr>
          <a:lstStyle/>
          <a:p>
            <a:r>
              <a:rPr lang="en-US" dirty="0"/>
              <a:t>Total # of rides (Week on week)</a:t>
            </a:r>
            <a:endParaRPr lang="en-SG" dirty="0"/>
          </a:p>
        </p:txBody>
      </p:sp>
    </p:spTree>
    <p:extLst>
      <p:ext uri="{BB962C8B-B14F-4D97-AF65-F5344CB8AC3E}">
        <p14:creationId xmlns:p14="http://schemas.microsoft.com/office/powerpoint/2010/main" val="2428281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p:cNvSpPr>
          <p:nvPr/>
        </p:nvSpPr>
        <p:spPr bwMode="auto">
          <a:xfrm>
            <a:off x="267494" y="176862"/>
            <a:ext cx="11633773" cy="6491224"/>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64" name="Oval 63"/>
          <p:cNvSpPr/>
          <p:nvPr/>
        </p:nvSpPr>
        <p:spPr>
          <a:xfrm>
            <a:off x="882993" y="3237093"/>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82993" y="3641426"/>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82993" y="4042722"/>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82993" y="4444018"/>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82993" y="4840474"/>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82993" y="5245468"/>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82993" y="5649801"/>
            <a:ext cx="237169" cy="29542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936037" y="3185630"/>
            <a:ext cx="45719" cy="369332"/>
          </a:xfrm>
          <a:prstGeom prst="rect">
            <a:avLst/>
          </a:prstGeom>
          <a:noFill/>
        </p:spPr>
        <p:txBody>
          <a:bodyPr wrap="square" rtlCol="0">
            <a:spAutoFit/>
          </a:bodyPr>
          <a:lstStyle/>
          <a:p>
            <a:r>
              <a:rPr lang="en-US" dirty="0"/>
              <a:t>1</a:t>
            </a:r>
          </a:p>
        </p:txBody>
      </p:sp>
      <p:sp>
        <p:nvSpPr>
          <p:cNvPr id="82" name="TextBox 81"/>
          <p:cNvSpPr txBox="1"/>
          <p:nvPr/>
        </p:nvSpPr>
        <p:spPr>
          <a:xfrm flipH="1">
            <a:off x="882993" y="3595984"/>
            <a:ext cx="244785" cy="369332"/>
          </a:xfrm>
          <a:prstGeom prst="rect">
            <a:avLst/>
          </a:prstGeom>
          <a:noFill/>
        </p:spPr>
        <p:txBody>
          <a:bodyPr wrap="square" rtlCol="0">
            <a:spAutoFit/>
          </a:bodyPr>
          <a:lstStyle/>
          <a:p>
            <a:r>
              <a:rPr lang="en-US" dirty="0"/>
              <a:t>2</a:t>
            </a:r>
          </a:p>
        </p:txBody>
      </p:sp>
      <p:sp>
        <p:nvSpPr>
          <p:cNvPr id="83" name="TextBox 82"/>
          <p:cNvSpPr txBox="1"/>
          <p:nvPr/>
        </p:nvSpPr>
        <p:spPr>
          <a:xfrm flipH="1">
            <a:off x="882993" y="4006338"/>
            <a:ext cx="293205" cy="369332"/>
          </a:xfrm>
          <a:prstGeom prst="rect">
            <a:avLst/>
          </a:prstGeom>
          <a:noFill/>
        </p:spPr>
        <p:txBody>
          <a:bodyPr wrap="square" rtlCol="0">
            <a:spAutoFit/>
          </a:bodyPr>
          <a:lstStyle/>
          <a:p>
            <a:r>
              <a:rPr lang="en-US" dirty="0"/>
              <a:t>3</a:t>
            </a:r>
          </a:p>
        </p:txBody>
      </p:sp>
      <p:sp>
        <p:nvSpPr>
          <p:cNvPr id="84" name="TextBox 83"/>
          <p:cNvSpPr txBox="1"/>
          <p:nvPr/>
        </p:nvSpPr>
        <p:spPr>
          <a:xfrm flipH="1">
            <a:off x="882993" y="4408540"/>
            <a:ext cx="321479" cy="369332"/>
          </a:xfrm>
          <a:prstGeom prst="rect">
            <a:avLst/>
          </a:prstGeom>
          <a:noFill/>
        </p:spPr>
        <p:txBody>
          <a:bodyPr wrap="square" rtlCol="0">
            <a:spAutoFit/>
          </a:bodyPr>
          <a:lstStyle/>
          <a:p>
            <a:r>
              <a:rPr lang="en-US" dirty="0"/>
              <a:t>4</a:t>
            </a:r>
          </a:p>
        </p:txBody>
      </p:sp>
      <p:sp>
        <p:nvSpPr>
          <p:cNvPr id="85" name="TextBox 84"/>
          <p:cNvSpPr txBox="1"/>
          <p:nvPr/>
        </p:nvSpPr>
        <p:spPr>
          <a:xfrm flipH="1">
            <a:off x="882993" y="4823037"/>
            <a:ext cx="313547" cy="369332"/>
          </a:xfrm>
          <a:prstGeom prst="rect">
            <a:avLst/>
          </a:prstGeom>
          <a:noFill/>
        </p:spPr>
        <p:txBody>
          <a:bodyPr wrap="square" rtlCol="0">
            <a:spAutoFit/>
          </a:bodyPr>
          <a:lstStyle/>
          <a:p>
            <a:r>
              <a:rPr lang="en-US" dirty="0"/>
              <a:t>5</a:t>
            </a:r>
          </a:p>
        </p:txBody>
      </p:sp>
      <p:sp>
        <p:nvSpPr>
          <p:cNvPr id="86" name="TextBox 85"/>
          <p:cNvSpPr txBox="1"/>
          <p:nvPr/>
        </p:nvSpPr>
        <p:spPr>
          <a:xfrm flipH="1">
            <a:off x="882993" y="5207235"/>
            <a:ext cx="343696" cy="369332"/>
          </a:xfrm>
          <a:prstGeom prst="rect">
            <a:avLst/>
          </a:prstGeom>
          <a:noFill/>
        </p:spPr>
        <p:txBody>
          <a:bodyPr wrap="square" rtlCol="0">
            <a:spAutoFit/>
          </a:bodyPr>
          <a:lstStyle/>
          <a:p>
            <a:r>
              <a:rPr lang="en-US" dirty="0"/>
              <a:t>6</a:t>
            </a:r>
          </a:p>
        </p:txBody>
      </p:sp>
      <p:sp>
        <p:nvSpPr>
          <p:cNvPr id="87" name="TextBox 86"/>
          <p:cNvSpPr txBox="1"/>
          <p:nvPr/>
        </p:nvSpPr>
        <p:spPr>
          <a:xfrm flipH="1">
            <a:off x="882993" y="5624286"/>
            <a:ext cx="348893" cy="369332"/>
          </a:xfrm>
          <a:prstGeom prst="rect">
            <a:avLst/>
          </a:prstGeom>
          <a:noFill/>
        </p:spPr>
        <p:txBody>
          <a:bodyPr wrap="square" rtlCol="0">
            <a:spAutoFit/>
          </a:bodyPr>
          <a:lstStyle/>
          <a:p>
            <a:r>
              <a:rPr lang="en-US" dirty="0"/>
              <a:t>7</a:t>
            </a:r>
          </a:p>
        </p:txBody>
      </p:sp>
      <p:sp>
        <p:nvSpPr>
          <p:cNvPr id="2" name="TextBox 1"/>
          <p:cNvSpPr txBox="1"/>
          <p:nvPr/>
        </p:nvSpPr>
        <p:spPr>
          <a:xfrm>
            <a:off x="1127778" y="3209350"/>
            <a:ext cx="10581748" cy="323165"/>
          </a:xfrm>
          <a:prstGeom prst="rect">
            <a:avLst/>
          </a:prstGeom>
          <a:noFill/>
        </p:spPr>
        <p:txBody>
          <a:bodyPr wrap="square" rtlCol="0">
            <a:spAutoFit/>
          </a:bodyPr>
          <a:lstStyle/>
          <a:p>
            <a:r>
              <a:rPr lang="en-US" sz="1500" dirty="0"/>
              <a:t>Segment 6 &amp; 8 are important to Grab, currently meeting peak hour demand, but the CPR is expensive to Grab</a:t>
            </a:r>
          </a:p>
        </p:txBody>
      </p:sp>
      <p:sp>
        <p:nvSpPr>
          <p:cNvPr id="71" name="TextBox 70"/>
          <p:cNvSpPr txBox="1"/>
          <p:nvPr/>
        </p:nvSpPr>
        <p:spPr>
          <a:xfrm>
            <a:off x="1127778" y="3639019"/>
            <a:ext cx="9964737" cy="323165"/>
          </a:xfrm>
          <a:prstGeom prst="rect">
            <a:avLst/>
          </a:prstGeom>
          <a:noFill/>
        </p:spPr>
        <p:txBody>
          <a:bodyPr wrap="square" rtlCol="0">
            <a:spAutoFit/>
          </a:bodyPr>
          <a:lstStyle/>
          <a:p>
            <a:r>
              <a:rPr lang="en-US" sz="1500" dirty="0"/>
              <a:t>Segment 4 appears to be constrained by post working hours, Grab should continue the current incentive</a:t>
            </a:r>
          </a:p>
        </p:txBody>
      </p:sp>
      <p:sp>
        <p:nvSpPr>
          <p:cNvPr id="72" name="TextBox 71"/>
          <p:cNvSpPr txBox="1"/>
          <p:nvPr/>
        </p:nvSpPr>
        <p:spPr>
          <a:xfrm>
            <a:off x="1127778" y="4050098"/>
            <a:ext cx="9860385" cy="323165"/>
          </a:xfrm>
          <a:prstGeom prst="rect">
            <a:avLst/>
          </a:prstGeom>
          <a:noFill/>
        </p:spPr>
        <p:txBody>
          <a:bodyPr wrap="square" rtlCol="0">
            <a:spAutoFit/>
          </a:bodyPr>
          <a:lstStyle/>
          <a:p>
            <a:r>
              <a:rPr lang="en-US" sz="1500" dirty="0"/>
              <a:t>Passive segment 2 requires incentive that may encourage response, and thus help understand the driving behavior</a:t>
            </a:r>
          </a:p>
        </p:txBody>
      </p:sp>
      <p:sp>
        <p:nvSpPr>
          <p:cNvPr id="73" name="TextBox 72"/>
          <p:cNvSpPr txBox="1"/>
          <p:nvPr/>
        </p:nvSpPr>
        <p:spPr>
          <a:xfrm>
            <a:off x="1127778" y="4475713"/>
            <a:ext cx="10366618" cy="323165"/>
          </a:xfrm>
          <a:prstGeom prst="rect">
            <a:avLst/>
          </a:prstGeom>
          <a:noFill/>
        </p:spPr>
        <p:txBody>
          <a:bodyPr wrap="square" rtlCol="0">
            <a:spAutoFit/>
          </a:bodyPr>
          <a:lstStyle/>
          <a:p>
            <a:r>
              <a:rPr lang="en-US" sz="1500" dirty="0"/>
              <a:t>Segment 3 has the potential to maximize their capacity, with the aim of increasing engagement with Grab</a:t>
            </a:r>
          </a:p>
        </p:txBody>
      </p:sp>
      <p:sp>
        <p:nvSpPr>
          <p:cNvPr id="89" name="TextBox 88"/>
          <p:cNvSpPr txBox="1"/>
          <p:nvPr/>
        </p:nvSpPr>
        <p:spPr>
          <a:xfrm>
            <a:off x="1127778" y="4841477"/>
            <a:ext cx="8270124" cy="323165"/>
          </a:xfrm>
          <a:prstGeom prst="rect">
            <a:avLst/>
          </a:prstGeom>
          <a:noFill/>
        </p:spPr>
        <p:txBody>
          <a:bodyPr wrap="square" rtlCol="0">
            <a:spAutoFit/>
          </a:bodyPr>
          <a:lstStyle/>
          <a:p>
            <a:r>
              <a:rPr lang="en-US" sz="1500" dirty="0"/>
              <a:t>Drivers that are likely to churn, have lower tenure, lower income, lower total distance driven</a:t>
            </a:r>
          </a:p>
        </p:txBody>
      </p:sp>
      <p:sp>
        <p:nvSpPr>
          <p:cNvPr id="90" name="TextBox 89"/>
          <p:cNvSpPr txBox="1"/>
          <p:nvPr/>
        </p:nvSpPr>
        <p:spPr>
          <a:xfrm>
            <a:off x="1127778" y="5257670"/>
            <a:ext cx="10414014" cy="323165"/>
          </a:xfrm>
          <a:prstGeom prst="rect">
            <a:avLst/>
          </a:prstGeom>
          <a:noFill/>
        </p:spPr>
        <p:txBody>
          <a:bodyPr wrap="square" rtlCol="0">
            <a:spAutoFit/>
          </a:bodyPr>
          <a:lstStyle/>
          <a:p>
            <a:r>
              <a:rPr lang="en-US" sz="1500" dirty="0"/>
              <a:t>The churn model can predict potential churn using 6 months of drivers’ data with approx. 84% accuracy on out of sample data</a:t>
            </a:r>
          </a:p>
        </p:txBody>
      </p:sp>
      <p:sp>
        <p:nvSpPr>
          <p:cNvPr id="91" name="TextBox 90"/>
          <p:cNvSpPr txBox="1"/>
          <p:nvPr/>
        </p:nvSpPr>
        <p:spPr>
          <a:xfrm>
            <a:off x="1127778" y="5658570"/>
            <a:ext cx="10366618" cy="323165"/>
          </a:xfrm>
          <a:prstGeom prst="rect">
            <a:avLst/>
          </a:prstGeom>
          <a:noFill/>
        </p:spPr>
        <p:txBody>
          <a:bodyPr wrap="square" rtlCol="0">
            <a:spAutoFit/>
          </a:bodyPr>
          <a:lstStyle/>
          <a:p>
            <a:r>
              <a:rPr lang="en-US" sz="1500" dirty="0"/>
              <a:t>Segment  5 &amp; 7 are the best candidate for addressing the supply and demand gap during critical morning peak hours</a:t>
            </a:r>
          </a:p>
        </p:txBody>
      </p:sp>
      <p:sp>
        <p:nvSpPr>
          <p:cNvPr id="3" name="Rectangle 2"/>
          <p:cNvSpPr/>
          <p:nvPr/>
        </p:nvSpPr>
        <p:spPr>
          <a:xfrm>
            <a:off x="544130" y="2918236"/>
            <a:ext cx="11120076" cy="3276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25363" y="2733570"/>
            <a:ext cx="1667523" cy="369332"/>
          </a:xfrm>
          <a:prstGeom prst="rect">
            <a:avLst/>
          </a:prstGeom>
          <a:solidFill>
            <a:schemeClr val="bg1"/>
          </a:solidFill>
        </p:spPr>
        <p:txBody>
          <a:bodyPr wrap="square" rtlCol="0">
            <a:spAutoFit/>
          </a:bodyPr>
          <a:lstStyle/>
          <a:p>
            <a:r>
              <a:rPr lang="en-US" b="1" dirty="0"/>
              <a:t>Main Findings</a:t>
            </a:r>
          </a:p>
        </p:txBody>
      </p:sp>
      <p:graphicFrame>
        <p:nvGraphicFramePr>
          <p:cNvPr id="61" name="Diagram 60"/>
          <p:cNvGraphicFramePr/>
          <p:nvPr>
            <p:extLst>
              <p:ext uri="{D42A27DB-BD31-4B8C-83A1-F6EECF244321}">
                <p14:modId xmlns:p14="http://schemas.microsoft.com/office/powerpoint/2010/main" val="3549780318"/>
              </p:ext>
            </p:extLst>
          </p:nvPr>
        </p:nvGraphicFramePr>
        <p:xfrm>
          <a:off x="3174119" y="-449336"/>
          <a:ext cx="6460211" cy="3858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7475" y="541609"/>
            <a:ext cx="1683580" cy="651472"/>
          </a:xfrm>
          <a:prstGeom prst="rect">
            <a:avLst/>
          </a:prstGeom>
          <a:noFill/>
          <a:ln>
            <a:solidFill>
              <a:schemeClr val="bg1"/>
            </a:solidFill>
          </a:ln>
        </p:spPr>
      </p:pic>
      <p:pic>
        <p:nvPicPr>
          <p:cNvPr id="94" name="Picture 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4610" y="1805765"/>
            <a:ext cx="471599" cy="471599"/>
          </a:xfrm>
          <a:prstGeom prst="rect">
            <a:avLst/>
          </a:prstGeom>
        </p:spPr>
      </p:pic>
      <p:pic>
        <p:nvPicPr>
          <p:cNvPr id="96" name="Picture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45038" y="1801609"/>
            <a:ext cx="471599" cy="471599"/>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6945" y="1801609"/>
            <a:ext cx="471599" cy="471599"/>
          </a:xfrm>
          <a:prstGeom prst="rect">
            <a:avLst/>
          </a:prstGeom>
        </p:spPr>
      </p:pic>
      <p:sp>
        <p:nvSpPr>
          <p:cNvPr id="63" name="TextBox 62"/>
          <p:cNvSpPr txBox="1"/>
          <p:nvPr/>
        </p:nvSpPr>
        <p:spPr>
          <a:xfrm>
            <a:off x="3482201" y="1819279"/>
            <a:ext cx="1890555" cy="430887"/>
          </a:xfrm>
          <a:prstGeom prst="rect">
            <a:avLst/>
          </a:prstGeom>
          <a:noFill/>
        </p:spPr>
        <p:txBody>
          <a:bodyPr wrap="square" rtlCol="0">
            <a:spAutoFit/>
          </a:bodyPr>
          <a:lstStyle/>
          <a:p>
            <a:r>
              <a:rPr lang="en-US" sz="2200" dirty="0"/>
              <a:t>Segmentation</a:t>
            </a:r>
          </a:p>
        </p:txBody>
      </p:sp>
      <p:sp>
        <p:nvSpPr>
          <p:cNvPr id="99" name="TextBox 98"/>
          <p:cNvSpPr txBox="1"/>
          <p:nvPr/>
        </p:nvSpPr>
        <p:spPr>
          <a:xfrm>
            <a:off x="5799930" y="1823792"/>
            <a:ext cx="1763750" cy="430887"/>
          </a:xfrm>
          <a:prstGeom prst="rect">
            <a:avLst/>
          </a:prstGeom>
          <a:noFill/>
        </p:spPr>
        <p:txBody>
          <a:bodyPr wrap="square" rtlCol="0">
            <a:spAutoFit/>
          </a:bodyPr>
          <a:lstStyle/>
          <a:p>
            <a:r>
              <a:rPr lang="en-US" sz="2200" dirty="0"/>
              <a:t>Churn model</a:t>
            </a:r>
          </a:p>
        </p:txBody>
      </p:sp>
      <p:sp>
        <p:nvSpPr>
          <p:cNvPr id="100" name="TextBox 99"/>
          <p:cNvSpPr txBox="1"/>
          <p:nvPr/>
        </p:nvSpPr>
        <p:spPr>
          <a:xfrm>
            <a:off x="8113087" y="1826120"/>
            <a:ext cx="1593525" cy="430887"/>
          </a:xfrm>
          <a:prstGeom prst="rect">
            <a:avLst/>
          </a:prstGeom>
          <a:noFill/>
        </p:spPr>
        <p:txBody>
          <a:bodyPr wrap="square" rtlCol="0">
            <a:spAutoFit/>
          </a:bodyPr>
          <a:lstStyle/>
          <a:p>
            <a:r>
              <a:rPr lang="en-US" sz="2200" dirty="0"/>
              <a:t>Incentives</a:t>
            </a:r>
          </a:p>
        </p:txBody>
      </p:sp>
    </p:spTree>
    <p:extLst>
      <p:ext uri="{BB962C8B-B14F-4D97-AF65-F5344CB8AC3E}">
        <p14:creationId xmlns:p14="http://schemas.microsoft.com/office/powerpoint/2010/main" val="99839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598" y="385113"/>
            <a:ext cx="6201110" cy="3060349"/>
            <a:chOff x="-81663" y="219686"/>
            <a:chExt cx="6791325" cy="339457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63" y="219686"/>
              <a:ext cx="6791325" cy="3394579"/>
            </a:xfrm>
            <a:prstGeom prst="rect">
              <a:avLst/>
            </a:prstGeom>
          </p:spPr>
        </p:pic>
        <p:sp>
          <p:nvSpPr>
            <p:cNvPr id="7" name="Rectangle 6"/>
            <p:cNvSpPr/>
            <p:nvPr/>
          </p:nvSpPr>
          <p:spPr>
            <a:xfrm>
              <a:off x="1283677" y="219686"/>
              <a:ext cx="3156438" cy="167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TextBox 8"/>
          <p:cNvSpPr txBox="1"/>
          <p:nvPr/>
        </p:nvSpPr>
        <p:spPr>
          <a:xfrm>
            <a:off x="835269" y="138873"/>
            <a:ext cx="4501662" cy="369332"/>
          </a:xfrm>
          <a:prstGeom prst="rect">
            <a:avLst/>
          </a:prstGeom>
          <a:noFill/>
        </p:spPr>
        <p:txBody>
          <a:bodyPr wrap="square" rtlCol="0">
            <a:spAutoFit/>
          </a:bodyPr>
          <a:lstStyle/>
          <a:p>
            <a:r>
              <a:rPr lang="en-US" dirty="0"/>
              <a:t>Average income from fares (week on week)</a:t>
            </a:r>
            <a:endParaRPr lang="en-SG" dirty="0"/>
          </a:p>
        </p:txBody>
      </p:sp>
      <p:sp>
        <p:nvSpPr>
          <p:cNvPr id="12" name="TextBox 11"/>
          <p:cNvSpPr txBox="1"/>
          <p:nvPr/>
        </p:nvSpPr>
        <p:spPr>
          <a:xfrm>
            <a:off x="716572" y="3507036"/>
            <a:ext cx="4501662" cy="369332"/>
          </a:xfrm>
          <a:prstGeom prst="rect">
            <a:avLst/>
          </a:prstGeom>
          <a:noFill/>
        </p:spPr>
        <p:txBody>
          <a:bodyPr wrap="square" rtlCol="0">
            <a:spAutoFit/>
          </a:bodyPr>
          <a:lstStyle/>
          <a:p>
            <a:r>
              <a:rPr lang="en-US" dirty="0"/>
              <a:t>% of income from fares (week on week)</a:t>
            </a:r>
            <a:endParaRPr lang="en-SG" dirty="0"/>
          </a:p>
        </p:txBody>
      </p:sp>
      <p:grpSp>
        <p:nvGrpSpPr>
          <p:cNvPr id="14" name="Group 13"/>
          <p:cNvGrpSpPr/>
          <p:nvPr/>
        </p:nvGrpSpPr>
        <p:grpSpPr>
          <a:xfrm>
            <a:off x="6447325" y="1475592"/>
            <a:ext cx="5764091" cy="4344915"/>
            <a:chOff x="6541476" y="1821714"/>
            <a:chExt cx="6305550" cy="3950434"/>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1476" y="1821714"/>
              <a:ext cx="6305550" cy="3950434"/>
            </a:xfrm>
            <a:prstGeom prst="rect">
              <a:avLst/>
            </a:prstGeom>
          </p:spPr>
        </p:pic>
        <p:sp>
          <p:nvSpPr>
            <p:cNvPr id="13" name="Rectangle 12"/>
            <p:cNvSpPr/>
            <p:nvPr/>
          </p:nvSpPr>
          <p:spPr>
            <a:xfrm>
              <a:off x="7974623" y="1848090"/>
              <a:ext cx="2505808" cy="165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 name="TextBox 14"/>
          <p:cNvSpPr txBox="1"/>
          <p:nvPr/>
        </p:nvSpPr>
        <p:spPr>
          <a:xfrm>
            <a:off x="7420707" y="1319936"/>
            <a:ext cx="3341077" cy="369332"/>
          </a:xfrm>
          <a:prstGeom prst="rect">
            <a:avLst/>
          </a:prstGeom>
          <a:noFill/>
        </p:spPr>
        <p:txBody>
          <a:bodyPr wrap="square" rtlCol="0">
            <a:spAutoFit/>
          </a:bodyPr>
          <a:lstStyle/>
          <a:p>
            <a:r>
              <a:rPr lang="en-US" dirty="0"/>
              <a:t>Average CPR (Week on week)</a:t>
            </a:r>
            <a:endParaRPr lang="en-SG" dirty="0"/>
          </a:p>
        </p:txBody>
      </p:sp>
      <p:grpSp>
        <p:nvGrpSpPr>
          <p:cNvPr id="11" name="Group 10"/>
          <p:cNvGrpSpPr/>
          <p:nvPr/>
        </p:nvGrpSpPr>
        <p:grpSpPr>
          <a:xfrm>
            <a:off x="0" y="3716454"/>
            <a:ext cx="6640725" cy="3141546"/>
            <a:chOff x="0" y="3716454"/>
            <a:chExt cx="6640725" cy="3141546"/>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716454"/>
              <a:ext cx="6640725" cy="3141546"/>
            </a:xfrm>
            <a:prstGeom prst="rect">
              <a:avLst/>
            </a:prstGeom>
          </p:spPr>
        </p:pic>
        <p:sp>
          <p:nvSpPr>
            <p:cNvPr id="10" name="Rectangle 9"/>
            <p:cNvSpPr/>
            <p:nvPr/>
          </p:nvSpPr>
          <p:spPr>
            <a:xfrm>
              <a:off x="1063869" y="3716454"/>
              <a:ext cx="3807069" cy="160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400006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37"/>
          <p:cNvGraphicFramePr>
            <a:graphicFrameLocks/>
          </p:cNvGraphicFramePr>
          <p:nvPr>
            <p:extLst>
              <p:ext uri="{D42A27DB-BD31-4B8C-83A1-F6EECF244321}">
                <p14:modId xmlns:p14="http://schemas.microsoft.com/office/powerpoint/2010/main" val="3847296616"/>
              </p:ext>
            </p:extLst>
          </p:nvPr>
        </p:nvGraphicFramePr>
        <p:xfrm>
          <a:off x="7155224" y="3920899"/>
          <a:ext cx="4247272" cy="22795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p:cNvGraphicFramePr>
            <a:graphicFrameLocks/>
          </p:cNvGraphicFramePr>
          <p:nvPr>
            <p:extLst>
              <p:ext uri="{D42A27DB-BD31-4B8C-83A1-F6EECF244321}">
                <p14:modId xmlns:p14="http://schemas.microsoft.com/office/powerpoint/2010/main" val="555442592"/>
              </p:ext>
            </p:extLst>
          </p:nvPr>
        </p:nvGraphicFramePr>
        <p:xfrm>
          <a:off x="2815403" y="2250631"/>
          <a:ext cx="8490116" cy="2523643"/>
        </p:xfrm>
        <a:graphic>
          <a:graphicData uri="http://schemas.openxmlformats.org/drawingml/2006/chart">
            <c:chart xmlns:c="http://schemas.openxmlformats.org/drawingml/2006/chart" xmlns:r="http://schemas.openxmlformats.org/officeDocument/2006/relationships" r:id="rId4"/>
          </a:graphicData>
        </a:graphic>
      </p:graphicFrame>
      <p:sp>
        <p:nvSpPr>
          <p:cNvPr id="49" name="TextBox 48"/>
          <p:cNvSpPr txBox="1"/>
          <p:nvPr/>
        </p:nvSpPr>
        <p:spPr>
          <a:xfrm>
            <a:off x="515774" y="1971196"/>
            <a:ext cx="2143356" cy="26314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1022 (8%)  </a:t>
            </a:r>
            <a:endParaRPr lang="en-US" sz="1100" b="1" dirty="0"/>
          </a:p>
          <a:p>
            <a:pPr marL="171450" indent="-171450">
              <a:lnSpc>
                <a:spcPct val="150000"/>
              </a:lnSpc>
              <a:buFont typeface="Arial" panose="020B0604020202020204" pitchFamily="34" charset="0"/>
              <a:buChar char="•"/>
            </a:pPr>
            <a:r>
              <a:rPr lang="en-US" sz="1100" dirty="0"/>
              <a:t>Avg. CPR: $2.40</a:t>
            </a:r>
          </a:p>
          <a:p>
            <a:pPr marL="171450" indent="-171450">
              <a:lnSpc>
                <a:spcPct val="150000"/>
              </a:lnSpc>
              <a:buFont typeface="Arial" panose="020B0604020202020204" pitchFamily="34" charset="0"/>
              <a:buChar char="•"/>
            </a:pPr>
            <a:r>
              <a:rPr lang="en-US" sz="1100" dirty="0"/>
              <a:t>Highest proportion of drivers &gt; 45 years old</a:t>
            </a:r>
          </a:p>
          <a:p>
            <a:pPr marL="171450" indent="-171450">
              <a:lnSpc>
                <a:spcPct val="150000"/>
              </a:lnSpc>
              <a:buFont typeface="Arial" panose="020B0604020202020204" pitchFamily="34" charset="0"/>
              <a:buChar char="•"/>
            </a:pPr>
            <a:r>
              <a:rPr lang="en-US" sz="1100" dirty="0"/>
              <a:t>High tendency towards loyalty type incentive schemes</a:t>
            </a:r>
          </a:p>
          <a:p>
            <a:pPr marL="171450" indent="-171450">
              <a:lnSpc>
                <a:spcPct val="150000"/>
              </a:lnSpc>
              <a:buFont typeface="Arial" panose="020B0604020202020204" pitchFamily="34" charset="0"/>
              <a:buChar char="•"/>
            </a:pPr>
            <a:r>
              <a:rPr lang="en-US" sz="1100" dirty="0"/>
              <a:t>Lowest % of Uber users</a:t>
            </a:r>
          </a:p>
          <a:p>
            <a:pPr marL="171450" indent="-171450">
              <a:lnSpc>
                <a:spcPct val="150000"/>
              </a:lnSpc>
              <a:buFont typeface="Arial" panose="020B0604020202020204" pitchFamily="34" charset="0"/>
              <a:buChar char="•"/>
            </a:pPr>
            <a:r>
              <a:rPr lang="en-US" sz="1100" dirty="0"/>
              <a:t>High % of fuel card users</a:t>
            </a:r>
          </a:p>
          <a:p>
            <a:pPr marL="171450" indent="-171450">
              <a:lnSpc>
                <a:spcPct val="150000"/>
              </a:lnSpc>
              <a:buFont typeface="Arial" panose="020B0604020202020204" pitchFamily="34" charset="0"/>
              <a:buChar char="•"/>
            </a:pPr>
            <a:r>
              <a:rPr lang="en-US" sz="1100" dirty="0"/>
              <a:t>Over 50% drivers complete 25-75 weekly trips</a:t>
            </a:r>
          </a:p>
        </p:txBody>
      </p:sp>
      <p:sp>
        <p:nvSpPr>
          <p:cNvPr id="51" name="TextBox 50"/>
          <p:cNvSpPr txBox="1"/>
          <p:nvPr/>
        </p:nvSpPr>
        <p:spPr>
          <a:xfrm>
            <a:off x="491816" y="4745811"/>
            <a:ext cx="2143356" cy="1615827"/>
          </a:xfrm>
          <a:prstGeom prst="rect">
            <a:avLst/>
          </a:prstGeom>
          <a:noFill/>
        </p:spPr>
        <p:txBody>
          <a:bodyPr wrap="square" rtlCol="0">
            <a:spAutoFit/>
          </a:bodyPr>
          <a:lstStyle/>
          <a:p>
            <a:pPr marL="171450" indent="-171450">
              <a:buFont typeface="Arial" panose="020B0604020202020204" pitchFamily="34" charset="0"/>
              <a:buChar char="•"/>
            </a:pPr>
            <a:r>
              <a:rPr lang="en-US" sz="1100" dirty="0"/>
              <a:t>Grab could look at increasing and maintaining the stickiness of this segment since their CPR of $2.40 is below the overall CPR average, whilst increasing their weekly number of rides, since they already are consistently driving throughout the day</a:t>
            </a:r>
          </a:p>
        </p:txBody>
      </p:sp>
      <p:sp>
        <p:nvSpPr>
          <p:cNvPr id="39" name="Rounded Rectangle 38"/>
          <p:cNvSpPr>
            <a:spLocks/>
          </p:cNvSpPr>
          <p:nvPr/>
        </p:nvSpPr>
        <p:spPr>
          <a:xfrm>
            <a:off x="559920" y="1641423"/>
            <a:ext cx="2099210" cy="2421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1" name="Rounded Rectangle 40"/>
          <p:cNvSpPr>
            <a:spLocks/>
          </p:cNvSpPr>
          <p:nvPr/>
        </p:nvSpPr>
        <p:spPr>
          <a:xfrm>
            <a:off x="515774" y="4572712"/>
            <a:ext cx="2099210" cy="2421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765299" y="408728"/>
            <a:ext cx="1596389" cy="449519"/>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Day time drivers</a:t>
            </a:r>
          </a:p>
        </p:txBody>
      </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708" y="928058"/>
            <a:ext cx="1100175" cy="650166"/>
          </a:xfrm>
          <a:prstGeom prst="rect">
            <a:avLst/>
          </a:prstGeom>
          <a:solidFill>
            <a:schemeClr val="bg1"/>
          </a:solidFill>
        </p:spPr>
      </p:pic>
      <p:graphicFrame>
        <p:nvGraphicFramePr>
          <p:cNvPr id="65" name="Chart 64"/>
          <p:cNvGraphicFramePr>
            <a:graphicFrameLocks/>
          </p:cNvGraphicFramePr>
          <p:nvPr>
            <p:extLst>
              <p:ext uri="{D42A27DB-BD31-4B8C-83A1-F6EECF244321}">
                <p14:modId xmlns:p14="http://schemas.microsoft.com/office/powerpoint/2010/main" val="2065076802"/>
              </p:ext>
            </p:extLst>
          </p:nvPr>
        </p:nvGraphicFramePr>
        <p:xfrm>
          <a:off x="3152059" y="34599"/>
          <a:ext cx="3653168" cy="19327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1" name="Chart 70"/>
          <p:cNvGraphicFramePr>
            <a:graphicFrameLocks/>
          </p:cNvGraphicFramePr>
          <p:nvPr>
            <p:extLst>
              <p:ext uri="{D42A27DB-BD31-4B8C-83A1-F6EECF244321}">
                <p14:modId xmlns:p14="http://schemas.microsoft.com/office/powerpoint/2010/main" val="249870433"/>
              </p:ext>
            </p:extLst>
          </p:nvPr>
        </p:nvGraphicFramePr>
        <p:xfrm>
          <a:off x="7552016" y="2517849"/>
          <a:ext cx="3472384" cy="1678506"/>
        </p:xfrm>
        <a:graphic>
          <a:graphicData uri="http://schemas.openxmlformats.org/drawingml/2006/chart">
            <c:chart xmlns:c="http://schemas.openxmlformats.org/drawingml/2006/chart" xmlns:r="http://schemas.openxmlformats.org/officeDocument/2006/relationships" r:id="rId7"/>
          </a:graphicData>
        </a:graphic>
      </p:graphicFrame>
      <p:sp>
        <p:nvSpPr>
          <p:cNvPr id="72" name="TextBox 71"/>
          <p:cNvSpPr txBox="1"/>
          <p:nvPr/>
        </p:nvSpPr>
        <p:spPr>
          <a:xfrm>
            <a:off x="7552016" y="2371074"/>
            <a:ext cx="1158256" cy="261610"/>
          </a:xfrm>
          <a:prstGeom prst="rect">
            <a:avLst/>
          </a:prstGeom>
          <a:noFill/>
        </p:spPr>
        <p:txBody>
          <a:bodyPr wrap="square" rtlCol="0">
            <a:spAutoFit/>
          </a:bodyPr>
          <a:lstStyle/>
          <a:p>
            <a:r>
              <a:rPr lang="en-US" sz="1100" dirty="0"/>
              <a:t>Average = 6%</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15139" y="2188094"/>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781009" y="447810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648325" y="4202666"/>
            <a:ext cx="1709531" cy="261610"/>
          </a:xfrm>
          <a:prstGeom prst="rect">
            <a:avLst/>
          </a:prstGeom>
          <a:noFill/>
        </p:spPr>
        <p:txBody>
          <a:bodyPr wrap="square" rtlCol="0">
            <a:spAutoFit/>
          </a:bodyPr>
          <a:lstStyle/>
          <a:p>
            <a:r>
              <a:rPr lang="en-US" sz="1100" b="1" dirty="0"/>
              <a:t>Fuel card consumption</a:t>
            </a:r>
          </a:p>
        </p:txBody>
      </p:sp>
      <p:sp>
        <p:nvSpPr>
          <p:cNvPr id="34" name="TextBox 33"/>
          <p:cNvSpPr txBox="1"/>
          <p:nvPr/>
        </p:nvSpPr>
        <p:spPr>
          <a:xfrm>
            <a:off x="4517900" y="1920163"/>
            <a:ext cx="1709531" cy="261610"/>
          </a:xfrm>
          <a:prstGeom prst="rect">
            <a:avLst/>
          </a:prstGeom>
          <a:noFill/>
        </p:spPr>
        <p:txBody>
          <a:bodyPr wrap="square" rtlCol="0">
            <a:spAutoFit/>
          </a:bodyPr>
          <a:lstStyle/>
          <a:p>
            <a:r>
              <a:rPr lang="en-US" sz="1100" b="1" dirty="0"/>
              <a:t>Age</a:t>
            </a:r>
          </a:p>
        </p:txBody>
      </p:sp>
      <p:sp>
        <p:nvSpPr>
          <p:cNvPr id="40" name="TextBox 39"/>
          <p:cNvSpPr txBox="1"/>
          <p:nvPr/>
        </p:nvSpPr>
        <p:spPr>
          <a:xfrm>
            <a:off x="8503866" y="6106408"/>
            <a:ext cx="1709531" cy="261610"/>
          </a:xfrm>
          <a:prstGeom prst="rect">
            <a:avLst/>
          </a:prstGeom>
          <a:noFill/>
        </p:spPr>
        <p:txBody>
          <a:bodyPr wrap="square" rtlCol="0">
            <a:spAutoFit/>
          </a:bodyPr>
          <a:lstStyle/>
          <a:p>
            <a:r>
              <a:rPr lang="en-US" sz="1100" b="1" dirty="0"/>
              <a:t>Average Weekly trips</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23715" y="454058"/>
            <a:ext cx="3532169" cy="1407611"/>
          </a:xfrm>
          <a:prstGeom prst="rect">
            <a:avLst/>
          </a:prstGeom>
        </p:spPr>
      </p:pic>
      <p:sp>
        <p:nvSpPr>
          <p:cNvPr id="46" name="Rectangle 45"/>
          <p:cNvSpPr/>
          <p:nvPr/>
        </p:nvSpPr>
        <p:spPr>
          <a:xfrm>
            <a:off x="8111704" y="1066299"/>
            <a:ext cx="375857" cy="367395"/>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587206" y="1082859"/>
            <a:ext cx="375857" cy="367395"/>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48523" y="1751000"/>
            <a:ext cx="634107" cy="200055"/>
          </a:xfrm>
          <a:prstGeom prst="rect">
            <a:avLst/>
          </a:prstGeom>
          <a:noFill/>
        </p:spPr>
        <p:txBody>
          <a:bodyPr wrap="square" rtlCol="0">
            <a:spAutoFit/>
          </a:bodyPr>
          <a:lstStyle/>
          <a:p>
            <a:r>
              <a:rPr lang="en-US" sz="700" dirty="0"/>
              <a:t>7am</a:t>
            </a:r>
          </a:p>
        </p:txBody>
      </p:sp>
      <p:sp>
        <p:nvSpPr>
          <p:cNvPr id="50" name="TextBox 49"/>
          <p:cNvSpPr txBox="1"/>
          <p:nvPr/>
        </p:nvSpPr>
        <p:spPr>
          <a:xfrm>
            <a:off x="8546687" y="1744183"/>
            <a:ext cx="634107" cy="200055"/>
          </a:xfrm>
          <a:prstGeom prst="rect">
            <a:avLst/>
          </a:prstGeom>
          <a:noFill/>
        </p:spPr>
        <p:txBody>
          <a:bodyPr wrap="square" rtlCol="0">
            <a:spAutoFit/>
          </a:bodyPr>
          <a:lstStyle/>
          <a:p>
            <a:r>
              <a:rPr lang="en-US" sz="700" dirty="0"/>
              <a:t>7am</a:t>
            </a:r>
          </a:p>
        </p:txBody>
      </p:sp>
      <p:sp>
        <p:nvSpPr>
          <p:cNvPr id="52" name="TextBox 51"/>
          <p:cNvSpPr txBox="1"/>
          <p:nvPr/>
        </p:nvSpPr>
        <p:spPr>
          <a:xfrm>
            <a:off x="8328956" y="1745287"/>
            <a:ext cx="634107" cy="200055"/>
          </a:xfrm>
          <a:prstGeom prst="rect">
            <a:avLst/>
          </a:prstGeom>
          <a:noFill/>
        </p:spPr>
        <p:txBody>
          <a:bodyPr wrap="square" rtlCol="0">
            <a:spAutoFit/>
          </a:bodyPr>
          <a:lstStyle/>
          <a:p>
            <a:r>
              <a:rPr lang="en-US" sz="700" dirty="0"/>
              <a:t>6pm</a:t>
            </a:r>
          </a:p>
        </p:txBody>
      </p:sp>
      <p:sp>
        <p:nvSpPr>
          <p:cNvPr id="53" name="TextBox 52"/>
          <p:cNvSpPr txBox="1"/>
          <p:nvPr/>
        </p:nvSpPr>
        <p:spPr>
          <a:xfrm>
            <a:off x="8798957" y="1751819"/>
            <a:ext cx="634107" cy="200055"/>
          </a:xfrm>
          <a:prstGeom prst="rect">
            <a:avLst/>
          </a:prstGeom>
          <a:noFill/>
        </p:spPr>
        <p:txBody>
          <a:bodyPr wrap="square" rtlCol="0">
            <a:spAutoFit/>
          </a:bodyPr>
          <a:lstStyle/>
          <a:p>
            <a:r>
              <a:rPr lang="en-US" sz="700" dirty="0"/>
              <a:t>6pm</a:t>
            </a:r>
          </a:p>
        </p:txBody>
      </p:sp>
      <p:sp>
        <p:nvSpPr>
          <p:cNvPr id="55" name="TextBox 54"/>
          <p:cNvSpPr txBox="1"/>
          <p:nvPr/>
        </p:nvSpPr>
        <p:spPr>
          <a:xfrm>
            <a:off x="7969376" y="1883561"/>
            <a:ext cx="2774571" cy="261610"/>
          </a:xfrm>
          <a:prstGeom prst="rect">
            <a:avLst/>
          </a:prstGeom>
          <a:noFill/>
        </p:spPr>
        <p:txBody>
          <a:bodyPr wrap="square" rtlCol="0">
            <a:spAutoFit/>
          </a:bodyPr>
          <a:lstStyle/>
          <a:p>
            <a:r>
              <a:rPr lang="en-US" sz="1100" b="1" dirty="0"/>
              <a:t>Consistent driving behavior during the day</a:t>
            </a:r>
          </a:p>
        </p:txBody>
      </p:sp>
      <p:sp>
        <p:nvSpPr>
          <p:cNvPr id="48" name="TextBox 47"/>
          <p:cNvSpPr txBox="1"/>
          <p:nvPr/>
        </p:nvSpPr>
        <p:spPr>
          <a:xfrm>
            <a:off x="4321639" y="4197695"/>
            <a:ext cx="1709531" cy="261610"/>
          </a:xfrm>
          <a:prstGeom prst="rect">
            <a:avLst/>
          </a:prstGeom>
          <a:noFill/>
        </p:spPr>
        <p:txBody>
          <a:bodyPr wrap="square" rtlCol="0">
            <a:spAutoFit/>
          </a:bodyPr>
          <a:lstStyle/>
          <a:p>
            <a:r>
              <a:rPr lang="en-US" sz="1100" b="1" dirty="0"/>
              <a:t>Incentive payout</a:t>
            </a:r>
          </a:p>
        </p:txBody>
      </p:sp>
      <p:graphicFrame>
        <p:nvGraphicFramePr>
          <p:cNvPr id="54" name="Chart 53"/>
          <p:cNvGraphicFramePr>
            <a:graphicFrameLocks/>
          </p:cNvGraphicFramePr>
          <p:nvPr>
            <p:extLst>
              <p:ext uri="{D42A27DB-BD31-4B8C-83A1-F6EECF244321}">
                <p14:modId xmlns:p14="http://schemas.microsoft.com/office/powerpoint/2010/main" val="566269168"/>
              </p:ext>
            </p:extLst>
          </p:nvPr>
        </p:nvGraphicFramePr>
        <p:xfrm>
          <a:off x="3047660" y="4770605"/>
          <a:ext cx="3818210" cy="1536596"/>
        </p:xfrm>
        <a:graphic>
          <a:graphicData uri="http://schemas.openxmlformats.org/drawingml/2006/chart">
            <c:chart xmlns:c="http://schemas.openxmlformats.org/drawingml/2006/chart" xmlns:r="http://schemas.openxmlformats.org/officeDocument/2006/relationships" r:id="rId9"/>
          </a:graphicData>
        </a:graphic>
      </p:graphicFrame>
      <p:sp>
        <p:nvSpPr>
          <p:cNvPr id="56" name="TextBox 55"/>
          <p:cNvSpPr txBox="1"/>
          <p:nvPr/>
        </p:nvSpPr>
        <p:spPr>
          <a:xfrm>
            <a:off x="3162960" y="4602686"/>
            <a:ext cx="1479229" cy="177222"/>
          </a:xfrm>
          <a:prstGeom prst="rect">
            <a:avLst/>
          </a:prstGeom>
          <a:noFill/>
        </p:spPr>
        <p:txBody>
          <a:bodyPr wrap="square" rtlCol="0">
            <a:spAutoFit/>
          </a:bodyPr>
          <a:lstStyle/>
          <a:p>
            <a:r>
              <a:rPr lang="en-US" sz="1100" dirty="0"/>
              <a:t>Average = 42%</a:t>
            </a:r>
          </a:p>
        </p:txBody>
      </p:sp>
      <p:sp>
        <p:nvSpPr>
          <p:cNvPr id="57" name="TextBox 56"/>
          <p:cNvSpPr txBox="1"/>
          <p:nvPr/>
        </p:nvSpPr>
        <p:spPr>
          <a:xfrm>
            <a:off x="4517900" y="6166894"/>
            <a:ext cx="1709531" cy="261610"/>
          </a:xfrm>
          <a:prstGeom prst="rect">
            <a:avLst/>
          </a:prstGeom>
          <a:noFill/>
        </p:spPr>
        <p:txBody>
          <a:bodyPr wrap="square" rtlCol="0">
            <a:spAutoFit/>
          </a:bodyPr>
          <a:lstStyle/>
          <a:p>
            <a:r>
              <a:rPr lang="en-US" sz="1100" b="1" dirty="0"/>
              <a:t>Uber users</a:t>
            </a:r>
          </a:p>
        </p:txBody>
      </p:sp>
      <p:sp>
        <p:nvSpPr>
          <p:cNvPr id="2" name="Rectangle 1"/>
          <p:cNvSpPr/>
          <p:nvPr/>
        </p:nvSpPr>
        <p:spPr>
          <a:xfrm>
            <a:off x="8648325" y="424562"/>
            <a:ext cx="1100359" cy="9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895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0879" y="-609860"/>
            <a:ext cx="8443638" cy="1095121"/>
          </a:xfrm>
        </p:spPr>
        <p:txBody>
          <a:bodyPr>
            <a:normAutofit fontScale="90000"/>
          </a:bodyPr>
          <a:lstStyle/>
          <a:p>
            <a:br>
              <a:rPr lang="en-US" dirty="0"/>
            </a:br>
            <a:endParaRPr lang="en-GB" dirty="0"/>
          </a:p>
        </p:txBody>
      </p:sp>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36803" y="535686"/>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Acceptance rate</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Cancellation rate</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graphicFrame>
        <p:nvGraphicFramePr>
          <p:cNvPr id="53" name="Chart 52"/>
          <p:cNvGraphicFramePr>
            <a:graphicFrameLocks/>
          </p:cNvGraphicFramePr>
          <p:nvPr>
            <p:extLst>
              <p:ext uri="{D42A27DB-BD31-4B8C-83A1-F6EECF244321}">
                <p14:modId xmlns:p14="http://schemas.microsoft.com/office/powerpoint/2010/main" val="4027418636"/>
              </p:ext>
            </p:extLst>
          </p:nvPr>
        </p:nvGraphicFramePr>
        <p:xfrm>
          <a:off x="4019736" y="267286"/>
          <a:ext cx="3705318" cy="254776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330" y="934069"/>
            <a:ext cx="4065204" cy="164966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028" y="3204515"/>
            <a:ext cx="3432699" cy="135545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1736" y="3246397"/>
            <a:ext cx="3413507" cy="122421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136" y="3319104"/>
            <a:ext cx="4046397" cy="1190767"/>
          </a:xfrm>
          <a:prstGeom prst="rect">
            <a:avLst/>
          </a:prstGeom>
        </p:spPr>
      </p:pic>
      <p:graphicFrame>
        <p:nvGraphicFramePr>
          <p:cNvPr id="57" name="Chart 56"/>
          <p:cNvGraphicFramePr>
            <a:graphicFrameLocks/>
          </p:cNvGraphicFramePr>
          <p:nvPr>
            <p:extLst>
              <p:ext uri="{D42A27DB-BD31-4B8C-83A1-F6EECF244321}">
                <p14:modId xmlns:p14="http://schemas.microsoft.com/office/powerpoint/2010/main" val="3679861109"/>
              </p:ext>
            </p:extLst>
          </p:nvPr>
        </p:nvGraphicFramePr>
        <p:xfrm>
          <a:off x="3988538" y="4192171"/>
          <a:ext cx="3736516" cy="258866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9" name="Chart 38"/>
          <p:cNvGraphicFramePr>
            <a:graphicFrameLocks/>
          </p:cNvGraphicFramePr>
          <p:nvPr>
            <p:extLst>
              <p:ext uri="{D42A27DB-BD31-4B8C-83A1-F6EECF244321}">
                <p14:modId xmlns:p14="http://schemas.microsoft.com/office/powerpoint/2010/main" val="258023936"/>
              </p:ext>
            </p:extLst>
          </p:nvPr>
        </p:nvGraphicFramePr>
        <p:xfrm>
          <a:off x="51303" y="5013287"/>
          <a:ext cx="4091737" cy="19197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5" name="Chart 44"/>
          <p:cNvGraphicFramePr>
            <a:graphicFrameLocks/>
          </p:cNvGraphicFramePr>
          <p:nvPr>
            <p:extLst>
              <p:ext uri="{D42A27DB-BD31-4B8C-83A1-F6EECF244321}">
                <p14:modId xmlns:p14="http://schemas.microsoft.com/office/powerpoint/2010/main" val="1711650074"/>
              </p:ext>
            </p:extLst>
          </p:nvPr>
        </p:nvGraphicFramePr>
        <p:xfrm>
          <a:off x="7789924" y="4594303"/>
          <a:ext cx="3799451" cy="199669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3" name="Chart 32"/>
          <p:cNvGraphicFramePr>
            <a:graphicFrameLocks/>
          </p:cNvGraphicFramePr>
          <p:nvPr>
            <p:extLst>
              <p:ext uri="{D42A27DB-BD31-4B8C-83A1-F6EECF244321}">
                <p14:modId xmlns:p14="http://schemas.microsoft.com/office/powerpoint/2010/main" val="973736947"/>
              </p:ext>
            </p:extLst>
          </p:nvPr>
        </p:nvGraphicFramePr>
        <p:xfrm>
          <a:off x="265979" y="837699"/>
          <a:ext cx="3605435"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2" name="TextBox 1"/>
          <p:cNvSpPr txBox="1"/>
          <p:nvPr/>
        </p:nvSpPr>
        <p:spPr>
          <a:xfrm>
            <a:off x="5187075" y="103788"/>
            <a:ext cx="2537979" cy="369332"/>
          </a:xfrm>
          <a:prstGeom prst="rect">
            <a:avLst/>
          </a:prstGeom>
          <a:noFill/>
        </p:spPr>
        <p:txBody>
          <a:bodyPr wrap="square" rtlCol="0">
            <a:spAutoFit/>
          </a:bodyPr>
          <a:lstStyle/>
          <a:p>
            <a:r>
              <a:rPr lang="en-US" dirty="0"/>
              <a:t>Segment 3</a:t>
            </a:r>
          </a:p>
        </p:txBody>
      </p:sp>
    </p:spTree>
    <p:extLst>
      <p:ext uri="{BB962C8B-B14F-4D97-AF65-F5344CB8AC3E}">
        <p14:creationId xmlns:p14="http://schemas.microsoft.com/office/powerpoint/2010/main" val="1695225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Chart 57"/>
          <p:cNvGraphicFramePr>
            <a:graphicFrameLocks/>
          </p:cNvGraphicFramePr>
          <p:nvPr>
            <p:extLst>
              <p:ext uri="{D42A27DB-BD31-4B8C-83A1-F6EECF244321}">
                <p14:modId xmlns:p14="http://schemas.microsoft.com/office/powerpoint/2010/main" val="568679496"/>
              </p:ext>
            </p:extLst>
          </p:nvPr>
        </p:nvGraphicFramePr>
        <p:xfrm>
          <a:off x="7175719" y="3967077"/>
          <a:ext cx="3847960" cy="2188663"/>
        </p:xfrm>
        <a:graphic>
          <a:graphicData uri="http://schemas.openxmlformats.org/drawingml/2006/chart">
            <c:chart xmlns:c="http://schemas.openxmlformats.org/drawingml/2006/chart" xmlns:r="http://schemas.openxmlformats.org/officeDocument/2006/relationships" r:id="rId3"/>
          </a:graphicData>
        </a:graphic>
      </p:graphicFrame>
      <p:sp>
        <p:nvSpPr>
          <p:cNvPr id="49" name="TextBox 48"/>
          <p:cNvSpPr txBox="1"/>
          <p:nvPr/>
        </p:nvSpPr>
        <p:spPr>
          <a:xfrm>
            <a:off x="504321" y="1757803"/>
            <a:ext cx="2143356" cy="212365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1855 (14%)  </a:t>
            </a:r>
            <a:endParaRPr lang="en-US" sz="1100" b="1" dirty="0"/>
          </a:p>
          <a:p>
            <a:pPr marL="171450" indent="-171450">
              <a:lnSpc>
                <a:spcPct val="150000"/>
              </a:lnSpc>
              <a:buFont typeface="Arial" panose="020B0604020202020204" pitchFamily="34" charset="0"/>
              <a:buChar char="•"/>
            </a:pPr>
            <a:r>
              <a:rPr lang="en-US" sz="1100" dirty="0"/>
              <a:t>Avg. CPR: $1.40</a:t>
            </a:r>
          </a:p>
          <a:p>
            <a:pPr marL="171450" indent="-171450">
              <a:lnSpc>
                <a:spcPct val="150000"/>
              </a:lnSpc>
              <a:buFont typeface="Arial" panose="020B0604020202020204" pitchFamily="34" charset="0"/>
              <a:buChar char="•"/>
            </a:pPr>
            <a:r>
              <a:rPr lang="en-US" sz="1100" dirty="0"/>
              <a:t>96% drivers complete under an average of 50 trips in a week</a:t>
            </a:r>
          </a:p>
          <a:p>
            <a:pPr marL="171450" indent="-171450">
              <a:lnSpc>
                <a:spcPct val="150000"/>
              </a:lnSpc>
              <a:buFont typeface="Arial" panose="020B0604020202020204" pitchFamily="34" charset="0"/>
              <a:buChar char="•"/>
            </a:pPr>
            <a:r>
              <a:rPr lang="en-US" sz="1100" dirty="0"/>
              <a:t>High % drivers of Uber users</a:t>
            </a:r>
          </a:p>
          <a:p>
            <a:pPr marL="171450" indent="-171450">
              <a:lnSpc>
                <a:spcPct val="150000"/>
              </a:lnSpc>
              <a:buFont typeface="Arial" panose="020B0604020202020204" pitchFamily="34" charset="0"/>
              <a:buChar char="•"/>
            </a:pPr>
            <a:r>
              <a:rPr lang="en-US" sz="1100" dirty="0"/>
              <a:t>Majority of drivers responded to “Extra cash top-up without any target”</a:t>
            </a:r>
          </a:p>
        </p:txBody>
      </p:sp>
      <p:sp>
        <p:nvSpPr>
          <p:cNvPr id="39" name="Rounded Rectangle 38"/>
          <p:cNvSpPr>
            <a:spLocks/>
          </p:cNvSpPr>
          <p:nvPr/>
        </p:nvSpPr>
        <p:spPr>
          <a:xfrm>
            <a:off x="548467" y="1587390"/>
            <a:ext cx="2099210" cy="2421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1" name="Rounded Rectangle 40"/>
          <p:cNvSpPr>
            <a:spLocks/>
          </p:cNvSpPr>
          <p:nvPr/>
        </p:nvSpPr>
        <p:spPr>
          <a:xfrm>
            <a:off x="496267" y="3860105"/>
            <a:ext cx="2099210" cy="24213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Day time drivers</a:t>
            </a:r>
          </a:p>
        </p:txBody>
      </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708" y="869095"/>
            <a:ext cx="1100175" cy="650166"/>
          </a:xfrm>
          <a:prstGeom prst="rect">
            <a:avLst/>
          </a:prstGeom>
          <a:solidFill>
            <a:schemeClr val="bg1"/>
          </a:solidFill>
        </p:spPr>
      </p:pic>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49729" y="1881202"/>
            <a:ext cx="36352" cy="4474911"/>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234720" y="1881202"/>
            <a:ext cx="11997" cy="4474911"/>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63169" y="4144168"/>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681601" y="3839116"/>
            <a:ext cx="1709531" cy="261610"/>
          </a:xfrm>
          <a:prstGeom prst="rect">
            <a:avLst/>
          </a:prstGeom>
          <a:noFill/>
        </p:spPr>
        <p:txBody>
          <a:bodyPr wrap="square" rtlCol="0">
            <a:spAutoFit/>
          </a:bodyPr>
          <a:lstStyle/>
          <a:p>
            <a:r>
              <a:rPr lang="en-US" sz="1100" b="1" dirty="0"/>
              <a:t>Uber user</a:t>
            </a:r>
          </a:p>
        </p:txBody>
      </p:sp>
      <p:sp>
        <p:nvSpPr>
          <p:cNvPr id="42" name="TextBox 41"/>
          <p:cNvSpPr txBox="1"/>
          <p:nvPr/>
        </p:nvSpPr>
        <p:spPr>
          <a:xfrm>
            <a:off x="8780169" y="6091639"/>
            <a:ext cx="1709531" cy="261610"/>
          </a:xfrm>
          <a:prstGeom prst="rect">
            <a:avLst/>
          </a:prstGeom>
          <a:noFill/>
        </p:spPr>
        <p:txBody>
          <a:bodyPr wrap="square" rtlCol="0">
            <a:spAutoFit/>
          </a:bodyPr>
          <a:lstStyle/>
          <a:p>
            <a:r>
              <a:rPr lang="en-US" sz="1100" b="1" dirty="0"/>
              <a:t>Tenure</a:t>
            </a:r>
          </a:p>
        </p:txBody>
      </p:sp>
      <p:sp>
        <p:nvSpPr>
          <p:cNvPr id="4" name="TextBox 3"/>
          <p:cNvSpPr txBox="1"/>
          <p:nvPr/>
        </p:nvSpPr>
        <p:spPr>
          <a:xfrm>
            <a:off x="7888664" y="1424487"/>
            <a:ext cx="634107" cy="200055"/>
          </a:xfrm>
          <a:prstGeom prst="rect">
            <a:avLst/>
          </a:prstGeom>
          <a:noFill/>
        </p:spPr>
        <p:txBody>
          <a:bodyPr wrap="square" rtlCol="0">
            <a:spAutoFit/>
          </a:bodyPr>
          <a:lstStyle/>
          <a:p>
            <a:r>
              <a:rPr lang="en-US" sz="700" dirty="0"/>
              <a:t>7am</a:t>
            </a:r>
          </a:p>
        </p:txBody>
      </p:sp>
      <p:sp>
        <p:nvSpPr>
          <p:cNvPr id="50" name="TextBox 49"/>
          <p:cNvSpPr txBox="1"/>
          <p:nvPr/>
        </p:nvSpPr>
        <p:spPr>
          <a:xfrm>
            <a:off x="8948742" y="1438785"/>
            <a:ext cx="634107" cy="200055"/>
          </a:xfrm>
          <a:prstGeom prst="rect">
            <a:avLst/>
          </a:prstGeom>
          <a:noFill/>
        </p:spPr>
        <p:txBody>
          <a:bodyPr wrap="square" rtlCol="0">
            <a:spAutoFit/>
          </a:bodyPr>
          <a:lstStyle/>
          <a:p>
            <a:r>
              <a:rPr lang="en-US" sz="700" dirty="0"/>
              <a:t>7am</a:t>
            </a:r>
          </a:p>
        </p:txBody>
      </p:sp>
      <p:sp>
        <p:nvSpPr>
          <p:cNvPr id="52" name="TextBox 51"/>
          <p:cNvSpPr txBox="1"/>
          <p:nvPr/>
        </p:nvSpPr>
        <p:spPr>
          <a:xfrm>
            <a:off x="8231949" y="1434998"/>
            <a:ext cx="634107" cy="200055"/>
          </a:xfrm>
          <a:prstGeom prst="rect">
            <a:avLst/>
          </a:prstGeom>
          <a:noFill/>
        </p:spPr>
        <p:txBody>
          <a:bodyPr wrap="square" rtlCol="0">
            <a:spAutoFit/>
          </a:bodyPr>
          <a:lstStyle/>
          <a:p>
            <a:r>
              <a:rPr lang="en-US" sz="700" dirty="0"/>
              <a:t>6pm</a:t>
            </a:r>
          </a:p>
        </p:txBody>
      </p:sp>
      <p:sp>
        <p:nvSpPr>
          <p:cNvPr id="53" name="TextBox 52"/>
          <p:cNvSpPr txBox="1"/>
          <p:nvPr/>
        </p:nvSpPr>
        <p:spPr>
          <a:xfrm>
            <a:off x="9253156" y="1440632"/>
            <a:ext cx="634107" cy="200055"/>
          </a:xfrm>
          <a:prstGeom prst="rect">
            <a:avLst/>
          </a:prstGeom>
          <a:noFill/>
        </p:spPr>
        <p:txBody>
          <a:bodyPr wrap="square" rtlCol="0">
            <a:spAutoFit/>
          </a:bodyPr>
          <a:lstStyle/>
          <a:p>
            <a:r>
              <a:rPr lang="en-US" sz="700" dirty="0"/>
              <a:t>6pm</a:t>
            </a:r>
          </a:p>
        </p:txBody>
      </p:sp>
      <p:sp>
        <p:nvSpPr>
          <p:cNvPr id="55" name="TextBox 54"/>
          <p:cNvSpPr txBox="1"/>
          <p:nvPr/>
        </p:nvSpPr>
        <p:spPr>
          <a:xfrm>
            <a:off x="5753676" y="1608369"/>
            <a:ext cx="3305930" cy="261610"/>
          </a:xfrm>
          <a:prstGeom prst="rect">
            <a:avLst/>
          </a:prstGeom>
          <a:noFill/>
        </p:spPr>
        <p:txBody>
          <a:bodyPr wrap="square" rtlCol="0">
            <a:spAutoFit/>
          </a:bodyPr>
          <a:lstStyle/>
          <a:p>
            <a:r>
              <a:rPr lang="en-US" sz="1100" b="1" dirty="0"/>
              <a:t>Daily consistent driving activity throughout the day </a:t>
            </a: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2188" y="409363"/>
            <a:ext cx="7899639" cy="1080401"/>
          </a:xfrm>
          <a:prstGeom prst="rect">
            <a:avLst/>
          </a:prstGeom>
        </p:spPr>
      </p:pic>
      <p:sp>
        <p:nvSpPr>
          <p:cNvPr id="48" name="Rectangle 47"/>
          <p:cNvSpPr/>
          <p:nvPr/>
        </p:nvSpPr>
        <p:spPr>
          <a:xfrm>
            <a:off x="8045914" y="940750"/>
            <a:ext cx="439778" cy="460973"/>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117401" y="940750"/>
            <a:ext cx="375431" cy="433794"/>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9" name="Chart 58"/>
          <p:cNvGraphicFramePr>
            <a:graphicFrameLocks/>
          </p:cNvGraphicFramePr>
          <p:nvPr>
            <p:extLst>
              <p:ext uri="{D42A27DB-BD31-4B8C-83A1-F6EECF244321}">
                <p14:modId xmlns:p14="http://schemas.microsoft.com/office/powerpoint/2010/main" val="3438149513"/>
              </p:ext>
            </p:extLst>
          </p:nvPr>
        </p:nvGraphicFramePr>
        <p:xfrm>
          <a:off x="7279539" y="2185917"/>
          <a:ext cx="3729466" cy="1791010"/>
        </p:xfrm>
        <a:graphic>
          <a:graphicData uri="http://schemas.openxmlformats.org/drawingml/2006/chart">
            <c:chart xmlns:c="http://schemas.openxmlformats.org/drawingml/2006/chart" xmlns:r="http://schemas.openxmlformats.org/officeDocument/2006/relationships" r:id="rId6"/>
          </a:graphicData>
        </a:graphic>
      </p:graphicFrame>
      <p:sp>
        <p:nvSpPr>
          <p:cNvPr id="60" name="TextBox 59"/>
          <p:cNvSpPr txBox="1"/>
          <p:nvPr/>
        </p:nvSpPr>
        <p:spPr>
          <a:xfrm>
            <a:off x="7398316" y="2011670"/>
            <a:ext cx="1444848" cy="261610"/>
          </a:xfrm>
          <a:prstGeom prst="rect">
            <a:avLst/>
          </a:prstGeom>
          <a:noFill/>
        </p:spPr>
        <p:txBody>
          <a:bodyPr wrap="square" rtlCol="0">
            <a:spAutoFit/>
          </a:bodyPr>
          <a:lstStyle/>
          <a:p>
            <a:r>
              <a:rPr lang="en-US" sz="1100" dirty="0"/>
              <a:t>Average = 42%</a:t>
            </a:r>
          </a:p>
        </p:txBody>
      </p:sp>
      <p:graphicFrame>
        <p:nvGraphicFramePr>
          <p:cNvPr id="32" name="Chart 31"/>
          <p:cNvGraphicFramePr>
            <a:graphicFrameLocks/>
          </p:cNvGraphicFramePr>
          <p:nvPr>
            <p:extLst>
              <p:ext uri="{D42A27DB-BD31-4B8C-83A1-F6EECF244321}">
                <p14:modId xmlns:p14="http://schemas.microsoft.com/office/powerpoint/2010/main" val="2675718821"/>
              </p:ext>
            </p:extLst>
          </p:nvPr>
        </p:nvGraphicFramePr>
        <p:xfrm>
          <a:off x="2472336" y="1253614"/>
          <a:ext cx="4762384" cy="4705870"/>
        </p:xfrm>
        <a:graphic>
          <a:graphicData uri="http://schemas.openxmlformats.org/drawingml/2006/chart">
            <c:chart xmlns:c="http://schemas.openxmlformats.org/drawingml/2006/chart" xmlns:r="http://schemas.openxmlformats.org/officeDocument/2006/relationships" r:id="rId7"/>
          </a:graphicData>
        </a:graphic>
      </p:graphicFrame>
      <p:sp>
        <p:nvSpPr>
          <p:cNvPr id="33" name="TextBox 32"/>
          <p:cNvSpPr txBox="1"/>
          <p:nvPr/>
        </p:nvSpPr>
        <p:spPr>
          <a:xfrm>
            <a:off x="4405968" y="3852288"/>
            <a:ext cx="1709531" cy="261610"/>
          </a:xfrm>
          <a:prstGeom prst="rect">
            <a:avLst/>
          </a:prstGeom>
          <a:noFill/>
        </p:spPr>
        <p:txBody>
          <a:bodyPr wrap="square" rtlCol="0">
            <a:spAutoFit/>
          </a:bodyPr>
          <a:lstStyle/>
          <a:p>
            <a:r>
              <a:rPr lang="en-US" sz="1100" b="1" dirty="0"/>
              <a:t>Incentive payout</a:t>
            </a:r>
          </a:p>
        </p:txBody>
      </p:sp>
      <p:graphicFrame>
        <p:nvGraphicFramePr>
          <p:cNvPr id="47" name="Chart 46"/>
          <p:cNvGraphicFramePr>
            <a:graphicFrameLocks/>
          </p:cNvGraphicFramePr>
          <p:nvPr>
            <p:extLst>
              <p:ext uri="{D42A27DB-BD31-4B8C-83A1-F6EECF244321}">
                <p14:modId xmlns:p14="http://schemas.microsoft.com/office/powerpoint/2010/main" val="1912455113"/>
              </p:ext>
            </p:extLst>
          </p:nvPr>
        </p:nvGraphicFramePr>
        <p:xfrm>
          <a:off x="3043095" y="3696245"/>
          <a:ext cx="3882350" cy="2486624"/>
        </p:xfrm>
        <a:graphic>
          <a:graphicData uri="http://schemas.openxmlformats.org/drawingml/2006/chart">
            <c:chart xmlns:c="http://schemas.openxmlformats.org/drawingml/2006/chart" xmlns:r="http://schemas.openxmlformats.org/officeDocument/2006/relationships" r:id="rId8"/>
          </a:graphicData>
        </a:graphic>
      </p:graphicFrame>
      <p:sp>
        <p:nvSpPr>
          <p:cNvPr id="56" name="TextBox 55"/>
          <p:cNvSpPr txBox="1"/>
          <p:nvPr/>
        </p:nvSpPr>
        <p:spPr>
          <a:xfrm>
            <a:off x="4572702" y="6091639"/>
            <a:ext cx="1709531" cy="261610"/>
          </a:xfrm>
          <a:prstGeom prst="rect">
            <a:avLst/>
          </a:prstGeom>
          <a:noFill/>
        </p:spPr>
        <p:txBody>
          <a:bodyPr wrap="square" rtlCol="0">
            <a:spAutoFit/>
          </a:bodyPr>
          <a:lstStyle/>
          <a:p>
            <a:r>
              <a:rPr lang="en-US" sz="1100" b="1" dirty="0"/>
              <a:t>Weekly trips</a:t>
            </a:r>
          </a:p>
        </p:txBody>
      </p:sp>
      <p:sp>
        <p:nvSpPr>
          <p:cNvPr id="57" name="TextBox 56"/>
          <p:cNvSpPr txBox="1"/>
          <p:nvPr/>
        </p:nvSpPr>
        <p:spPr>
          <a:xfrm>
            <a:off x="491816" y="4131390"/>
            <a:ext cx="2143356" cy="1615827"/>
          </a:xfrm>
          <a:prstGeom prst="rect">
            <a:avLst/>
          </a:prstGeom>
          <a:noFill/>
        </p:spPr>
        <p:txBody>
          <a:bodyPr wrap="square" rtlCol="0">
            <a:spAutoFit/>
          </a:bodyPr>
          <a:lstStyle/>
          <a:p>
            <a:pPr marL="171450" indent="-171450">
              <a:buFont typeface="Arial" panose="020B0604020202020204" pitchFamily="34" charset="0"/>
              <a:buChar char="•"/>
            </a:pPr>
            <a:r>
              <a:rPr lang="en-US" sz="1100" dirty="0"/>
              <a:t>Though they are consistently driving daily throughout the day, their weekly rides fall under 50 rides and they tend to respond more towards “without target” type schemes. Grab can focus on incentives that encourage more trips and  long term commitment. </a:t>
            </a:r>
          </a:p>
        </p:txBody>
      </p:sp>
      <p:sp>
        <p:nvSpPr>
          <p:cNvPr id="6" name="Rectangle 5"/>
          <p:cNvSpPr/>
          <p:nvPr/>
        </p:nvSpPr>
        <p:spPr>
          <a:xfrm>
            <a:off x="6925445" y="409814"/>
            <a:ext cx="846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56061" y="1448849"/>
            <a:ext cx="846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066740" y="1414859"/>
            <a:ext cx="634107" cy="200055"/>
          </a:xfrm>
          <a:prstGeom prst="rect">
            <a:avLst/>
          </a:prstGeom>
          <a:noFill/>
        </p:spPr>
        <p:txBody>
          <a:bodyPr wrap="square" rtlCol="0">
            <a:spAutoFit/>
          </a:bodyPr>
          <a:lstStyle/>
          <a:p>
            <a:r>
              <a:rPr lang="en-US" sz="700" dirty="0"/>
              <a:t>7am</a:t>
            </a:r>
          </a:p>
        </p:txBody>
      </p:sp>
      <p:sp>
        <p:nvSpPr>
          <p:cNvPr id="40" name="TextBox 39"/>
          <p:cNvSpPr txBox="1"/>
          <p:nvPr/>
        </p:nvSpPr>
        <p:spPr>
          <a:xfrm>
            <a:off x="7410025" y="1425370"/>
            <a:ext cx="634107" cy="200055"/>
          </a:xfrm>
          <a:prstGeom prst="rect">
            <a:avLst/>
          </a:prstGeom>
          <a:noFill/>
        </p:spPr>
        <p:txBody>
          <a:bodyPr wrap="square" rtlCol="0">
            <a:spAutoFit/>
          </a:bodyPr>
          <a:lstStyle/>
          <a:p>
            <a:r>
              <a:rPr lang="en-US" sz="700" dirty="0"/>
              <a:t>6pm</a:t>
            </a:r>
          </a:p>
        </p:txBody>
      </p:sp>
      <p:sp>
        <p:nvSpPr>
          <p:cNvPr id="45" name="Rectangle 44"/>
          <p:cNvSpPr/>
          <p:nvPr/>
        </p:nvSpPr>
        <p:spPr>
          <a:xfrm>
            <a:off x="7223990" y="931122"/>
            <a:ext cx="439778" cy="460973"/>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42188" y="844585"/>
            <a:ext cx="220444" cy="291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995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0879" y="-609860"/>
            <a:ext cx="8443638" cy="1095121"/>
          </a:xfrm>
        </p:spPr>
        <p:txBody>
          <a:bodyPr>
            <a:normAutofit fontScale="90000"/>
          </a:bodyPr>
          <a:lstStyle/>
          <a:p>
            <a:br>
              <a:rPr lang="en-US" dirty="0"/>
            </a:br>
            <a:endParaRPr lang="en-GB" dirty="0"/>
          </a:p>
        </p:txBody>
      </p:sp>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Taxi license</a:t>
            </a:r>
            <a:endParaRPr lang="en-SG" sz="1200" b="1" dirty="0"/>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Fuel card</a:t>
            </a:r>
            <a:endParaRPr lang="en-SG" sz="1200" b="1" dirty="0"/>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graphicFrame>
        <p:nvGraphicFramePr>
          <p:cNvPr id="33" name="Chart 32"/>
          <p:cNvGraphicFramePr>
            <a:graphicFrameLocks/>
          </p:cNvGraphicFramePr>
          <p:nvPr>
            <p:extLst>
              <p:ext uri="{D42A27DB-BD31-4B8C-83A1-F6EECF244321}">
                <p14:modId xmlns:p14="http://schemas.microsoft.com/office/powerpoint/2010/main" val="3927668232"/>
              </p:ext>
            </p:extLst>
          </p:nvPr>
        </p:nvGraphicFramePr>
        <p:xfrm>
          <a:off x="3842164" y="547495"/>
          <a:ext cx="3959278" cy="23189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6" name="Chart 35"/>
          <p:cNvGraphicFramePr>
            <a:graphicFrameLocks/>
          </p:cNvGraphicFramePr>
          <p:nvPr>
            <p:extLst>
              <p:ext uri="{D42A27DB-BD31-4B8C-83A1-F6EECF244321}">
                <p14:modId xmlns:p14="http://schemas.microsoft.com/office/powerpoint/2010/main" val="411942633"/>
              </p:ext>
            </p:extLst>
          </p:nvPr>
        </p:nvGraphicFramePr>
        <p:xfrm>
          <a:off x="3955100" y="4539121"/>
          <a:ext cx="3730322" cy="2217951"/>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7488" y="865938"/>
            <a:ext cx="3949712" cy="1797624"/>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096" y="3326240"/>
            <a:ext cx="3410234" cy="124859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9174" y="3236127"/>
            <a:ext cx="3546555" cy="121790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833" y="3236134"/>
            <a:ext cx="3890366" cy="1252478"/>
          </a:xfrm>
          <a:prstGeom prst="rect">
            <a:avLst/>
          </a:prstGeom>
        </p:spPr>
      </p:pic>
      <p:graphicFrame>
        <p:nvGraphicFramePr>
          <p:cNvPr id="39" name="Chart 38"/>
          <p:cNvGraphicFramePr>
            <a:graphicFrameLocks/>
          </p:cNvGraphicFramePr>
          <p:nvPr>
            <p:extLst>
              <p:ext uri="{D42A27DB-BD31-4B8C-83A1-F6EECF244321}">
                <p14:modId xmlns:p14="http://schemas.microsoft.com/office/powerpoint/2010/main" val="3375020735"/>
              </p:ext>
            </p:extLst>
          </p:nvPr>
        </p:nvGraphicFramePr>
        <p:xfrm>
          <a:off x="424579" y="5026510"/>
          <a:ext cx="3313267" cy="1704313"/>
        </p:xfrm>
        <a:graphic>
          <a:graphicData uri="http://schemas.openxmlformats.org/drawingml/2006/chart">
            <c:chart xmlns:c="http://schemas.openxmlformats.org/drawingml/2006/chart" xmlns:r="http://schemas.openxmlformats.org/officeDocument/2006/relationships" r:id="rId8"/>
          </a:graphicData>
        </a:graphic>
      </p:graphicFrame>
      <p:sp>
        <p:nvSpPr>
          <p:cNvPr id="40" name="TextBox 39"/>
          <p:cNvSpPr txBox="1"/>
          <p:nvPr/>
        </p:nvSpPr>
        <p:spPr>
          <a:xfrm>
            <a:off x="326349" y="4965038"/>
            <a:ext cx="1158256" cy="261610"/>
          </a:xfrm>
          <a:prstGeom prst="rect">
            <a:avLst/>
          </a:prstGeom>
          <a:noFill/>
        </p:spPr>
        <p:txBody>
          <a:bodyPr wrap="square" rtlCol="0">
            <a:spAutoFit/>
          </a:bodyPr>
          <a:lstStyle/>
          <a:p>
            <a:r>
              <a:rPr lang="en-US" sz="1100" dirty="0"/>
              <a:t>Average = 14%</a:t>
            </a:r>
          </a:p>
        </p:txBody>
      </p:sp>
      <p:graphicFrame>
        <p:nvGraphicFramePr>
          <p:cNvPr id="41" name="Chart 40"/>
          <p:cNvGraphicFramePr>
            <a:graphicFrameLocks/>
          </p:cNvGraphicFramePr>
          <p:nvPr>
            <p:extLst>
              <p:ext uri="{D42A27DB-BD31-4B8C-83A1-F6EECF244321}">
                <p14:modId xmlns:p14="http://schemas.microsoft.com/office/powerpoint/2010/main" val="663999164"/>
              </p:ext>
            </p:extLst>
          </p:nvPr>
        </p:nvGraphicFramePr>
        <p:xfrm>
          <a:off x="7847404" y="4877272"/>
          <a:ext cx="4039795" cy="1863153"/>
        </p:xfrm>
        <a:graphic>
          <a:graphicData uri="http://schemas.openxmlformats.org/drawingml/2006/chart">
            <c:chart xmlns:c="http://schemas.openxmlformats.org/drawingml/2006/chart" xmlns:r="http://schemas.openxmlformats.org/officeDocument/2006/relationships" r:id="rId9"/>
          </a:graphicData>
        </a:graphic>
      </p:graphicFrame>
      <p:sp>
        <p:nvSpPr>
          <p:cNvPr id="42" name="TextBox 41"/>
          <p:cNvSpPr txBox="1"/>
          <p:nvPr/>
        </p:nvSpPr>
        <p:spPr>
          <a:xfrm>
            <a:off x="7996833" y="5084509"/>
            <a:ext cx="1809785" cy="261610"/>
          </a:xfrm>
          <a:prstGeom prst="rect">
            <a:avLst/>
          </a:prstGeom>
          <a:noFill/>
        </p:spPr>
        <p:txBody>
          <a:bodyPr wrap="square" rtlCol="0">
            <a:spAutoFit/>
          </a:bodyPr>
          <a:lstStyle/>
          <a:p>
            <a:r>
              <a:rPr lang="en-US" sz="1100" dirty="0"/>
              <a:t>Average = 6%</a:t>
            </a:r>
          </a:p>
        </p:txBody>
      </p:sp>
      <p:graphicFrame>
        <p:nvGraphicFramePr>
          <p:cNvPr id="32" name="Chart 31"/>
          <p:cNvGraphicFramePr>
            <a:graphicFrameLocks/>
          </p:cNvGraphicFramePr>
          <p:nvPr>
            <p:extLst>
              <p:ext uri="{D42A27DB-BD31-4B8C-83A1-F6EECF244321}">
                <p14:modId xmlns:p14="http://schemas.microsoft.com/office/powerpoint/2010/main" val="3087143753"/>
              </p:ext>
            </p:extLst>
          </p:nvPr>
        </p:nvGraphicFramePr>
        <p:xfrm>
          <a:off x="219734" y="890204"/>
          <a:ext cx="3543300"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38" name="TextBox 37"/>
          <p:cNvSpPr txBox="1"/>
          <p:nvPr/>
        </p:nvSpPr>
        <p:spPr>
          <a:xfrm>
            <a:off x="5187075" y="103788"/>
            <a:ext cx="2537979" cy="369332"/>
          </a:xfrm>
          <a:prstGeom prst="rect">
            <a:avLst/>
          </a:prstGeom>
          <a:noFill/>
        </p:spPr>
        <p:txBody>
          <a:bodyPr wrap="square" rtlCol="0">
            <a:spAutoFit/>
          </a:bodyPr>
          <a:lstStyle/>
          <a:p>
            <a:r>
              <a:rPr lang="en-US" dirty="0"/>
              <a:t>Segment 7</a:t>
            </a:r>
          </a:p>
        </p:txBody>
      </p:sp>
    </p:spTree>
    <p:extLst>
      <p:ext uri="{BB962C8B-B14F-4D97-AF65-F5344CB8AC3E}">
        <p14:creationId xmlns:p14="http://schemas.microsoft.com/office/powerpoint/2010/main" val="277971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Chart 53"/>
          <p:cNvGraphicFramePr>
            <a:graphicFrameLocks/>
          </p:cNvGraphicFramePr>
          <p:nvPr>
            <p:extLst>
              <p:ext uri="{D42A27DB-BD31-4B8C-83A1-F6EECF244321}">
                <p14:modId xmlns:p14="http://schemas.microsoft.com/office/powerpoint/2010/main" val="4007576688"/>
              </p:ext>
            </p:extLst>
          </p:nvPr>
        </p:nvGraphicFramePr>
        <p:xfrm>
          <a:off x="2928877" y="1720518"/>
          <a:ext cx="4169319" cy="1891654"/>
        </p:xfrm>
        <a:graphic>
          <a:graphicData uri="http://schemas.openxmlformats.org/drawingml/2006/chart">
            <c:chart xmlns:c="http://schemas.openxmlformats.org/drawingml/2006/chart" xmlns:r="http://schemas.openxmlformats.org/officeDocument/2006/relationships" r:id="rId3"/>
          </a:graphicData>
        </a:graphic>
      </p:graphicFrame>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4464" y="827607"/>
            <a:ext cx="1226965" cy="735520"/>
          </a:xfrm>
          <a:prstGeom prst="rect">
            <a:avLst/>
          </a:prstGeom>
          <a:solidFill>
            <a:schemeClr val="bg1"/>
          </a:solidFill>
        </p:spPr>
      </p:pic>
      <p:sp>
        <p:nvSpPr>
          <p:cNvPr id="49" name="TextBox 48"/>
          <p:cNvSpPr txBox="1"/>
          <p:nvPr/>
        </p:nvSpPr>
        <p:spPr>
          <a:xfrm>
            <a:off x="541895" y="1651600"/>
            <a:ext cx="2243991" cy="212365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1355 (10%)  </a:t>
            </a:r>
            <a:endParaRPr lang="en-US" sz="1100" b="1" dirty="0"/>
          </a:p>
          <a:p>
            <a:pPr marL="171450" indent="-171450">
              <a:lnSpc>
                <a:spcPct val="150000"/>
              </a:lnSpc>
              <a:buFont typeface="Arial" panose="020B0604020202020204" pitchFamily="34" charset="0"/>
              <a:buChar char="•"/>
            </a:pPr>
            <a:r>
              <a:rPr lang="en-US" sz="1100" dirty="0"/>
              <a:t>Avg. CPR: $1.60</a:t>
            </a:r>
          </a:p>
          <a:p>
            <a:pPr marL="171450" indent="-171450">
              <a:lnSpc>
                <a:spcPct val="150000"/>
              </a:lnSpc>
              <a:buFont typeface="Arial" panose="020B0604020202020204" pitchFamily="34" charset="0"/>
              <a:buChar char="•"/>
            </a:pPr>
            <a:r>
              <a:rPr lang="en-US" sz="1100" dirty="0"/>
              <a:t>60% of the drivers with tenure less than 6 months</a:t>
            </a:r>
          </a:p>
          <a:p>
            <a:pPr marL="171450" indent="-171450">
              <a:lnSpc>
                <a:spcPct val="150000"/>
              </a:lnSpc>
              <a:buFont typeface="Arial" panose="020B0604020202020204" pitchFamily="34" charset="0"/>
              <a:buChar char="•"/>
            </a:pPr>
            <a:r>
              <a:rPr lang="en-US" sz="1100" dirty="0"/>
              <a:t>Over 50% of drivers are between the ages of 25-40 years old</a:t>
            </a:r>
          </a:p>
          <a:p>
            <a:pPr marL="171450" indent="-171450">
              <a:lnSpc>
                <a:spcPct val="150000"/>
              </a:lnSpc>
              <a:buFont typeface="Arial" panose="020B0604020202020204" pitchFamily="34" charset="0"/>
              <a:buChar char="•"/>
            </a:pPr>
            <a:r>
              <a:rPr lang="en-US" sz="1100" dirty="0"/>
              <a:t>High % of drivers make 50 trips or less in a week</a:t>
            </a:r>
          </a:p>
        </p:txBody>
      </p:sp>
      <p:sp>
        <p:nvSpPr>
          <p:cNvPr id="41" name="Rounded Rectangle 40"/>
          <p:cNvSpPr>
            <a:spLocks/>
          </p:cNvSpPr>
          <p:nvPr/>
        </p:nvSpPr>
        <p:spPr>
          <a:xfrm>
            <a:off x="558572" y="3693154"/>
            <a:ext cx="2099210" cy="2421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peak/night drivers</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flipH="1">
            <a:off x="7086081" y="1899070"/>
            <a:ext cx="10015" cy="4457043"/>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3963" y="1899070"/>
            <a:ext cx="52754" cy="4457043"/>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78355" y="3382181"/>
            <a:ext cx="1709531" cy="261610"/>
          </a:xfrm>
          <a:prstGeom prst="rect">
            <a:avLst/>
          </a:prstGeom>
          <a:noFill/>
        </p:spPr>
        <p:txBody>
          <a:bodyPr wrap="square" rtlCol="0">
            <a:spAutoFit/>
          </a:bodyPr>
          <a:lstStyle/>
          <a:p>
            <a:r>
              <a:rPr lang="en-US" sz="1100" b="1" dirty="0"/>
              <a:t>Age</a:t>
            </a:r>
          </a:p>
        </p:txBody>
      </p:sp>
      <p:sp>
        <p:nvSpPr>
          <p:cNvPr id="40" name="TextBox 39"/>
          <p:cNvSpPr txBox="1"/>
          <p:nvPr/>
        </p:nvSpPr>
        <p:spPr>
          <a:xfrm>
            <a:off x="8816306" y="4792187"/>
            <a:ext cx="1709531" cy="261610"/>
          </a:xfrm>
          <a:prstGeom prst="rect">
            <a:avLst/>
          </a:prstGeom>
          <a:noFill/>
        </p:spPr>
        <p:txBody>
          <a:bodyPr wrap="square" rtlCol="0">
            <a:spAutoFit/>
          </a:bodyPr>
          <a:lstStyle/>
          <a:p>
            <a:r>
              <a:rPr lang="en-US" sz="1100" b="1" dirty="0"/>
              <a:t>Weekly trips</a:t>
            </a:r>
          </a:p>
        </p:txBody>
      </p:sp>
      <p:sp>
        <p:nvSpPr>
          <p:cNvPr id="42" name="TextBox 41"/>
          <p:cNvSpPr txBox="1"/>
          <p:nvPr/>
        </p:nvSpPr>
        <p:spPr>
          <a:xfrm>
            <a:off x="8814072" y="6140812"/>
            <a:ext cx="1709531" cy="261610"/>
          </a:xfrm>
          <a:prstGeom prst="rect">
            <a:avLst/>
          </a:prstGeom>
          <a:noFill/>
        </p:spPr>
        <p:txBody>
          <a:bodyPr wrap="square" rtlCol="0">
            <a:spAutoFit/>
          </a:bodyPr>
          <a:lstStyle/>
          <a:p>
            <a:r>
              <a:rPr lang="en-US" sz="1100" b="1" dirty="0"/>
              <a:t>Tenure</a:t>
            </a:r>
          </a:p>
        </p:txBody>
      </p:sp>
      <p:graphicFrame>
        <p:nvGraphicFramePr>
          <p:cNvPr id="48" name="Chart 47"/>
          <p:cNvGraphicFramePr>
            <a:graphicFrameLocks/>
          </p:cNvGraphicFramePr>
          <p:nvPr>
            <p:extLst/>
          </p:nvPr>
        </p:nvGraphicFramePr>
        <p:xfrm>
          <a:off x="7101354" y="4473526"/>
          <a:ext cx="4033067" cy="18524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6" name="Chart 55"/>
          <p:cNvGraphicFramePr>
            <a:graphicFrameLocks/>
          </p:cNvGraphicFramePr>
          <p:nvPr>
            <p:extLst/>
          </p:nvPr>
        </p:nvGraphicFramePr>
        <p:xfrm>
          <a:off x="7199221" y="3321758"/>
          <a:ext cx="3872430" cy="1547401"/>
        </p:xfrm>
        <a:graphic>
          <a:graphicData uri="http://schemas.openxmlformats.org/drawingml/2006/chart">
            <c:chart xmlns:c="http://schemas.openxmlformats.org/drawingml/2006/chart" xmlns:r="http://schemas.openxmlformats.org/officeDocument/2006/relationships" r:id="rId6"/>
          </a:graphicData>
        </a:graphic>
      </p:graphicFrame>
      <p:sp>
        <p:nvSpPr>
          <p:cNvPr id="57" name="TextBox 56"/>
          <p:cNvSpPr txBox="1"/>
          <p:nvPr/>
        </p:nvSpPr>
        <p:spPr>
          <a:xfrm>
            <a:off x="464621" y="3943783"/>
            <a:ext cx="2143356" cy="2039020"/>
          </a:xfrm>
          <a:prstGeom prst="rect">
            <a:avLst/>
          </a:prstGeom>
          <a:noFill/>
        </p:spPr>
        <p:txBody>
          <a:bodyPr wrap="square" rtlCol="0">
            <a:spAutoFit/>
          </a:bodyPr>
          <a:lstStyle/>
          <a:p>
            <a:pPr marL="171450" indent="-171450">
              <a:buFont typeface="Arial" panose="020B0604020202020204" pitchFamily="34" charset="0"/>
              <a:buChar char="•"/>
            </a:pPr>
            <a:r>
              <a:rPr lang="en-US" sz="1100" dirty="0"/>
              <a:t>This segment represents drivers who are meeting the evening peak demand. Grab may consider offering incentives aimed at maximizing their evening and weekend capacity, since there is a large proportion of drivers who are making under 25 trips in a week.</a:t>
            </a:r>
          </a:p>
          <a:p>
            <a:pPr marL="171450" indent="-171450">
              <a:lnSpc>
                <a:spcPct val="150000"/>
              </a:lnSpc>
              <a:buFont typeface="Arial" panose="020B0604020202020204" pitchFamily="34" charset="0"/>
              <a:buChar char="•"/>
            </a:pPr>
            <a:endParaRPr lang="en-US" sz="1100" dirty="0"/>
          </a:p>
        </p:txBody>
      </p:sp>
      <p:graphicFrame>
        <p:nvGraphicFramePr>
          <p:cNvPr id="58" name="Chart 57"/>
          <p:cNvGraphicFramePr>
            <a:graphicFrameLocks/>
          </p:cNvGraphicFramePr>
          <p:nvPr>
            <p:extLst/>
          </p:nvPr>
        </p:nvGraphicFramePr>
        <p:xfrm>
          <a:off x="7109829" y="1641423"/>
          <a:ext cx="3445769" cy="1788185"/>
        </p:xfrm>
        <a:graphic>
          <a:graphicData uri="http://schemas.openxmlformats.org/drawingml/2006/chart">
            <c:chart xmlns:c="http://schemas.openxmlformats.org/drawingml/2006/chart" xmlns:r="http://schemas.openxmlformats.org/officeDocument/2006/relationships" r:id="rId7"/>
          </a:graphicData>
        </a:graphic>
      </p:graphicFrame>
      <p:sp>
        <p:nvSpPr>
          <p:cNvPr id="59" name="TextBox 58"/>
          <p:cNvSpPr txBox="1"/>
          <p:nvPr/>
        </p:nvSpPr>
        <p:spPr>
          <a:xfrm>
            <a:off x="8822318" y="3372264"/>
            <a:ext cx="1709531" cy="261610"/>
          </a:xfrm>
          <a:prstGeom prst="rect">
            <a:avLst/>
          </a:prstGeom>
          <a:noFill/>
        </p:spPr>
        <p:txBody>
          <a:bodyPr wrap="square" rtlCol="0">
            <a:spAutoFit/>
          </a:bodyPr>
          <a:lstStyle/>
          <a:p>
            <a:r>
              <a:rPr lang="en-US" sz="1100" b="1" dirty="0"/>
              <a:t>Cancellation rate</a:t>
            </a:r>
          </a:p>
        </p:txBody>
      </p:sp>
      <p:sp>
        <p:nvSpPr>
          <p:cNvPr id="28" name="TextBox 27"/>
          <p:cNvSpPr txBox="1"/>
          <p:nvPr/>
        </p:nvSpPr>
        <p:spPr>
          <a:xfrm>
            <a:off x="4383704" y="4812095"/>
            <a:ext cx="1709531" cy="261610"/>
          </a:xfrm>
          <a:prstGeom prst="rect">
            <a:avLst/>
          </a:prstGeom>
          <a:noFill/>
        </p:spPr>
        <p:txBody>
          <a:bodyPr wrap="square" rtlCol="0">
            <a:spAutoFit/>
          </a:bodyPr>
          <a:lstStyle/>
          <a:p>
            <a:r>
              <a:rPr lang="en-US" sz="1100" b="1" dirty="0"/>
              <a:t>Fleet exclusivity</a:t>
            </a:r>
          </a:p>
        </p:txBody>
      </p:sp>
      <p:sp>
        <p:nvSpPr>
          <p:cNvPr id="30" name="TextBox 29"/>
          <p:cNvSpPr txBox="1"/>
          <p:nvPr/>
        </p:nvSpPr>
        <p:spPr>
          <a:xfrm>
            <a:off x="4365047" y="6159061"/>
            <a:ext cx="1709531" cy="261610"/>
          </a:xfrm>
          <a:prstGeom prst="rect">
            <a:avLst/>
          </a:prstGeom>
          <a:noFill/>
        </p:spPr>
        <p:txBody>
          <a:bodyPr wrap="square" rtlCol="0">
            <a:spAutoFit/>
          </a:bodyPr>
          <a:lstStyle/>
          <a:p>
            <a:r>
              <a:rPr lang="en-US" sz="1100" b="1" dirty="0"/>
              <a:t>Fuel card</a:t>
            </a:r>
          </a:p>
        </p:txBody>
      </p:sp>
      <p:graphicFrame>
        <p:nvGraphicFramePr>
          <p:cNvPr id="31" name="Chart 30"/>
          <p:cNvGraphicFramePr>
            <a:graphicFrameLocks/>
          </p:cNvGraphicFramePr>
          <p:nvPr>
            <p:extLst/>
          </p:nvPr>
        </p:nvGraphicFramePr>
        <p:xfrm>
          <a:off x="3241710" y="3589273"/>
          <a:ext cx="3465760" cy="1397185"/>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p:cNvSpPr txBox="1"/>
          <p:nvPr/>
        </p:nvSpPr>
        <p:spPr>
          <a:xfrm>
            <a:off x="3374287" y="3625630"/>
            <a:ext cx="1493111" cy="261610"/>
          </a:xfrm>
          <a:prstGeom prst="rect">
            <a:avLst/>
          </a:prstGeom>
          <a:noFill/>
        </p:spPr>
        <p:txBody>
          <a:bodyPr wrap="square" rtlCol="0">
            <a:spAutoFit/>
          </a:bodyPr>
          <a:lstStyle/>
          <a:p>
            <a:r>
              <a:rPr lang="en-US" sz="1100" dirty="0"/>
              <a:t>Average = 23%</a:t>
            </a:r>
          </a:p>
        </p:txBody>
      </p:sp>
      <p:graphicFrame>
        <p:nvGraphicFramePr>
          <p:cNvPr id="33" name="Chart 32"/>
          <p:cNvGraphicFramePr>
            <a:graphicFrameLocks/>
          </p:cNvGraphicFramePr>
          <p:nvPr>
            <p:extLst/>
          </p:nvPr>
        </p:nvGraphicFramePr>
        <p:xfrm>
          <a:off x="3191784" y="5092798"/>
          <a:ext cx="3454110" cy="1230811"/>
        </p:xfrm>
        <a:graphic>
          <a:graphicData uri="http://schemas.openxmlformats.org/drawingml/2006/chart">
            <c:chart xmlns:c="http://schemas.openxmlformats.org/drawingml/2006/chart" xmlns:r="http://schemas.openxmlformats.org/officeDocument/2006/relationships" r:id="rId9"/>
          </a:graphicData>
        </a:graphic>
      </p:graphicFrame>
      <p:sp>
        <p:nvSpPr>
          <p:cNvPr id="35" name="TextBox 34"/>
          <p:cNvSpPr txBox="1"/>
          <p:nvPr/>
        </p:nvSpPr>
        <p:spPr>
          <a:xfrm>
            <a:off x="3382936" y="5101709"/>
            <a:ext cx="1547404" cy="261610"/>
          </a:xfrm>
          <a:prstGeom prst="rect">
            <a:avLst/>
          </a:prstGeom>
          <a:noFill/>
        </p:spPr>
        <p:txBody>
          <a:bodyPr wrap="square" rtlCol="0">
            <a:spAutoFit/>
          </a:bodyPr>
          <a:lstStyle/>
          <a:p>
            <a:r>
              <a:rPr lang="en-US" sz="1100" dirty="0"/>
              <a:t>Average = 6%</a:t>
            </a:r>
          </a:p>
        </p:txBody>
      </p:sp>
      <p:sp>
        <p:nvSpPr>
          <p:cNvPr id="39" name="Rounded Rectangle 38"/>
          <p:cNvSpPr>
            <a:spLocks/>
          </p:cNvSpPr>
          <p:nvPr/>
        </p:nvSpPr>
        <p:spPr>
          <a:xfrm>
            <a:off x="515773" y="1520354"/>
            <a:ext cx="2099210" cy="2421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13505" y="392510"/>
            <a:ext cx="6874177" cy="1264399"/>
          </a:xfrm>
          <a:prstGeom prst="rect">
            <a:avLst/>
          </a:prstGeom>
        </p:spPr>
      </p:pic>
      <p:sp>
        <p:nvSpPr>
          <p:cNvPr id="38" name="TextBox 37"/>
          <p:cNvSpPr txBox="1"/>
          <p:nvPr/>
        </p:nvSpPr>
        <p:spPr>
          <a:xfrm>
            <a:off x="5500687" y="1667325"/>
            <a:ext cx="3305930" cy="261610"/>
          </a:xfrm>
          <a:prstGeom prst="rect">
            <a:avLst/>
          </a:prstGeom>
          <a:noFill/>
        </p:spPr>
        <p:txBody>
          <a:bodyPr wrap="square" rtlCol="0">
            <a:spAutoFit/>
          </a:bodyPr>
          <a:lstStyle/>
          <a:p>
            <a:pPr algn="ctr"/>
            <a:r>
              <a:rPr lang="en-US" sz="1100" b="1" dirty="0"/>
              <a:t>Late night driving </a:t>
            </a:r>
          </a:p>
        </p:txBody>
      </p:sp>
      <p:sp>
        <p:nvSpPr>
          <p:cNvPr id="4" name="Rectangle 3"/>
          <p:cNvSpPr/>
          <p:nvPr/>
        </p:nvSpPr>
        <p:spPr>
          <a:xfrm>
            <a:off x="6287886" y="392510"/>
            <a:ext cx="145501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33535" y="1611927"/>
            <a:ext cx="106188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76788" y="1015005"/>
            <a:ext cx="390610" cy="505349"/>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390658" y="854321"/>
            <a:ext cx="483694" cy="675769"/>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990118" y="834646"/>
            <a:ext cx="483694" cy="675769"/>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610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0879" y="-609860"/>
            <a:ext cx="8443638" cy="1095121"/>
          </a:xfrm>
        </p:spPr>
        <p:txBody>
          <a:bodyPr>
            <a:normAutofit fontScale="90000"/>
          </a:bodyPr>
          <a:lstStyle/>
          <a:p>
            <a:br>
              <a:rPr lang="en-US" dirty="0"/>
            </a:br>
            <a:endParaRPr lang="en-GB" dirty="0"/>
          </a:p>
        </p:txBody>
      </p:sp>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Uber user</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Taxi license</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3022" y="3276887"/>
            <a:ext cx="3392935" cy="13136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022" y="3159547"/>
            <a:ext cx="3945178" cy="14436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0958" y="888079"/>
            <a:ext cx="4046242" cy="182210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087" y="3215188"/>
            <a:ext cx="3389799" cy="1188055"/>
          </a:xfrm>
          <a:prstGeom prst="rect">
            <a:avLst/>
          </a:prstGeom>
        </p:spPr>
      </p:pic>
      <p:graphicFrame>
        <p:nvGraphicFramePr>
          <p:cNvPr id="39" name="Chart 38"/>
          <p:cNvGraphicFramePr>
            <a:graphicFrameLocks/>
          </p:cNvGraphicFramePr>
          <p:nvPr>
            <p:extLst>
              <p:ext uri="{D42A27DB-BD31-4B8C-83A1-F6EECF244321}">
                <p14:modId xmlns:p14="http://schemas.microsoft.com/office/powerpoint/2010/main" val="3839296444"/>
              </p:ext>
            </p:extLst>
          </p:nvPr>
        </p:nvGraphicFramePr>
        <p:xfrm>
          <a:off x="3731389" y="349795"/>
          <a:ext cx="4153607" cy="25857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Chart 40"/>
          <p:cNvGraphicFramePr>
            <a:graphicFrameLocks/>
          </p:cNvGraphicFramePr>
          <p:nvPr>
            <p:extLst>
              <p:ext uri="{D42A27DB-BD31-4B8C-83A1-F6EECF244321}">
                <p14:modId xmlns:p14="http://schemas.microsoft.com/office/powerpoint/2010/main" val="158094375"/>
              </p:ext>
            </p:extLst>
          </p:nvPr>
        </p:nvGraphicFramePr>
        <p:xfrm>
          <a:off x="3559126" y="4740398"/>
          <a:ext cx="4572000" cy="206948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959819987"/>
              </p:ext>
            </p:extLst>
          </p:nvPr>
        </p:nvGraphicFramePr>
        <p:xfrm>
          <a:off x="355011" y="5158014"/>
          <a:ext cx="3367749" cy="1567082"/>
        </p:xfrm>
        <a:graphic>
          <a:graphicData uri="http://schemas.openxmlformats.org/drawingml/2006/chart">
            <c:chart xmlns:c="http://schemas.openxmlformats.org/drawingml/2006/chart" xmlns:r="http://schemas.openxmlformats.org/officeDocument/2006/relationships" r:id="rId8"/>
          </a:graphicData>
        </a:graphic>
      </p:graphicFrame>
      <p:sp>
        <p:nvSpPr>
          <p:cNvPr id="33" name="TextBox 32"/>
          <p:cNvSpPr txBox="1"/>
          <p:nvPr/>
        </p:nvSpPr>
        <p:spPr>
          <a:xfrm>
            <a:off x="402005" y="5006422"/>
            <a:ext cx="1304714" cy="261610"/>
          </a:xfrm>
          <a:prstGeom prst="rect">
            <a:avLst/>
          </a:prstGeom>
          <a:noFill/>
        </p:spPr>
        <p:txBody>
          <a:bodyPr wrap="square" rtlCol="0">
            <a:spAutoFit/>
          </a:bodyPr>
          <a:lstStyle/>
          <a:p>
            <a:r>
              <a:rPr lang="en-US" sz="1100" dirty="0"/>
              <a:t>Average = 42%</a:t>
            </a:r>
          </a:p>
        </p:txBody>
      </p:sp>
      <p:graphicFrame>
        <p:nvGraphicFramePr>
          <p:cNvPr id="36" name="Chart 35"/>
          <p:cNvGraphicFramePr>
            <a:graphicFrameLocks/>
          </p:cNvGraphicFramePr>
          <p:nvPr>
            <p:extLst>
              <p:ext uri="{D42A27DB-BD31-4B8C-83A1-F6EECF244321}">
                <p14:modId xmlns:p14="http://schemas.microsoft.com/office/powerpoint/2010/main" val="2563887995"/>
              </p:ext>
            </p:extLst>
          </p:nvPr>
        </p:nvGraphicFramePr>
        <p:xfrm>
          <a:off x="7957288" y="5073553"/>
          <a:ext cx="3887764" cy="1615834"/>
        </p:xfrm>
        <a:graphic>
          <a:graphicData uri="http://schemas.openxmlformats.org/drawingml/2006/chart">
            <c:chart xmlns:c="http://schemas.openxmlformats.org/drawingml/2006/chart" xmlns:r="http://schemas.openxmlformats.org/officeDocument/2006/relationships" r:id="rId9"/>
          </a:graphicData>
        </a:graphic>
      </p:graphicFrame>
      <p:sp>
        <p:nvSpPr>
          <p:cNvPr id="42" name="TextBox 41"/>
          <p:cNvSpPr txBox="1"/>
          <p:nvPr/>
        </p:nvSpPr>
        <p:spPr>
          <a:xfrm>
            <a:off x="7928437" y="5031269"/>
            <a:ext cx="1597361" cy="261610"/>
          </a:xfrm>
          <a:prstGeom prst="rect">
            <a:avLst/>
          </a:prstGeom>
          <a:noFill/>
        </p:spPr>
        <p:txBody>
          <a:bodyPr wrap="square" rtlCol="0">
            <a:spAutoFit/>
          </a:bodyPr>
          <a:lstStyle/>
          <a:p>
            <a:r>
              <a:rPr lang="en-US" sz="1100" dirty="0"/>
              <a:t>Average = 14%</a:t>
            </a:r>
          </a:p>
        </p:txBody>
      </p:sp>
      <p:graphicFrame>
        <p:nvGraphicFramePr>
          <p:cNvPr id="38" name="Chart 37"/>
          <p:cNvGraphicFramePr>
            <a:graphicFrameLocks/>
          </p:cNvGraphicFramePr>
          <p:nvPr>
            <p:extLst>
              <p:ext uri="{D42A27DB-BD31-4B8C-83A1-F6EECF244321}">
                <p14:modId xmlns:p14="http://schemas.microsoft.com/office/powerpoint/2010/main" val="1868624816"/>
              </p:ext>
            </p:extLst>
          </p:nvPr>
        </p:nvGraphicFramePr>
        <p:xfrm>
          <a:off x="240135" y="779209"/>
          <a:ext cx="3605102" cy="2053821"/>
        </p:xfrm>
        <a:graphic>
          <a:graphicData uri="http://schemas.openxmlformats.org/drawingml/2006/chart">
            <c:chart xmlns:c="http://schemas.openxmlformats.org/drawingml/2006/chart" xmlns:r="http://schemas.openxmlformats.org/officeDocument/2006/relationships" r:id="rId10"/>
          </a:graphicData>
        </a:graphic>
      </p:graphicFrame>
      <p:sp>
        <p:nvSpPr>
          <p:cNvPr id="40" name="TextBox 39"/>
          <p:cNvSpPr txBox="1"/>
          <p:nvPr/>
        </p:nvSpPr>
        <p:spPr>
          <a:xfrm>
            <a:off x="5187075" y="103788"/>
            <a:ext cx="2537979" cy="369332"/>
          </a:xfrm>
          <a:prstGeom prst="rect">
            <a:avLst/>
          </a:prstGeom>
          <a:noFill/>
        </p:spPr>
        <p:txBody>
          <a:bodyPr wrap="square" rtlCol="0">
            <a:spAutoFit/>
          </a:bodyPr>
          <a:lstStyle/>
          <a:p>
            <a:r>
              <a:rPr lang="en-US" dirty="0"/>
              <a:t>Segment 1</a:t>
            </a:r>
          </a:p>
        </p:txBody>
      </p:sp>
    </p:spTree>
    <p:extLst>
      <p:ext uri="{BB962C8B-B14F-4D97-AF65-F5344CB8AC3E}">
        <p14:creationId xmlns:p14="http://schemas.microsoft.com/office/powerpoint/2010/main" val="3564947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hart 31"/>
          <p:cNvGraphicFramePr>
            <a:graphicFrameLocks/>
          </p:cNvGraphicFramePr>
          <p:nvPr>
            <p:extLst>
              <p:ext uri="{D42A27DB-BD31-4B8C-83A1-F6EECF244321}">
                <p14:modId xmlns:p14="http://schemas.microsoft.com/office/powerpoint/2010/main" val="2173379453"/>
              </p:ext>
            </p:extLst>
          </p:nvPr>
        </p:nvGraphicFramePr>
        <p:xfrm>
          <a:off x="2137729" y="1894309"/>
          <a:ext cx="5415362" cy="3281438"/>
        </p:xfrm>
        <a:graphic>
          <a:graphicData uri="http://schemas.openxmlformats.org/drawingml/2006/chart">
            <c:chart xmlns:c="http://schemas.openxmlformats.org/drawingml/2006/chart" xmlns:r="http://schemas.openxmlformats.org/officeDocument/2006/relationships" r:id="rId3"/>
          </a:graphicData>
        </a:graphic>
      </p:graphicFrame>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983" y="812240"/>
            <a:ext cx="1226965" cy="735520"/>
          </a:xfrm>
          <a:prstGeom prst="rect">
            <a:avLst/>
          </a:prstGeom>
          <a:solidFill>
            <a:schemeClr val="bg1"/>
          </a:solidFill>
        </p:spPr>
      </p:pic>
      <p:sp>
        <p:nvSpPr>
          <p:cNvPr id="49" name="TextBox 48"/>
          <p:cNvSpPr txBox="1"/>
          <p:nvPr/>
        </p:nvSpPr>
        <p:spPr>
          <a:xfrm>
            <a:off x="514938" y="1678707"/>
            <a:ext cx="2143356" cy="212365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1336 (10%)  </a:t>
            </a:r>
            <a:endParaRPr lang="en-US" sz="1100" b="1" dirty="0"/>
          </a:p>
          <a:p>
            <a:pPr marL="171450" indent="-171450">
              <a:lnSpc>
                <a:spcPct val="150000"/>
              </a:lnSpc>
              <a:buFont typeface="Arial" panose="020B0604020202020204" pitchFamily="34" charset="0"/>
              <a:buChar char="•"/>
            </a:pPr>
            <a:r>
              <a:rPr lang="en-US" sz="1100" dirty="0"/>
              <a:t>Avg. CPR: $1.40</a:t>
            </a:r>
          </a:p>
          <a:p>
            <a:pPr marL="171450" indent="-171450">
              <a:lnSpc>
                <a:spcPct val="150000"/>
              </a:lnSpc>
              <a:buFont typeface="Arial" panose="020B0604020202020204" pitchFamily="34" charset="0"/>
              <a:buChar char="•"/>
            </a:pPr>
            <a:r>
              <a:rPr lang="en-US" sz="1100" dirty="0"/>
              <a:t>60% drivers are between the ages of 25 to 40.</a:t>
            </a:r>
          </a:p>
          <a:p>
            <a:pPr marL="171450" indent="-171450">
              <a:lnSpc>
                <a:spcPct val="150000"/>
              </a:lnSpc>
              <a:buFont typeface="Arial" panose="020B0604020202020204" pitchFamily="34" charset="0"/>
              <a:buChar char="•"/>
            </a:pPr>
            <a:r>
              <a:rPr lang="en-US" sz="1100" dirty="0"/>
              <a:t>Relatively new to Grab (61% less than 6 months)</a:t>
            </a:r>
          </a:p>
          <a:p>
            <a:pPr marL="171450" indent="-171450">
              <a:lnSpc>
                <a:spcPct val="150000"/>
              </a:lnSpc>
              <a:buFont typeface="Arial" panose="020B0604020202020204" pitchFamily="34" charset="0"/>
              <a:buChar char="•"/>
            </a:pPr>
            <a:r>
              <a:rPr lang="en-US" sz="1100" dirty="0"/>
              <a:t>Over 90% of drivers made 50 or less trips in a week</a:t>
            </a:r>
          </a:p>
        </p:txBody>
      </p:sp>
      <p:sp>
        <p:nvSpPr>
          <p:cNvPr id="39" name="Rounded Rectangle 38"/>
          <p:cNvSpPr>
            <a:spLocks/>
          </p:cNvSpPr>
          <p:nvPr/>
        </p:nvSpPr>
        <p:spPr>
          <a:xfrm>
            <a:off x="559342" y="1508997"/>
            <a:ext cx="2099210" cy="2421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 </a:t>
            </a:r>
          </a:p>
        </p:txBody>
      </p:sp>
      <p:sp>
        <p:nvSpPr>
          <p:cNvPr id="41" name="Rounded Rectangle 40"/>
          <p:cNvSpPr>
            <a:spLocks/>
          </p:cNvSpPr>
          <p:nvPr/>
        </p:nvSpPr>
        <p:spPr>
          <a:xfrm>
            <a:off x="506654" y="3779369"/>
            <a:ext cx="2099210" cy="2421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peak/night drivers</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80093" y="1899070"/>
            <a:ext cx="28630" cy="3139452"/>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217990" y="1899070"/>
            <a:ext cx="23468" cy="3154727"/>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67809" y="4793563"/>
            <a:ext cx="1709531" cy="261610"/>
          </a:xfrm>
          <a:prstGeom prst="rect">
            <a:avLst/>
          </a:prstGeom>
          <a:noFill/>
        </p:spPr>
        <p:txBody>
          <a:bodyPr wrap="square" rtlCol="0">
            <a:spAutoFit/>
          </a:bodyPr>
          <a:lstStyle/>
          <a:p>
            <a:r>
              <a:rPr lang="en-US" sz="1100" b="1" dirty="0"/>
              <a:t>Age</a:t>
            </a:r>
          </a:p>
        </p:txBody>
      </p:sp>
      <p:sp>
        <p:nvSpPr>
          <p:cNvPr id="40" name="TextBox 39"/>
          <p:cNvSpPr txBox="1"/>
          <p:nvPr/>
        </p:nvSpPr>
        <p:spPr>
          <a:xfrm>
            <a:off x="8816306" y="4792187"/>
            <a:ext cx="1709531" cy="261610"/>
          </a:xfrm>
          <a:prstGeom prst="rect">
            <a:avLst/>
          </a:prstGeom>
          <a:noFill/>
        </p:spPr>
        <p:txBody>
          <a:bodyPr wrap="square" rtlCol="0">
            <a:spAutoFit/>
          </a:bodyPr>
          <a:lstStyle/>
          <a:p>
            <a:r>
              <a:rPr lang="en-US" sz="1100" b="1" dirty="0"/>
              <a:t>Weekly trips</a:t>
            </a:r>
          </a:p>
        </p:txBody>
      </p:sp>
      <p:sp>
        <p:nvSpPr>
          <p:cNvPr id="42" name="TextBox 41"/>
          <p:cNvSpPr txBox="1"/>
          <p:nvPr/>
        </p:nvSpPr>
        <p:spPr>
          <a:xfrm>
            <a:off x="6903984" y="6167984"/>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433828" y="3959785"/>
            <a:ext cx="2143356" cy="600164"/>
          </a:xfrm>
          <a:prstGeom prst="rect">
            <a:avLst/>
          </a:prstGeom>
          <a:noFill/>
        </p:spPr>
        <p:txBody>
          <a:bodyPr wrap="square" rtlCol="0">
            <a:spAutoFit/>
          </a:bodyPr>
          <a:lstStyle/>
          <a:p>
            <a:pPr>
              <a:lnSpc>
                <a:spcPct val="150000"/>
              </a:lnSpc>
            </a:pPr>
            <a:endParaRPr lang="en-US" sz="1100" dirty="0"/>
          </a:p>
          <a:p>
            <a:pPr marL="171450" indent="-171450">
              <a:lnSpc>
                <a:spcPct val="150000"/>
              </a:lnSpc>
              <a:buFont typeface="Arial" panose="020B0604020202020204" pitchFamily="34" charset="0"/>
              <a:buChar char="•"/>
            </a:pPr>
            <a:endParaRPr lang="en-US" sz="1100" dirty="0"/>
          </a:p>
        </p:txBody>
      </p:sp>
      <p:graphicFrame>
        <p:nvGraphicFramePr>
          <p:cNvPr id="24" name="Chart 23"/>
          <p:cNvGraphicFramePr>
            <a:graphicFrameLocks/>
          </p:cNvGraphicFramePr>
          <p:nvPr>
            <p:extLst>
              <p:ext uri="{D42A27DB-BD31-4B8C-83A1-F6EECF244321}">
                <p14:modId xmlns:p14="http://schemas.microsoft.com/office/powerpoint/2010/main" val="442713919"/>
              </p:ext>
            </p:extLst>
          </p:nvPr>
        </p:nvGraphicFramePr>
        <p:xfrm>
          <a:off x="2966497" y="3507473"/>
          <a:ext cx="4025358" cy="134317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extLst>
              <p:ext uri="{D42A27DB-BD31-4B8C-83A1-F6EECF244321}">
                <p14:modId xmlns:p14="http://schemas.microsoft.com/office/powerpoint/2010/main" val="285963566"/>
              </p:ext>
            </p:extLst>
          </p:nvPr>
        </p:nvGraphicFramePr>
        <p:xfrm>
          <a:off x="3434347" y="4873280"/>
          <a:ext cx="6652411" cy="1323639"/>
        </p:xfrm>
        <a:graphic>
          <a:graphicData uri="http://schemas.openxmlformats.org/drawingml/2006/chart">
            <c:chart xmlns:c="http://schemas.openxmlformats.org/drawingml/2006/chart" xmlns:r="http://schemas.openxmlformats.org/officeDocument/2006/relationships" r:id="rId6"/>
          </a:graphicData>
        </a:graphic>
      </p:graphicFrame>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6075" y="388340"/>
            <a:ext cx="7882996" cy="1227244"/>
          </a:xfrm>
          <a:prstGeom prst="rect">
            <a:avLst/>
          </a:prstGeom>
        </p:spPr>
      </p:pic>
      <p:sp>
        <p:nvSpPr>
          <p:cNvPr id="2" name="TextBox 1"/>
          <p:cNvSpPr txBox="1"/>
          <p:nvPr/>
        </p:nvSpPr>
        <p:spPr>
          <a:xfrm>
            <a:off x="8700993" y="1534659"/>
            <a:ext cx="547349" cy="200055"/>
          </a:xfrm>
          <a:prstGeom prst="rect">
            <a:avLst/>
          </a:prstGeom>
          <a:noFill/>
        </p:spPr>
        <p:txBody>
          <a:bodyPr wrap="square" rtlCol="0">
            <a:spAutoFit/>
          </a:bodyPr>
          <a:lstStyle/>
          <a:p>
            <a:r>
              <a:rPr lang="en-US" sz="700" dirty="0"/>
              <a:t>6 pm</a:t>
            </a:r>
          </a:p>
        </p:txBody>
      </p:sp>
      <p:sp>
        <p:nvSpPr>
          <p:cNvPr id="30" name="TextBox 29"/>
          <p:cNvSpPr txBox="1"/>
          <p:nvPr/>
        </p:nvSpPr>
        <p:spPr>
          <a:xfrm>
            <a:off x="10197525" y="1514692"/>
            <a:ext cx="547349" cy="200055"/>
          </a:xfrm>
          <a:prstGeom prst="rect">
            <a:avLst/>
          </a:prstGeom>
          <a:noFill/>
        </p:spPr>
        <p:txBody>
          <a:bodyPr wrap="square" rtlCol="0">
            <a:spAutoFit/>
          </a:bodyPr>
          <a:lstStyle/>
          <a:p>
            <a:r>
              <a:rPr lang="en-US" sz="700" dirty="0"/>
              <a:t>6 pm</a:t>
            </a:r>
          </a:p>
        </p:txBody>
      </p:sp>
      <p:sp>
        <p:nvSpPr>
          <p:cNvPr id="31" name="TextBox 30"/>
          <p:cNvSpPr txBox="1"/>
          <p:nvPr/>
        </p:nvSpPr>
        <p:spPr>
          <a:xfrm>
            <a:off x="7758750" y="1534659"/>
            <a:ext cx="547349" cy="200055"/>
          </a:xfrm>
          <a:prstGeom prst="rect">
            <a:avLst/>
          </a:prstGeom>
          <a:noFill/>
        </p:spPr>
        <p:txBody>
          <a:bodyPr wrap="square" rtlCol="0">
            <a:spAutoFit/>
          </a:bodyPr>
          <a:lstStyle/>
          <a:p>
            <a:r>
              <a:rPr lang="en-US" sz="700" dirty="0"/>
              <a:t>6 pm</a:t>
            </a:r>
          </a:p>
        </p:txBody>
      </p:sp>
      <p:sp>
        <p:nvSpPr>
          <p:cNvPr id="3" name="Rectangle 2"/>
          <p:cNvSpPr/>
          <p:nvPr/>
        </p:nvSpPr>
        <p:spPr>
          <a:xfrm>
            <a:off x="6532109" y="1036595"/>
            <a:ext cx="142542"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671530" y="1001962"/>
            <a:ext cx="142542"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707758" y="977580"/>
            <a:ext cx="142542" cy="446349"/>
          </a:xfrm>
          <a:prstGeom prst="rect">
            <a:avLst/>
          </a:prstGeom>
          <a:no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hart 35"/>
          <p:cNvGraphicFramePr>
            <a:graphicFrameLocks/>
          </p:cNvGraphicFramePr>
          <p:nvPr>
            <p:extLst>
              <p:ext uri="{D42A27DB-BD31-4B8C-83A1-F6EECF244321}">
                <p14:modId xmlns:p14="http://schemas.microsoft.com/office/powerpoint/2010/main" val="3861044173"/>
              </p:ext>
            </p:extLst>
          </p:nvPr>
        </p:nvGraphicFramePr>
        <p:xfrm>
          <a:off x="6893456" y="3088004"/>
          <a:ext cx="4345205" cy="1909972"/>
        </p:xfrm>
        <a:graphic>
          <a:graphicData uri="http://schemas.openxmlformats.org/drawingml/2006/chart">
            <c:chart xmlns:c="http://schemas.openxmlformats.org/drawingml/2006/chart" xmlns:r="http://schemas.openxmlformats.org/officeDocument/2006/relationships" r:id="rId8"/>
          </a:graphicData>
        </a:graphic>
      </p:graphicFrame>
      <p:sp>
        <p:nvSpPr>
          <p:cNvPr id="38" name="TextBox 37"/>
          <p:cNvSpPr txBox="1"/>
          <p:nvPr/>
        </p:nvSpPr>
        <p:spPr>
          <a:xfrm>
            <a:off x="4503213" y="3330153"/>
            <a:ext cx="1709531" cy="261610"/>
          </a:xfrm>
          <a:prstGeom prst="rect">
            <a:avLst/>
          </a:prstGeom>
          <a:noFill/>
        </p:spPr>
        <p:txBody>
          <a:bodyPr wrap="square" rtlCol="0">
            <a:spAutoFit/>
          </a:bodyPr>
          <a:lstStyle/>
          <a:p>
            <a:r>
              <a:rPr lang="en-US" sz="1100" b="1" dirty="0"/>
              <a:t>Incentive payout</a:t>
            </a:r>
          </a:p>
        </p:txBody>
      </p:sp>
      <p:graphicFrame>
        <p:nvGraphicFramePr>
          <p:cNvPr id="50" name="Chart 49"/>
          <p:cNvGraphicFramePr>
            <a:graphicFrameLocks/>
          </p:cNvGraphicFramePr>
          <p:nvPr>
            <p:extLst/>
          </p:nvPr>
        </p:nvGraphicFramePr>
        <p:xfrm>
          <a:off x="7399779" y="1944648"/>
          <a:ext cx="3589369" cy="1555136"/>
        </p:xfrm>
        <a:graphic>
          <a:graphicData uri="http://schemas.openxmlformats.org/drawingml/2006/chart">
            <c:chart xmlns:c="http://schemas.openxmlformats.org/drawingml/2006/chart" xmlns:r="http://schemas.openxmlformats.org/officeDocument/2006/relationships" r:id="rId9"/>
          </a:graphicData>
        </a:graphic>
      </p:graphicFrame>
      <p:sp>
        <p:nvSpPr>
          <p:cNvPr id="51" name="TextBox 50"/>
          <p:cNvSpPr txBox="1"/>
          <p:nvPr/>
        </p:nvSpPr>
        <p:spPr>
          <a:xfrm>
            <a:off x="7415414" y="1945341"/>
            <a:ext cx="1158256" cy="261610"/>
          </a:xfrm>
          <a:prstGeom prst="rect">
            <a:avLst/>
          </a:prstGeom>
          <a:noFill/>
        </p:spPr>
        <p:txBody>
          <a:bodyPr wrap="square" rtlCol="0">
            <a:spAutoFit/>
          </a:bodyPr>
          <a:lstStyle/>
          <a:p>
            <a:r>
              <a:rPr lang="en-US" sz="1100" dirty="0"/>
              <a:t>Average = 14%</a:t>
            </a:r>
          </a:p>
        </p:txBody>
      </p:sp>
      <p:sp>
        <p:nvSpPr>
          <p:cNvPr id="52" name="TextBox 51"/>
          <p:cNvSpPr txBox="1"/>
          <p:nvPr/>
        </p:nvSpPr>
        <p:spPr>
          <a:xfrm>
            <a:off x="8682182" y="3332512"/>
            <a:ext cx="1709531" cy="261610"/>
          </a:xfrm>
          <a:prstGeom prst="rect">
            <a:avLst/>
          </a:prstGeom>
          <a:noFill/>
        </p:spPr>
        <p:txBody>
          <a:bodyPr wrap="square" rtlCol="0">
            <a:spAutoFit/>
          </a:bodyPr>
          <a:lstStyle/>
          <a:p>
            <a:r>
              <a:rPr lang="en-US" sz="1100" b="1" dirty="0"/>
              <a:t>Taxi license</a:t>
            </a:r>
          </a:p>
        </p:txBody>
      </p:sp>
      <p:sp>
        <p:nvSpPr>
          <p:cNvPr id="53" name="TextBox 52"/>
          <p:cNvSpPr txBox="1"/>
          <p:nvPr/>
        </p:nvSpPr>
        <p:spPr>
          <a:xfrm>
            <a:off x="464621" y="4011517"/>
            <a:ext cx="2143356" cy="1869743"/>
          </a:xfrm>
          <a:prstGeom prst="rect">
            <a:avLst/>
          </a:prstGeom>
          <a:noFill/>
        </p:spPr>
        <p:txBody>
          <a:bodyPr wrap="square" rtlCol="0">
            <a:spAutoFit/>
          </a:bodyPr>
          <a:lstStyle/>
          <a:p>
            <a:pPr marL="171450" indent="-171450">
              <a:buFont typeface="Arial" panose="020B0604020202020204" pitchFamily="34" charset="0"/>
              <a:buChar char="•"/>
            </a:pPr>
            <a:r>
              <a:rPr lang="en-US" sz="1100" dirty="0"/>
              <a:t>The driving activity of this segment appears to be constrained by evening peak hours and a large % of drivers have the ability to qualify for incentives with target fares. It is recommended that we maintain their current incentive schemes offered.</a:t>
            </a:r>
          </a:p>
          <a:p>
            <a:pPr marL="171450" indent="-171450">
              <a:lnSpc>
                <a:spcPct val="150000"/>
              </a:lnSpc>
              <a:buFont typeface="Arial" panose="020B0604020202020204" pitchFamily="34" charset="0"/>
              <a:buChar char="•"/>
            </a:pPr>
            <a:endParaRPr lang="en-US" sz="1100" dirty="0"/>
          </a:p>
        </p:txBody>
      </p:sp>
      <p:sp>
        <p:nvSpPr>
          <p:cNvPr id="45" name="TextBox 44"/>
          <p:cNvSpPr txBox="1"/>
          <p:nvPr/>
        </p:nvSpPr>
        <p:spPr>
          <a:xfrm>
            <a:off x="5500687" y="1667325"/>
            <a:ext cx="3305930" cy="261610"/>
          </a:xfrm>
          <a:prstGeom prst="rect">
            <a:avLst/>
          </a:prstGeom>
          <a:noFill/>
        </p:spPr>
        <p:txBody>
          <a:bodyPr wrap="square" rtlCol="0">
            <a:spAutoFit/>
          </a:bodyPr>
          <a:lstStyle/>
          <a:p>
            <a:pPr algn="ctr"/>
            <a:r>
              <a:rPr lang="en-US" sz="1100" b="1" dirty="0"/>
              <a:t>Evening peak and night driving behavior</a:t>
            </a:r>
          </a:p>
        </p:txBody>
      </p:sp>
    </p:spTree>
    <p:extLst>
      <p:ext uri="{BB962C8B-B14F-4D97-AF65-F5344CB8AC3E}">
        <p14:creationId xmlns:p14="http://schemas.microsoft.com/office/powerpoint/2010/main" val="143231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Fleet exclusivity</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Uber user</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0739" y="894255"/>
            <a:ext cx="3962179" cy="18543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74" y="3258338"/>
            <a:ext cx="3452083" cy="118104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724" y="3247816"/>
            <a:ext cx="3381733" cy="132728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0738" y="3299796"/>
            <a:ext cx="3962179" cy="1208493"/>
          </a:xfrm>
          <a:prstGeom prst="rect">
            <a:avLst/>
          </a:prstGeom>
        </p:spPr>
      </p:pic>
      <p:graphicFrame>
        <p:nvGraphicFramePr>
          <p:cNvPr id="42" name="Chart 41"/>
          <p:cNvGraphicFramePr>
            <a:graphicFrameLocks/>
          </p:cNvGraphicFramePr>
          <p:nvPr>
            <p:extLst>
              <p:ext uri="{D42A27DB-BD31-4B8C-83A1-F6EECF244321}">
                <p14:modId xmlns:p14="http://schemas.microsoft.com/office/powerpoint/2010/main" val="602160438"/>
              </p:ext>
            </p:extLst>
          </p:nvPr>
        </p:nvGraphicFramePr>
        <p:xfrm>
          <a:off x="3404442" y="548884"/>
          <a:ext cx="4496296" cy="23663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4" name="Chart 43"/>
          <p:cNvGraphicFramePr>
            <a:graphicFrameLocks/>
          </p:cNvGraphicFramePr>
          <p:nvPr>
            <p:extLst>
              <p:ext uri="{D42A27DB-BD31-4B8C-83A1-F6EECF244321}">
                <p14:modId xmlns:p14="http://schemas.microsoft.com/office/powerpoint/2010/main" val="2374813262"/>
              </p:ext>
            </p:extLst>
          </p:nvPr>
        </p:nvGraphicFramePr>
        <p:xfrm>
          <a:off x="3972705" y="4291743"/>
          <a:ext cx="4013817" cy="24210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 name="Chart 26"/>
          <p:cNvGraphicFramePr>
            <a:graphicFrameLocks/>
          </p:cNvGraphicFramePr>
          <p:nvPr>
            <p:extLst>
              <p:ext uri="{D42A27DB-BD31-4B8C-83A1-F6EECF244321}">
                <p14:modId xmlns:p14="http://schemas.microsoft.com/office/powerpoint/2010/main" val="2279520033"/>
              </p:ext>
            </p:extLst>
          </p:nvPr>
        </p:nvGraphicFramePr>
        <p:xfrm>
          <a:off x="363874" y="4785057"/>
          <a:ext cx="3342243" cy="1946847"/>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p:cNvSpPr txBox="1"/>
          <p:nvPr/>
        </p:nvSpPr>
        <p:spPr>
          <a:xfrm>
            <a:off x="363874" y="5062457"/>
            <a:ext cx="1158256" cy="261610"/>
          </a:xfrm>
          <a:prstGeom prst="rect">
            <a:avLst/>
          </a:prstGeom>
          <a:noFill/>
        </p:spPr>
        <p:txBody>
          <a:bodyPr wrap="square" rtlCol="0">
            <a:spAutoFit/>
          </a:bodyPr>
          <a:lstStyle/>
          <a:p>
            <a:r>
              <a:rPr lang="en-US" sz="1100" dirty="0"/>
              <a:t>Average = 23%</a:t>
            </a:r>
          </a:p>
        </p:txBody>
      </p:sp>
      <p:graphicFrame>
        <p:nvGraphicFramePr>
          <p:cNvPr id="33" name="Chart 32"/>
          <p:cNvGraphicFramePr>
            <a:graphicFrameLocks/>
          </p:cNvGraphicFramePr>
          <p:nvPr>
            <p:extLst>
              <p:ext uri="{D42A27DB-BD31-4B8C-83A1-F6EECF244321}">
                <p14:modId xmlns:p14="http://schemas.microsoft.com/office/powerpoint/2010/main" val="2317908501"/>
              </p:ext>
            </p:extLst>
          </p:nvPr>
        </p:nvGraphicFramePr>
        <p:xfrm>
          <a:off x="7907184" y="5158014"/>
          <a:ext cx="3947347" cy="1426612"/>
        </p:xfrm>
        <a:graphic>
          <a:graphicData uri="http://schemas.openxmlformats.org/drawingml/2006/chart">
            <c:chart xmlns:c="http://schemas.openxmlformats.org/drawingml/2006/chart" xmlns:r="http://schemas.openxmlformats.org/officeDocument/2006/relationships" r:id="rId9"/>
          </a:graphicData>
        </a:graphic>
      </p:graphicFrame>
      <p:sp>
        <p:nvSpPr>
          <p:cNvPr id="36" name="TextBox 35"/>
          <p:cNvSpPr txBox="1"/>
          <p:nvPr/>
        </p:nvSpPr>
        <p:spPr>
          <a:xfrm>
            <a:off x="7843368" y="4915594"/>
            <a:ext cx="1529259" cy="261610"/>
          </a:xfrm>
          <a:prstGeom prst="rect">
            <a:avLst/>
          </a:prstGeom>
          <a:noFill/>
        </p:spPr>
        <p:txBody>
          <a:bodyPr wrap="square" rtlCol="0">
            <a:spAutoFit/>
          </a:bodyPr>
          <a:lstStyle/>
          <a:p>
            <a:r>
              <a:rPr lang="en-US" sz="1100" dirty="0"/>
              <a:t>Average = 42%</a:t>
            </a:r>
          </a:p>
        </p:txBody>
      </p:sp>
      <p:graphicFrame>
        <p:nvGraphicFramePr>
          <p:cNvPr id="38" name="Chart 37"/>
          <p:cNvGraphicFramePr>
            <a:graphicFrameLocks/>
          </p:cNvGraphicFramePr>
          <p:nvPr>
            <p:extLst>
              <p:ext uri="{D42A27DB-BD31-4B8C-83A1-F6EECF244321}">
                <p14:modId xmlns:p14="http://schemas.microsoft.com/office/powerpoint/2010/main" val="770346619"/>
              </p:ext>
            </p:extLst>
          </p:nvPr>
        </p:nvGraphicFramePr>
        <p:xfrm>
          <a:off x="248501" y="756367"/>
          <a:ext cx="3543300"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39" name="TextBox 38"/>
          <p:cNvSpPr txBox="1"/>
          <p:nvPr/>
        </p:nvSpPr>
        <p:spPr>
          <a:xfrm>
            <a:off x="5187075" y="103788"/>
            <a:ext cx="2537979" cy="369332"/>
          </a:xfrm>
          <a:prstGeom prst="rect">
            <a:avLst/>
          </a:prstGeom>
          <a:noFill/>
        </p:spPr>
        <p:txBody>
          <a:bodyPr wrap="square" rtlCol="0">
            <a:spAutoFit/>
          </a:bodyPr>
          <a:lstStyle/>
          <a:p>
            <a:r>
              <a:rPr lang="en-US" dirty="0"/>
              <a:t>Segment 4</a:t>
            </a:r>
          </a:p>
        </p:txBody>
      </p:sp>
    </p:spTree>
    <p:extLst>
      <p:ext uri="{BB962C8B-B14F-4D97-AF65-F5344CB8AC3E}">
        <p14:creationId xmlns:p14="http://schemas.microsoft.com/office/powerpoint/2010/main" val="1749739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a:graphicFrameLocks/>
          </p:cNvGraphicFramePr>
          <p:nvPr>
            <p:extLst/>
          </p:nvPr>
        </p:nvGraphicFramePr>
        <p:xfrm>
          <a:off x="7371691" y="3166626"/>
          <a:ext cx="3605886" cy="17046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p:cNvGraphicFramePr>
            <a:graphicFrameLocks/>
          </p:cNvGraphicFramePr>
          <p:nvPr>
            <p:extLst/>
          </p:nvPr>
        </p:nvGraphicFramePr>
        <p:xfrm>
          <a:off x="1901464" y="3321758"/>
          <a:ext cx="6695080" cy="3024487"/>
        </p:xfrm>
        <a:graphic>
          <a:graphicData uri="http://schemas.openxmlformats.org/drawingml/2006/chart">
            <c:chart xmlns:c="http://schemas.openxmlformats.org/drawingml/2006/chart" xmlns:r="http://schemas.openxmlformats.org/officeDocument/2006/relationships" r:id="rId4"/>
          </a:graphicData>
        </a:graphic>
      </p:graphicFrame>
      <p:sp>
        <p:nvSpPr>
          <p:cNvPr id="49" name="TextBox 48"/>
          <p:cNvSpPr txBox="1"/>
          <p:nvPr/>
        </p:nvSpPr>
        <p:spPr>
          <a:xfrm>
            <a:off x="517830" y="1840105"/>
            <a:ext cx="2143356" cy="212365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1383 (11%)</a:t>
            </a:r>
            <a:endParaRPr lang="en-US" sz="1100" b="1" dirty="0"/>
          </a:p>
          <a:p>
            <a:pPr marL="171450" indent="-171450">
              <a:lnSpc>
                <a:spcPct val="150000"/>
              </a:lnSpc>
              <a:buFont typeface="Arial" panose="020B0604020202020204" pitchFamily="34" charset="0"/>
              <a:buChar char="•"/>
            </a:pPr>
            <a:r>
              <a:rPr lang="en-US" sz="1100" dirty="0"/>
              <a:t>Avg. CPR: $2.90</a:t>
            </a:r>
          </a:p>
          <a:p>
            <a:pPr marL="171450" indent="-171450">
              <a:lnSpc>
                <a:spcPct val="150000"/>
              </a:lnSpc>
              <a:buFont typeface="Arial" panose="020B0604020202020204" pitchFamily="34" charset="0"/>
              <a:buChar char="•"/>
            </a:pPr>
            <a:r>
              <a:rPr lang="en-US" sz="1100" dirty="0"/>
              <a:t>51% of drivers age above 45 </a:t>
            </a:r>
            <a:r>
              <a:rPr lang="en-US" sz="1100" dirty="0" err="1"/>
              <a:t>yo</a:t>
            </a:r>
            <a:endParaRPr lang="en-US" sz="1100" dirty="0"/>
          </a:p>
          <a:p>
            <a:pPr marL="171450" indent="-171450">
              <a:lnSpc>
                <a:spcPct val="150000"/>
              </a:lnSpc>
              <a:buFont typeface="Arial" panose="020B0604020202020204" pitchFamily="34" charset="0"/>
              <a:buChar char="•"/>
            </a:pPr>
            <a:r>
              <a:rPr lang="en-US" sz="1100" dirty="0"/>
              <a:t>45% of drivers have tenure between 6-1.5 years</a:t>
            </a:r>
          </a:p>
          <a:p>
            <a:pPr marL="171450" indent="-171450">
              <a:lnSpc>
                <a:spcPct val="150000"/>
              </a:lnSpc>
              <a:buFont typeface="Arial" panose="020B0604020202020204" pitchFamily="34" charset="0"/>
              <a:buChar char="•"/>
            </a:pPr>
            <a:r>
              <a:rPr lang="en-US" sz="1100" dirty="0"/>
              <a:t>Highest response towards loyalty program type of schemes</a:t>
            </a:r>
          </a:p>
        </p:txBody>
      </p:sp>
      <p:sp>
        <p:nvSpPr>
          <p:cNvPr id="39" name="Rounded Rectangle 38"/>
          <p:cNvSpPr>
            <a:spLocks/>
          </p:cNvSpPr>
          <p:nvPr/>
        </p:nvSpPr>
        <p:spPr>
          <a:xfrm>
            <a:off x="559920" y="1641423"/>
            <a:ext cx="2099210" cy="24213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1" name="Rounded Rectangle 40"/>
          <p:cNvSpPr>
            <a:spLocks/>
          </p:cNvSpPr>
          <p:nvPr/>
        </p:nvSpPr>
        <p:spPr>
          <a:xfrm>
            <a:off x="559920" y="4429814"/>
            <a:ext cx="2099210" cy="24213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427143" y="267109"/>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High activity AM peak drivers</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394239" y="1642615"/>
            <a:ext cx="1709531" cy="261610"/>
          </a:xfrm>
          <a:prstGeom prst="rect">
            <a:avLst/>
          </a:prstGeom>
          <a:noFill/>
        </p:spPr>
        <p:txBody>
          <a:bodyPr wrap="square" rtlCol="0">
            <a:spAutoFit/>
          </a:bodyPr>
          <a:lstStyle/>
          <a:p>
            <a:r>
              <a:rPr lang="en-US" sz="1100" b="1" dirty="0"/>
              <a:t>Fleet exclusivity</a:t>
            </a:r>
          </a:p>
        </p:txBody>
      </p:sp>
      <p:sp>
        <p:nvSpPr>
          <p:cNvPr id="42" name="TextBox 41"/>
          <p:cNvSpPr txBox="1"/>
          <p:nvPr/>
        </p:nvSpPr>
        <p:spPr>
          <a:xfrm>
            <a:off x="8814072" y="6140812"/>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487858" y="4693553"/>
            <a:ext cx="2143356" cy="1785104"/>
          </a:xfrm>
          <a:prstGeom prst="rect">
            <a:avLst/>
          </a:prstGeom>
          <a:noFill/>
        </p:spPr>
        <p:txBody>
          <a:bodyPr wrap="square" rtlCol="0">
            <a:spAutoFit/>
          </a:bodyPr>
          <a:lstStyle/>
          <a:p>
            <a:pPr marL="171450" indent="-171450">
              <a:buFont typeface="Arial" panose="020B0604020202020204" pitchFamily="34" charset="0"/>
              <a:buChar char="•"/>
            </a:pPr>
            <a:r>
              <a:rPr lang="en-US" sz="1100" dirty="0"/>
              <a:t>One of the two most important segments to Grab in meeting morning peak hour demands. The CPR for this segment is relatively similar to the overall average CPR of $2.70, hence Grab could introduce incentives aimed at maximizing their trip capacity for morning peak hours. </a:t>
            </a:r>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4758" y="891186"/>
            <a:ext cx="1097640" cy="737174"/>
          </a:xfrm>
          <a:prstGeom prst="rect">
            <a:avLst/>
          </a:prstGeom>
          <a:solidFill>
            <a:schemeClr val="bg1"/>
          </a:solidFill>
        </p:spPr>
      </p:pic>
      <p:graphicFrame>
        <p:nvGraphicFramePr>
          <p:cNvPr id="36" name="Chart 35"/>
          <p:cNvGraphicFramePr>
            <a:graphicFrameLocks/>
          </p:cNvGraphicFramePr>
          <p:nvPr>
            <p:extLst/>
          </p:nvPr>
        </p:nvGraphicFramePr>
        <p:xfrm>
          <a:off x="3175315" y="1641423"/>
          <a:ext cx="3645776" cy="1814395"/>
        </p:xfrm>
        <a:graphic>
          <a:graphicData uri="http://schemas.openxmlformats.org/drawingml/2006/chart">
            <c:chart xmlns:c="http://schemas.openxmlformats.org/drawingml/2006/chart" xmlns:r="http://schemas.openxmlformats.org/officeDocument/2006/relationships" r:id="rId6"/>
          </a:graphicData>
        </a:graphic>
      </p:graphicFrame>
      <p:sp>
        <p:nvSpPr>
          <p:cNvPr id="38" name="TextBox 37"/>
          <p:cNvSpPr txBox="1"/>
          <p:nvPr/>
        </p:nvSpPr>
        <p:spPr>
          <a:xfrm>
            <a:off x="4349285" y="3373353"/>
            <a:ext cx="1709531" cy="261610"/>
          </a:xfrm>
          <a:prstGeom prst="rect">
            <a:avLst/>
          </a:prstGeom>
          <a:noFill/>
        </p:spPr>
        <p:txBody>
          <a:bodyPr wrap="square" rtlCol="0">
            <a:spAutoFit/>
          </a:bodyPr>
          <a:lstStyle/>
          <a:p>
            <a:r>
              <a:rPr lang="en-US" sz="1100" b="1" dirty="0"/>
              <a:t>Acceptance rate</a:t>
            </a:r>
          </a:p>
        </p:txBody>
      </p:sp>
      <p:graphicFrame>
        <p:nvGraphicFramePr>
          <p:cNvPr id="46" name="Chart 45"/>
          <p:cNvGraphicFramePr>
            <a:graphicFrameLocks/>
          </p:cNvGraphicFramePr>
          <p:nvPr>
            <p:extLst/>
          </p:nvPr>
        </p:nvGraphicFramePr>
        <p:xfrm>
          <a:off x="7142409" y="4678742"/>
          <a:ext cx="4123619" cy="15304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0" name="Chart 49"/>
          <p:cNvGraphicFramePr>
            <a:graphicFrameLocks/>
          </p:cNvGraphicFramePr>
          <p:nvPr>
            <p:extLst/>
          </p:nvPr>
        </p:nvGraphicFramePr>
        <p:xfrm>
          <a:off x="3219993" y="287756"/>
          <a:ext cx="3624846" cy="1575412"/>
        </p:xfrm>
        <a:graphic>
          <a:graphicData uri="http://schemas.openxmlformats.org/drawingml/2006/chart">
            <c:chart xmlns:c="http://schemas.openxmlformats.org/drawingml/2006/chart" xmlns:r="http://schemas.openxmlformats.org/officeDocument/2006/relationships" r:id="rId8"/>
          </a:graphicData>
        </a:graphic>
      </p:graphicFrame>
      <p:sp>
        <p:nvSpPr>
          <p:cNvPr id="51" name="TextBox 50"/>
          <p:cNvSpPr txBox="1"/>
          <p:nvPr/>
        </p:nvSpPr>
        <p:spPr>
          <a:xfrm>
            <a:off x="3141453" y="430512"/>
            <a:ext cx="1158256" cy="261610"/>
          </a:xfrm>
          <a:prstGeom prst="rect">
            <a:avLst/>
          </a:prstGeom>
          <a:noFill/>
        </p:spPr>
        <p:txBody>
          <a:bodyPr wrap="square" rtlCol="0">
            <a:spAutoFit/>
          </a:bodyPr>
          <a:lstStyle/>
          <a:p>
            <a:r>
              <a:rPr lang="en-US" sz="1100" dirty="0"/>
              <a:t>Average = 23%</a:t>
            </a:r>
          </a:p>
        </p:txBody>
      </p:sp>
      <p:sp>
        <p:nvSpPr>
          <p:cNvPr id="30" name="TextBox 29"/>
          <p:cNvSpPr txBox="1"/>
          <p:nvPr/>
        </p:nvSpPr>
        <p:spPr>
          <a:xfrm>
            <a:off x="4365542" y="4776070"/>
            <a:ext cx="1709531" cy="261610"/>
          </a:xfrm>
          <a:prstGeom prst="rect">
            <a:avLst/>
          </a:prstGeom>
          <a:noFill/>
        </p:spPr>
        <p:txBody>
          <a:bodyPr wrap="square" rtlCol="0">
            <a:spAutoFit/>
          </a:bodyPr>
          <a:lstStyle/>
          <a:p>
            <a:r>
              <a:rPr lang="en-US" sz="1100" b="1" dirty="0"/>
              <a:t>Incentive payout</a:t>
            </a:r>
          </a:p>
        </p:txBody>
      </p:sp>
      <p:sp>
        <p:nvSpPr>
          <p:cNvPr id="33" name="TextBox 32"/>
          <p:cNvSpPr txBox="1"/>
          <p:nvPr/>
        </p:nvSpPr>
        <p:spPr>
          <a:xfrm>
            <a:off x="8781525" y="4811067"/>
            <a:ext cx="1709531" cy="261610"/>
          </a:xfrm>
          <a:prstGeom prst="rect">
            <a:avLst/>
          </a:prstGeom>
          <a:noFill/>
        </p:spPr>
        <p:txBody>
          <a:bodyPr wrap="square" rtlCol="0">
            <a:spAutoFit/>
          </a:bodyPr>
          <a:lstStyle/>
          <a:p>
            <a:r>
              <a:rPr lang="en-US" sz="1100" b="1" dirty="0"/>
              <a:t>Age</a:t>
            </a:r>
          </a:p>
        </p:txBody>
      </p:sp>
      <p:graphicFrame>
        <p:nvGraphicFramePr>
          <p:cNvPr id="35" name="Chart 34"/>
          <p:cNvGraphicFramePr>
            <a:graphicFrameLocks/>
          </p:cNvGraphicFramePr>
          <p:nvPr>
            <p:extLst/>
          </p:nvPr>
        </p:nvGraphicFramePr>
        <p:xfrm>
          <a:off x="3087846" y="5141769"/>
          <a:ext cx="3366337" cy="1176161"/>
        </p:xfrm>
        <a:graphic>
          <a:graphicData uri="http://schemas.openxmlformats.org/drawingml/2006/chart">
            <c:chart xmlns:c="http://schemas.openxmlformats.org/drawingml/2006/chart" xmlns:r="http://schemas.openxmlformats.org/officeDocument/2006/relationships" r:id="rId9"/>
          </a:graphicData>
        </a:graphic>
      </p:graphicFrame>
      <p:sp>
        <p:nvSpPr>
          <p:cNvPr id="40" name="TextBox 39"/>
          <p:cNvSpPr txBox="1"/>
          <p:nvPr/>
        </p:nvSpPr>
        <p:spPr>
          <a:xfrm>
            <a:off x="3247725" y="5131212"/>
            <a:ext cx="1158256" cy="261610"/>
          </a:xfrm>
          <a:prstGeom prst="rect">
            <a:avLst/>
          </a:prstGeom>
          <a:noFill/>
        </p:spPr>
        <p:txBody>
          <a:bodyPr wrap="square" rtlCol="0">
            <a:spAutoFit/>
          </a:bodyPr>
          <a:lstStyle/>
          <a:p>
            <a:r>
              <a:rPr lang="en-US" sz="1100" dirty="0"/>
              <a:t>Average = 6%</a:t>
            </a:r>
          </a:p>
        </p:txBody>
      </p:sp>
      <p:sp>
        <p:nvSpPr>
          <p:cNvPr id="43" name="TextBox 42"/>
          <p:cNvSpPr txBox="1"/>
          <p:nvPr/>
        </p:nvSpPr>
        <p:spPr>
          <a:xfrm>
            <a:off x="4445883" y="6162569"/>
            <a:ext cx="1709531" cy="261610"/>
          </a:xfrm>
          <a:prstGeom prst="rect">
            <a:avLst/>
          </a:prstGeom>
          <a:noFill/>
        </p:spPr>
        <p:txBody>
          <a:bodyPr wrap="square" rtlCol="0">
            <a:spAutoFit/>
          </a:bodyPr>
          <a:lstStyle/>
          <a:p>
            <a:r>
              <a:rPr lang="en-US" sz="1100" b="1" dirty="0"/>
              <a:t>Fuel card</a:t>
            </a:r>
          </a:p>
        </p:txBody>
      </p:sp>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42138" y="306038"/>
            <a:ext cx="3649843" cy="1438837"/>
          </a:xfrm>
          <a:prstGeom prst="rect">
            <a:avLst/>
          </a:prstGeom>
        </p:spPr>
      </p:pic>
      <p:sp>
        <p:nvSpPr>
          <p:cNvPr id="53" name="TextBox 52"/>
          <p:cNvSpPr txBox="1"/>
          <p:nvPr/>
        </p:nvSpPr>
        <p:spPr>
          <a:xfrm>
            <a:off x="8275115" y="1673952"/>
            <a:ext cx="2530643" cy="261610"/>
          </a:xfrm>
          <a:prstGeom prst="rect">
            <a:avLst/>
          </a:prstGeom>
          <a:noFill/>
        </p:spPr>
        <p:txBody>
          <a:bodyPr wrap="square" rtlCol="0">
            <a:spAutoFit/>
          </a:bodyPr>
          <a:lstStyle/>
          <a:p>
            <a:r>
              <a:rPr lang="en-US" sz="1100" b="1" dirty="0"/>
              <a:t>Highly intense morning peak drivers </a:t>
            </a:r>
          </a:p>
        </p:txBody>
      </p:sp>
    </p:spTree>
    <p:extLst>
      <p:ext uri="{BB962C8B-B14F-4D97-AF65-F5344CB8AC3E}">
        <p14:creationId xmlns:p14="http://schemas.microsoft.com/office/powerpoint/2010/main" val="183372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Agenda</a:t>
            </a:r>
          </a:p>
        </p:txBody>
      </p:sp>
      <p:graphicFrame>
        <p:nvGraphicFramePr>
          <p:cNvPr id="6" name="Diagram 5"/>
          <p:cNvGraphicFramePr/>
          <p:nvPr>
            <p:extLst/>
          </p:nvPr>
        </p:nvGraphicFramePr>
        <p:xfrm>
          <a:off x="1992313" y="1481559"/>
          <a:ext cx="5608396" cy="564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460825667"/>
              </p:ext>
            </p:extLst>
          </p:nvPr>
        </p:nvGraphicFramePr>
        <p:xfrm>
          <a:off x="838200" y="1690688"/>
          <a:ext cx="5608396" cy="564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1" name="Group 10"/>
          <p:cNvGrpSpPr/>
          <p:nvPr/>
        </p:nvGrpSpPr>
        <p:grpSpPr>
          <a:xfrm>
            <a:off x="838200" y="1690688"/>
            <a:ext cx="5608395" cy="564357"/>
            <a:chOff x="0" y="275"/>
            <a:chExt cx="5608395" cy="564357"/>
          </a:xfrm>
          <a:solidFill>
            <a:srgbClr val="00B050"/>
          </a:solidFill>
        </p:grpSpPr>
        <p:sp>
          <p:nvSpPr>
            <p:cNvPr id="12" name="Rectangle 11"/>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Segmentation Model &amp; Insights</a:t>
              </a:r>
            </a:p>
          </p:txBody>
        </p:sp>
      </p:grpSp>
      <p:grpSp>
        <p:nvGrpSpPr>
          <p:cNvPr id="14" name="Group 13"/>
          <p:cNvGrpSpPr/>
          <p:nvPr/>
        </p:nvGrpSpPr>
        <p:grpSpPr>
          <a:xfrm>
            <a:off x="838202" y="2429806"/>
            <a:ext cx="5608395" cy="564357"/>
            <a:chOff x="0" y="275"/>
            <a:chExt cx="5608395" cy="564357"/>
          </a:xfrm>
          <a:solidFill>
            <a:schemeClr val="bg1">
              <a:lumMod val="85000"/>
            </a:schemeClr>
          </a:solidFill>
        </p:grpSpPr>
        <p:sp>
          <p:nvSpPr>
            <p:cNvPr id="15" name="Rectangle 14"/>
            <p:cNvSpPr/>
            <p:nvPr/>
          </p:nvSpPr>
          <p:spPr>
            <a:xfrm>
              <a:off x="0" y="275"/>
              <a:ext cx="5608395" cy="564357"/>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ectangle 16"/>
            <p:cNvSpPr/>
            <p:nvPr/>
          </p:nvSpPr>
          <p:spPr>
            <a:xfrm>
              <a:off x="0" y="275"/>
              <a:ext cx="5608395" cy="56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Churn propensity model</a:t>
              </a:r>
            </a:p>
          </p:txBody>
        </p:sp>
      </p:grpSp>
      <p:sp>
        <p:nvSpPr>
          <p:cNvPr id="20" name="Rectangle 19"/>
          <p:cNvSpPr/>
          <p:nvPr/>
        </p:nvSpPr>
        <p:spPr>
          <a:xfrm>
            <a:off x="838199" y="3162902"/>
            <a:ext cx="5608395" cy="564357"/>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defTabSz="800100">
              <a:lnSpc>
                <a:spcPct val="90000"/>
              </a:lnSpc>
              <a:spcBef>
                <a:spcPct val="0"/>
              </a:spcBef>
              <a:spcAft>
                <a:spcPct val="35000"/>
              </a:spcAft>
            </a:pPr>
            <a:r>
              <a:rPr lang="en-US" dirty="0">
                <a:solidFill>
                  <a:schemeClr val="tx1"/>
                </a:solidFill>
              </a:rPr>
              <a:t>Value realization analysis</a:t>
            </a:r>
          </a:p>
        </p:txBody>
      </p:sp>
    </p:spTree>
    <p:extLst>
      <p:ext uri="{BB962C8B-B14F-4D97-AF65-F5344CB8AC3E}">
        <p14:creationId xmlns:p14="http://schemas.microsoft.com/office/powerpoint/2010/main" val="2217678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Average weekly trips</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Uber user</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943" y="3204671"/>
            <a:ext cx="4012257" cy="137320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9174" y="3250403"/>
            <a:ext cx="3512571" cy="123710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257" y="877962"/>
            <a:ext cx="4008943" cy="185565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160" y="3245086"/>
            <a:ext cx="3402801" cy="1242423"/>
          </a:xfrm>
          <a:prstGeom prst="rect">
            <a:avLst/>
          </a:prstGeom>
        </p:spPr>
      </p:pic>
      <p:graphicFrame>
        <p:nvGraphicFramePr>
          <p:cNvPr id="39" name="Chart 38"/>
          <p:cNvGraphicFramePr>
            <a:graphicFrameLocks/>
          </p:cNvGraphicFramePr>
          <p:nvPr>
            <p:extLst>
              <p:ext uri="{D42A27DB-BD31-4B8C-83A1-F6EECF244321}">
                <p14:modId xmlns:p14="http://schemas.microsoft.com/office/powerpoint/2010/main" val="1297204425"/>
              </p:ext>
            </p:extLst>
          </p:nvPr>
        </p:nvGraphicFramePr>
        <p:xfrm>
          <a:off x="0" y="4688374"/>
          <a:ext cx="3851977" cy="207267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p:cNvGraphicFramePr>
            <a:graphicFrameLocks/>
          </p:cNvGraphicFramePr>
          <p:nvPr>
            <p:extLst>
              <p:ext uri="{D42A27DB-BD31-4B8C-83A1-F6EECF244321}">
                <p14:modId xmlns:p14="http://schemas.microsoft.com/office/powerpoint/2010/main" val="3790209878"/>
              </p:ext>
            </p:extLst>
          </p:nvPr>
        </p:nvGraphicFramePr>
        <p:xfrm>
          <a:off x="3975279" y="340473"/>
          <a:ext cx="3665588" cy="250249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1" name="Chart 40"/>
          <p:cNvGraphicFramePr>
            <a:graphicFrameLocks/>
          </p:cNvGraphicFramePr>
          <p:nvPr>
            <p:extLst>
              <p:ext uri="{D42A27DB-BD31-4B8C-83A1-F6EECF244321}">
                <p14:modId xmlns:p14="http://schemas.microsoft.com/office/powerpoint/2010/main" val="401095838"/>
              </p:ext>
            </p:extLst>
          </p:nvPr>
        </p:nvGraphicFramePr>
        <p:xfrm>
          <a:off x="3938766" y="4441779"/>
          <a:ext cx="3849388" cy="223028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2" name="Chart 31"/>
          <p:cNvGraphicFramePr>
            <a:graphicFrameLocks/>
          </p:cNvGraphicFramePr>
          <p:nvPr>
            <p:extLst>
              <p:ext uri="{D42A27DB-BD31-4B8C-83A1-F6EECF244321}">
                <p14:modId xmlns:p14="http://schemas.microsoft.com/office/powerpoint/2010/main" val="907737223"/>
              </p:ext>
            </p:extLst>
          </p:nvPr>
        </p:nvGraphicFramePr>
        <p:xfrm>
          <a:off x="7975512" y="5057136"/>
          <a:ext cx="3838424" cy="1649006"/>
        </p:xfrm>
        <a:graphic>
          <a:graphicData uri="http://schemas.openxmlformats.org/drawingml/2006/chart">
            <c:chart xmlns:c="http://schemas.openxmlformats.org/drawingml/2006/chart" xmlns:r="http://schemas.openxmlformats.org/officeDocument/2006/relationships" r:id="rId9"/>
          </a:graphicData>
        </a:graphic>
      </p:graphicFrame>
      <p:sp>
        <p:nvSpPr>
          <p:cNvPr id="33" name="TextBox 32"/>
          <p:cNvSpPr txBox="1"/>
          <p:nvPr/>
        </p:nvSpPr>
        <p:spPr>
          <a:xfrm>
            <a:off x="7874943" y="4937809"/>
            <a:ext cx="1158256" cy="261610"/>
          </a:xfrm>
          <a:prstGeom prst="rect">
            <a:avLst/>
          </a:prstGeom>
          <a:noFill/>
        </p:spPr>
        <p:txBody>
          <a:bodyPr wrap="square" rtlCol="0">
            <a:spAutoFit/>
          </a:bodyPr>
          <a:lstStyle/>
          <a:p>
            <a:r>
              <a:rPr lang="en-US" sz="1100" dirty="0"/>
              <a:t>Average = 42%</a:t>
            </a:r>
          </a:p>
        </p:txBody>
      </p:sp>
      <p:graphicFrame>
        <p:nvGraphicFramePr>
          <p:cNvPr id="36" name="Chart 35"/>
          <p:cNvGraphicFramePr>
            <a:graphicFrameLocks/>
          </p:cNvGraphicFramePr>
          <p:nvPr>
            <p:extLst>
              <p:ext uri="{D42A27DB-BD31-4B8C-83A1-F6EECF244321}">
                <p14:modId xmlns:p14="http://schemas.microsoft.com/office/powerpoint/2010/main" val="3575973334"/>
              </p:ext>
            </p:extLst>
          </p:nvPr>
        </p:nvGraphicFramePr>
        <p:xfrm>
          <a:off x="276910" y="857793"/>
          <a:ext cx="3543300"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38" name="TextBox 37"/>
          <p:cNvSpPr txBox="1"/>
          <p:nvPr/>
        </p:nvSpPr>
        <p:spPr>
          <a:xfrm>
            <a:off x="5187075" y="103788"/>
            <a:ext cx="2537979" cy="369332"/>
          </a:xfrm>
          <a:prstGeom prst="rect">
            <a:avLst/>
          </a:prstGeom>
          <a:noFill/>
        </p:spPr>
        <p:txBody>
          <a:bodyPr wrap="square" rtlCol="0">
            <a:spAutoFit/>
          </a:bodyPr>
          <a:lstStyle/>
          <a:p>
            <a:r>
              <a:rPr lang="en-US" dirty="0"/>
              <a:t>Segment 6</a:t>
            </a:r>
          </a:p>
        </p:txBody>
      </p:sp>
    </p:spTree>
    <p:extLst>
      <p:ext uri="{BB962C8B-B14F-4D97-AF65-F5344CB8AC3E}">
        <p14:creationId xmlns:p14="http://schemas.microsoft.com/office/powerpoint/2010/main" val="381222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779929659"/>
              </p:ext>
            </p:extLst>
          </p:nvPr>
        </p:nvGraphicFramePr>
        <p:xfrm>
          <a:off x="7527990" y="3582813"/>
          <a:ext cx="3687565" cy="15088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a:graphicFrameLocks/>
          </p:cNvGraphicFramePr>
          <p:nvPr>
            <p:extLst>
              <p:ext uri="{D42A27DB-BD31-4B8C-83A1-F6EECF244321}">
                <p14:modId xmlns:p14="http://schemas.microsoft.com/office/powerpoint/2010/main" val="3839653698"/>
              </p:ext>
            </p:extLst>
          </p:nvPr>
        </p:nvGraphicFramePr>
        <p:xfrm>
          <a:off x="7534416" y="232355"/>
          <a:ext cx="3741551" cy="1572660"/>
        </p:xfrm>
        <a:graphic>
          <a:graphicData uri="http://schemas.openxmlformats.org/drawingml/2006/chart">
            <c:chart xmlns:c="http://schemas.openxmlformats.org/drawingml/2006/chart" xmlns:r="http://schemas.openxmlformats.org/officeDocument/2006/relationships" r:id="rId4"/>
          </a:graphicData>
        </a:graphic>
      </p:graphicFrame>
      <p:sp>
        <p:nvSpPr>
          <p:cNvPr id="49" name="TextBox 48"/>
          <p:cNvSpPr txBox="1"/>
          <p:nvPr/>
        </p:nvSpPr>
        <p:spPr>
          <a:xfrm>
            <a:off x="501950" y="1557196"/>
            <a:ext cx="3285166" cy="26314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1854 (15%)</a:t>
            </a:r>
            <a:endParaRPr lang="en-US" sz="1100" b="1" dirty="0"/>
          </a:p>
          <a:p>
            <a:pPr marL="171450" indent="-171450">
              <a:lnSpc>
                <a:spcPct val="150000"/>
              </a:lnSpc>
              <a:buFont typeface="Arial" panose="020B0604020202020204" pitchFamily="34" charset="0"/>
              <a:buChar char="•"/>
            </a:pPr>
            <a:r>
              <a:rPr lang="en-US" sz="1100" dirty="0"/>
              <a:t>Avg. CPR: $3.60</a:t>
            </a:r>
          </a:p>
          <a:p>
            <a:pPr marL="171450" indent="-171450">
              <a:lnSpc>
                <a:spcPct val="150000"/>
              </a:lnSpc>
              <a:buFont typeface="Arial" panose="020B0604020202020204" pitchFamily="34" charset="0"/>
              <a:buChar char="•"/>
            </a:pPr>
            <a:r>
              <a:rPr lang="en-US" sz="1100" dirty="0"/>
              <a:t>75% of the drivers with tenure more than 6 months</a:t>
            </a:r>
          </a:p>
          <a:p>
            <a:pPr marL="171450" indent="-171450">
              <a:lnSpc>
                <a:spcPct val="150000"/>
              </a:lnSpc>
              <a:buFont typeface="Arial" panose="020B0604020202020204" pitchFamily="34" charset="0"/>
              <a:buChar char="•"/>
            </a:pPr>
            <a:r>
              <a:rPr lang="en-US" sz="1100" dirty="0"/>
              <a:t>Over 51% of drivers over the age of 45 </a:t>
            </a:r>
          </a:p>
          <a:p>
            <a:pPr marL="171450" indent="-171450">
              <a:lnSpc>
                <a:spcPct val="150000"/>
              </a:lnSpc>
              <a:buFont typeface="Arial" panose="020B0604020202020204" pitchFamily="34" charset="0"/>
              <a:buChar char="•"/>
            </a:pPr>
            <a:r>
              <a:rPr lang="en-US" sz="1100" dirty="0"/>
              <a:t>Highest percentage of fuel card users, fleet exclusive along with highest response to loyalty type programs</a:t>
            </a:r>
          </a:p>
          <a:p>
            <a:pPr marL="171450" indent="-171450">
              <a:lnSpc>
                <a:spcPct val="150000"/>
              </a:lnSpc>
              <a:buFont typeface="Arial" panose="020B0604020202020204" pitchFamily="34" charset="0"/>
              <a:buChar char="•"/>
            </a:pPr>
            <a:r>
              <a:rPr lang="en-US" sz="1100" dirty="0"/>
              <a:t>Highest percentage of more than 1000 lifetime trips</a:t>
            </a:r>
          </a:p>
          <a:p>
            <a:pPr marL="171450" indent="-171450">
              <a:lnSpc>
                <a:spcPct val="150000"/>
              </a:lnSpc>
              <a:buFont typeface="Arial" panose="020B0604020202020204" pitchFamily="34" charset="0"/>
              <a:buChar char="•"/>
            </a:pPr>
            <a:endParaRPr lang="en-US" sz="1100" dirty="0"/>
          </a:p>
        </p:txBody>
      </p:sp>
      <p:sp>
        <p:nvSpPr>
          <p:cNvPr id="41" name="Rounded Rectangle 40"/>
          <p:cNvSpPr>
            <a:spLocks/>
          </p:cNvSpPr>
          <p:nvPr/>
        </p:nvSpPr>
        <p:spPr>
          <a:xfrm>
            <a:off x="495514" y="3931508"/>
            <a:ext cx="2099210" cy="24213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393895" y="267286"/>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cxnSp>
        <p:nvCxnSpPr>
          <p:cNvPr id="5" name="Straight Connector 4"/>
          <p:cNvCxnSpPr/>
          <p:nvPr/>
        </p:nvCxnSpPr>
        <p:spPr>
          <a:xfrm>
            <a:off x="3799042"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4091780"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flipH="1">
            <a:off x="7399501" y="262147"/>
            <a:ext cx="7226" cy="4778587"/>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581371" y="262147"/>
            <a:ext cx="12233" cy="4801471"/>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3787116" y="1881202"/>
            <a:ext cx="7467038" cy="95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846538" y="3580943"/>
            <a:ext cx="7439839" cy="134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846538" y="5040734"/>
            <a:ext cx="7439839" cy="7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822318" y="3372264"/>
            <a:ext cx="1709531" cy="261610"/>
          </a:xfrm>
          <a:prstGeom prst="rect">
            <a:avLst/>
          </a:prstGeom>
          <a:noFill/>
        </p:spPr>
        <p:txBody>
          <a:bodyPr wrap="square" rtlCol="0">
            <a:spAutoFit/>
          </a:bodyPr>
          <a:lstStyle/>
          <a:p>
            <a:r>
              <a:rPr lang="en-US" sz="1100" b="1" dirty="0"/>
              <a:t>Lifetime trips</a:t>
            </a:r>
          </a:p>
        </p:txBody>
      </p:sp>
      <p:sp>
        <p:nvSpPr>
          <p:cNvPr id="28" name="TextBox 27"/>
          <p:cNvSpPr txBox="1"/>
          <p:nvPr/>
        </p:nvSpPr>
        <p:spPr>
          <a:xfrm>
            <a:off x="8801801" y="1641423"/>
            <a:ext cx="1709531" cy="261610"/>
          </a:xfrm>
          <a:prstGeom prst="rect">
            <a:avLst/>
          </a:prstGeom>
          <a:noFill/>
        </p:spPr>
        <p:txBody>
          <a:bodyPr wrap="square" rtlCol="0">
            <a:spAutoFit/>
          </a:bodyPr>
          <a:lstStyle/>
          <a:p>
            <a:r>
              <a:rPr lang="en-US" sz="1100" b="1" dirty="0"/>
              <a:t>Fleet exclusivity</a:t>
            </a:r>
          </a:p>
        </p:txBody>
      </p:sp>
      <p:sp>
        <p:nvSpPr>
          <p:cNvPr id="38" name="TextBox 37"/>
          <p:cNvSpPr txBox="1"/>
          <p:nvPr/>
        </p:nvSpPr>
        <p:spPr>
          <a:xfrm>
            <a:off x="8913189" y="4807852"/>
            <a:ext cx="1709531" cy="261610"/>
          </a:xfrm>
          <a:prstGeom prst="rect">
            <a:avLst/>
          </a:prstGeom>
          <a:noFill/>
        </p:spPr>
        <p:txBody>
          <a:bodyPr wrap="square" rtlCol="0">
            <a:spAutoFit/>
          </a:bodyPr>
          <a:lstStyle/>
          <a:p>
            <a:r>
              <a:rPr lang="en-US" sz="1100" b="1" dirty="0"/>
              <a:t>Fuel card</a:t>
            </a: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45" y="833698"/>
            <a:ext cx="1191485" cy="702039"/>
          </a:xfrm>
          <a:prstGeom prst="rect">
            <a:avLst/>
          </a:prstGeom>
          <a:solidFill>
            <a:schemeClr val="bg1"/>
          </a:solidFill>
        </p:spPr>
      </p:pic>
      <p:sp>
        <p:nvSpPr>
          <p:cNvPr id="30" name="TextBox 29"/>
          <p:cNvSpPr txBox="1"/>
          <p:nvPr/>
        </p:nvSpPr>
        <p:spPr>
          <a:xfrm>
            <a:off x="5422173" y="1641996"/>
            <a:ext cx="1709531" cy="261610"/>
          </a:xfrm>
          <a:prstGeom prst="rect">
            <a:avLst/>
          </a:prstGeom>
          <a:noFill/>
        </p:spPr>
        <p:txBody>
          <a:bodyPr wrap="square" rtlCol="0">
            <a:spAutoFit/>
          </a:bodyPr>
          <a:lstStyle/>
          <a:p>
            <a:r>
              <a:rPr lang="en-US" sz="1100" b="1" dirty="0"/>
              <a:t>Age</a:t>
            </a:r>
          </a:p>
        </p:txBody>
      </p:sp>
      <p:sp>
        <p:nvSpPr>
          <p:cNvPr id="40" name="TextBox 39"/>
          <p:cNvSpPr txBox="1"/>
          <p:nvPr/>
        </p:nvSpPr>
        <p:spPr>
          <a:xfrm>
            <a:off x="7688743" y="406154"/>
            <a:ext cx="1343527" cy="261610"/>
          </a:xfrm>
          <a:prstGeom prst="rect">
            <a:avLst/>
          </a:prstGeom>
          <a:noFill/>
        </p:spPr>
        <p:txBody>
          <a:bodyPr wrap="square" rtlCol="0">
            <a:spAutoFit/>
          </a:bodyPr>
          <a:lstStyle/>
          <a:p>
            <a:r>
              <a:rPr lang="en-US" sz="1100" dirty="0"/>
              <a:t>Average = 23%</a:t>
            </a:r>
          </a:p>
        </p:txBody>
      </p:sp>
      <p:graphicFrame>
        <p:nvGraphicFramePr>
          <p:cNvPr id="54" name="Chart 53"/>
          <p:cNvGraphicFramePr>
            <a:graphicFrameLocks/>
          </p:cNvGraphicFramePr>
          <p:nvPr>
            <p:extLst>
              <p:ext uri="{D42A27DB-BD31-4B8C-83A1-F6EECF244321}">
                <p14:modId xmlns:p14="http://schemas.microsoft.com/office/powerpoint/2010/main" val="2792290545"/>
              </p:ext>
            </p:extLst>
          </p:nvPr>
        </p:nvGraphicFramePr>
        <p:xfrm>
          <a:off x="3901905" y="17167"/>
          <a:ext cx="3691699" cy="17012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6" name="Chart 55"/>
          <p:cNvGraphicFramePr>
            <a:graphicFrameLocks/>
          </p:cNvGraphicFramePr>
          <p:nvPr>
            <p:extLst>
              <p:ext uri="{D42A27DB-BD31-4B8C-83A1-F6EECF244321}">
                <p14:modId xmlns:p14="http://schemas.microsoft.com/office/powerpoint/2010/main" val="1643037224"/>
              </p:ext>
            </p:extLst>
          </p:nvPr>
        </p:nvGraphicFramePr>
        <p:xfrm>
          <a:off x="7541172" y="1955051"/>
          <a:ext cx="3700644" cy="143754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54034324"/>
              </p:ext>
            </p:extLst>
          </p:nvPr>
        </p:nvGraphicFramePr>
        <p:xfrm>
          <a:off x="3014824" y="3454174"/>
          <a:ext cx="6524227" cy="2542353"/>
        </p:xfrm>
        <a:graphic>
          <a:graphicData uri="http://schemas.openxmlformats.org/drawingml/2006/chart">
            <c:chart xmlns:c="http://schemas.openxmlformats.org/drawingml/2006/chart" xmlns:r="http://schemas.openxmlformats.org/officeDocument/2006/relationships" r:id="rId8"/>
          </a:graphicData>
        </a:graphic>
      </p:graphicFrame>
      <p:sp>
        <p:nvSpPr>
          <p:cNvPr id="34" name="TextBox 33"/>
          <p:cNvSpPr txBox="1"/>
          <p:nvPr/>
        </p:nvSpPr>
        <p:spPr>
          <a:xfrm>
            <a:off x="4318912" y="4802008"/>
            <a:ext cx="1709531" cy="261610"/>
          </a:xfrm>
          <a:prstGeom prst="rect">
            <a:avLst/>
          </a:prstGeom>
          <a:noFill/>
        </p:spPr>
        <p:txBody>
          <a:bodyPr wrap="square" rtlCol="0">
            <a:spAutoFit/>
          </a:bodyPr>
          <a:lstStyle/>
          <a:p>
            <a:r>
              <a:rPr lang="en-US" sz="1100" b="1" dirty="0"/>
              <a:t>Incentive payout</a:t>
            </a:r>
          </a:p>
        </p:txBody>
      </p:sp>
      <p:sp>
        <p:nvSpPr>
          <p:cNvPr id="45" name="TextBox 44"/>
          <p:cNvSpPr txBox="1"/>
          <p:nvPr/>
        </p:nvSpPr>
        <p:spPr>
          <a:xfrm>
            <a:off x="7521495" y="3606463"/>
            <a:ext cx="1651989" cy="261610"/>
          </a:xfrm>
          <a:prstGeom prst="rect">
            <a:avLst/>
          </a:prstGeom>
          <a:noFill/>
        </p:spPr>
        <p:txBody>
          <a:bodyPr wrap="square" rtlCol="0">
            <a:spAutoFit/>
          </a:bodyPr>
          <a:lstStyle/>
          <a:p>
            <a:r>
              <a:rPr lang="en-US" sz="1100" dirty="0"/>
              <a:t>Average = 6%</a:t>
            </a:r>
          </a:p>
        </p:txBody>
      </p:sp>
      <p:sp>
        <p:nvSpPr>
          <p:cNvPr id="46" name="TextBox 45"/>
          <p:cNvSpPr txBox="1"/>
          <p:nvPr/>
        </p:nvSpPr>
        <p:spPr>
          <a:xfrm>
            <a:off x="5215920" y="3360972"/>
            <a:ext cx="1780869" cy="261610"/>
          </a:xfrm>
          <a:prstGeom prst="rect">
            <a:avLst/>
          </a:prstGeom>
          <a:noFill/>
        </p:spPr>
        <p:txBody>
          <a:bodyPr wrap="square" rtlCol="0">
            <a:spAutoFit/>
          </a:bodyPr>
          <a:lstStyle/>
          <a:p>
            <a:r>
              <a:rPr lang="en-US" sz="1100" b="1" dirty="0"/>
              <a:t>Weekly trips</a:t>
            </a:r>
          </a:p>
        </p:txBody>
      </p:sp>
      <p:graphicFrame>
        <p:nvGraphicFramePr>
          <p:cNvPr id="47" name="Chart 46"/>
          <p:cNvGraphicFramePr>
            <a:graphicFrameLocks/>
          </p:cNvGraphicFramePr>
          <p:nvPr>
            <p:extLst>
              <p:ext uri="{D42A27DB-BD31-4B8C-83A1-F6EECF244321}">
                <p14:modId xmlns:p14="http://schemas.microsoft.com/office/powerpoint/2010/main" val="2156787169"/>
              </p:ext>
            </p:extLst>
          </p:nvPr>
        </p:nvGraphicFramePr>
        <p:xfrm>
          <a:off x="3851949" y="1924299"/>
          <a:ext cx="3682467" cy="1435674"/>
        </p:xfrm>
        <a:graphic>
          <a:graphicData uri="http://schemas.openxmlformats.org/drawingml/2006/chart">
            <c:chart xmlns:c="http://schemas.openxmlformats.org/drawingml/2006/chart" xmlns:r="http://schemas.openxmlformats.org/officeDocument/2006/relationships" r:id="rId9"/>
          </a:graphicData>
        </a:graphic>
      </p:graphicFrame>
      <p:sp>
        <p:nvSpPr>
          <p:cNvPr id="39" name="Rounded Rectangle 38"/>
          <p:cNvSpPr>
            <a:spLocks/>
          </p:cNvSpPr>
          <p:nvPr/>
        </p:nvSpPr>
        <p:spPr>
          <a:xfrm>
            <a:off x="512997" y="1429381"/>
            <a:ext cx="2099210" cy="24213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4" name="Rounded Rectangle 43"/>
          <p:cNvSpPr>
            <a:spLocks/>
          </p:cNvSpPr>
          <p:nvPr/>
        </p:nvSpPr>
        <p:spPr>
          <a:xfrm>
            <a:off x="699602" y="395066"/>
            <a:ext cx="1596389" cy="449519"/>
          </a:xfrm>
          <a:prstGeom prst="roundRect">
            <a:avLst/>
          </a:prstGeom>
          <a:solidFill>
            <a:schemeClr val="accent5">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High activity 2 peak drivers</a:t>
            </a:r>
          </a:p>
        </p:txBody>
      </p:sp>
      <p:sp>
        <p:nvSpPr>
          <p:cNvPr id="42" name="TextBox 41"/>
          <p:cNvSpPr txBox="1"/>
          <p:nvPr/>
        </p:nvSpPr>
        <p:spPr>
          <a:xfrm>
            <a:off x="361672" y="4210145"/>
            <a:ext cx="3425444" cy="1954381"/>
          </a:xfrm>
          <a:prstGeom prst="rect">
            <a:avLst/>
          </a:prstGeom>
          <a:noFill/>
        </p:spPr>
        <p:txBody>
          <a:bodyPr wrap="square" rtlCol="0">
            <a:spAutoFit/>
          </a:bodyPr>
          <a:lstStyle/>
          <a:p>
            <a:pPr marL="171450" indent="-171450">
              <a:buFont typeface="Arial" panose="020B0604020202020204" pitchFamily="34" charset="0"/>
              <a:buChar char="•"/>
            </a:pPr>
            <a:r>
              <a:rPr lang="en-US" sz="1100" dirty="0"/>
              <a:t>Most important to Grab because they currently meet the demands for both evening and morning peak hours and are the most loyal in terms of fleet exclusivity and fuel card users. However they are also the most expensive segment, where their CPR is more than double that of the evening/ night time peak hour drivers. Grab may maintain this segment to meet their peak hour demands, however at a later stage should consider revising their incentives offered to this segment, once peak hour demands are being sufficiently met through other driver segments.</a:t>
            </a:r>
          </a:p>
        </p:txBody>
      </p:sp>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89527" y="5176892"/>
            <a:ext cx="2970615" cy="999428"/>
          </a:xfrm>
          <a:prstGeom prst="rect">
            <a:avLst/>
          </a:prstGeom>
        </p:spPr>
      </p:pic>
      <p:sp>
        <p:nvSpPr>
          <p:cNvPr id="58" name="TextBox 57"/>
          <p:cNvSpPr txBox="1"/>
          <p:nvPr/>
        </p:nvSpPr>
        <p:spPr>
          <a:xfrm>
            <a:off x="5215920" y="6162074"/>
            <a:ext cx="1709531" cy="261610"/>
          </a:xfrm>
          <a:prstGeom prst="rect">
            <a:avLst/>
          </a:prstGeom>
          <a:noFill/>
        </p:spPr>
        <p:txBody>
          <a:bodyPr wrap="square" rtlCol="0">
            <a:spAutoFit/>
          </a:bodyPr>
          <a:lstStyle/>
          <a:p>
            <a:r>
              <a:rPr lang="en-US" sz="1100" b="1" dirty="0"/>
              <a:t>Dual peak hour driving </a:t>
            </a:r>
          </a:p>
        </p:txBody>
      </p:sp>
    </p:spTree>
    <p:extLst>
      <p:ext uri="{BB962C8B-B14F-4D97-AF65-F5344CB8AC3E}">
        <p14:creationId xmlns:p14="http://schemas.microsoft.com/office/powerpoint/2010/main" val="1820404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0879" y="-609860"/>
            <a:ext cx="8443638" cy="1095121"/>
          </a:xfrm>
        </p:spPr>
        <p:txBody>
          <a:bodyPr>
            <a:normAutofit fontScale="90000"/>
          </a:bodyPr>
          <a:lstStyle/>
          <a:p>
            <a:br>
              <a:rPr lang="en-US" dirty="0"/>
            </a:br>
            <a:endParaRPr lang="en-GB" dirty="0"/>
          </a:p>
        </p:txBody>
      </p:sp>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Uber users</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Taxi license</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Tenure</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568" y="3208577"/>
            <a:ext cx="3345291" cy="126543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7171" y="932143"/>
            <a:ext cx="4133503" cy="173978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6107" y="3211123"/>
            <a:ext cx="4065889" cy="13816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0692" y="3235099"/>
            <a:ext cx="3439947" cy="1238915"/>
          </a:xfrm>
          <a:prstGeom prst="rect">
            <a:avLst/>
          </a:prstGeom>
        </p:spPr>
      </p:pic>
      <p:graphicFrame>
        <p:nvGraphicFramePr>
          <p:cNvPr id="38" name="Chart 37"/>
          <p:cNvGraphicFramePr>
            <a:graphicFrameLocks/>
          </p:cNvGraphicFramePr>
          <p:nvPr>
            <p:extLst>
              <p:ext uri="{D42A27DB-BD31-4B8C-83A1-F6EECF244321}">
                <p14:modId xmlns:p14="http://schemas.microsoft.com/office/powerpoint/2010/main" val="2203389162"/>
              </p:ext>
            </p:extLst>
          </p:nvPr>
        </p:nvGraphicFramePr>
        <p:xfrm>
          <a:off x="7611872" y="4778657"/>
          <a:ext cx="4378802" cy="18788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9" name="Chart 38"/>
          <p:cNvGraphicFramePr>
            <a:graphicFrameLocks/>
          </p:cNvGraphicFramePr>
          <p:nvPr>
            <p:extLst>
              <p:ext uri="{D42A27DB-BD31-4B8C-83A1-F6EECF244321}">
                <p14:modId xmlns:p14="http://schemas.microsoft.com/office/powerpoint/2010/main" val="1964394851"/>
              </p:ext>
            </p:extLst>
          </p:nvPr>
        </p:nvGraphicFramePr>
        <p:xfrm>
          <a:off x="3909133" y="610848"/>
          <a:ext cx="3815921" cy="219195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86066405"/>
              </p:ext>
            </p:extLst>
          </p:nvPr>
        </p:nvGraphicFramePr>
        <p:xfrm>
          <a:off x="313454" y="5158014"/>
          <a:ext cx="3472557" cy="1608722"/>
        </p:xfrm>
        <a:graphic>
          <a:graphicData uri="http://schemas.openxmlformats.org/drawingml/2006/chart">
            <c:chart xmlns:c="http://schemas.openxmlformats.org/drawingml/2006/chart" xmlns:r="http://schemas.openxmlformats.org/officeDocument/2006/relationships" r:id="rId8"/>
          </a:graphicData>
        </a:graphic>
      </p:graphicFrame>
      <p:sp>
        <p:nvSpPr>
          <p:cNvPr id="33" name="TextBox 32"/>
          <p:cNvSpPr txBox="1"/>
          <p:nvPr/>
        </p:nvSpPr>
        <p:spPr>
          <a:xfrm>
            <a:off x="313454" y="4988199"/>
            <a:ext cx="1158256" cy="261610"/>
          </a:xfrm>
          <a:prstGeom prst="rect">
            <a:avLst/>
          </a:prstGeom>
          <a:noFill/>
        </p:spPr>
        <p:txBody>
          <a:bodyPr wrap="square" rtlCol="0">
            <a:spAutoFit/>
          </a:bodyPr>
          <a:lstStyle/>
          <a:p>
            <a:r>
              <a:rPr lang="en-US" sz="1100" dirty="0"/>
              <a:t>Average = 42%</a:t>
            </a:r>
          </a:p>
        </p:txBody>
      </p:sp>
      <p:graphicFrame>
        <p:nvGraphicFramePr>
          <p:cNvPr id="36" name="Chart 35"/>
          <p:cNvGraphicFramePr>
            <a:graphicFrameLocks/>
          </p:cNvGraphicFramePr>
          <p:nvPr>
            <p:extLst>
              <p:ext uri="{D42A27DB-BD31-4B8C-83A1-F6EECF244321}">
                <p14:modId xmlns:p14="http://schemas.microsoft.com/office/powerpoint/2010/main" val="3305992773"/>
              </p:ext>
            </p:extLst>
          </p:nvPr>
        </p:nvGraphicFramePr>
        <p:xfrm>
          <a:off x="4098400" y="5113343"/>
          <a:ext cx="3458687" cy="1601775"/>
        </p:xfrm>
        <a:graphic>
          <a:graphicData uri="http://schemas.openxmlformats.org/drawingml/2006/chart">
            <c:chart xmlns:c="http://schemas.openxmlformats.org/drawingml/2006/chart" xmlns:r="http://schemas.openxmlformats.org/officeDocument/2006/relationships" r:id="rId9"/>
          </a:graphicData>
        </a:graphic>
      </p:graphicFrame>
      <p:sp>
        <p:nvSpPr>
          <p:cNvPr id="40" name="TextBox 39"/>
          <p:cNvSpPr txBox="1"/>
          <p:nvPr/>
        </p:nvSpPr>
        <p:spPr>
          <a:xfrm>
            <a:off x="4046161" y="5027209"/>
            <a:ext cx="1158256" cy="261610"/>
          </a:xfrm>
          <a:prstGeom prst="rect">
            <a:avLst/>
          </a:prstGeom>
          <a:noFill/>
        </p:spPr>
        <p:txBody>
          <a:bodyPr wrap="square" rtlCol="0">
            <a:spAutoFit/>
          </a:bodyPr>
          <a:lstStyle/>
          <a:p>
            <a:r>
              <a:rPr lang="en-US" sz="1100" dirty="0"/>
              <a:t>Average = 14%</a:t>
            </a:r>
          </a:p>
        </p:txBody>
      </p:sp>
      <p:graphicFrame>
        <p:nvGraphicFramePr>
          <p:cNvPr id="41" name="Chart 40"/>
          <p:cNvGraphicFramePr>
            <a:graphicFrameLocks/>
          </p:cNvGraphicFramePr>
          <p:nvPr>
            <p:extLst>
              <p:ext uri="{D42A27DB-BD31-4B8C-83A1-F6EECF244321}">
                <p14:modId xmlns:p14="http://schemas.microsoft.com/office/powerpoint/2010/main" val="511259660"/>
              </p:ext>
            </p:extLst>
          </p:nvPr>
        </p:nvGraphicFramePr>
        <p:xfrm>
          <a:off x="304774" y="865737"/>
          <a:ext cx="3543300"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42" name="TextBox 41"/>
          <p:cNvSpPr txBox="1"/>
          <p:nvPr/>
        </p:nvSpPr>
        <p:spPr>
          <a:xfrm>
            <a:off x="5187075" y="103788"/>
            <a:ext cx="2537979" cy="369332"/>
          </a:xfrm>
          <a:prstGeom prst="rect">
            <a:avLst/>
          </a:prstGeom>
          <a:noFill/>
        </p:spPr>
        <p:txBody>
          <a:bodyPr wrap="square" rtlCol="0">
            <a:spAutoFit/>
          </a:bodyPr>
          <a:lstStyle/>
          <a:p>
            <a:r>
              <a:rPr lang="en-US" dirty="0"/>
              <a:t>Segment 8</a:t>
            </a:r>
          </a:p>
        </p:txBody>
      </p:sp>
    </p:spTree>
    <p:extLst>
      <p:ext uri="{BB962C8B-B14F-4D97-AF65-F5344CB8AC3E}">
        <p14:creationId xmlns:p14="http://schemas.microsoft.com/office/powerpoint/2010/main" val="336179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a:graphicFrameLocks/>
          </p:cNvGraphicFramePr>
          <p:nvPr>
            <p:extLst/>
          </p:nvPr>
        </p:nvGraphicFramePr>
        <p:xfrm>
          <a:off x="7372025" y="4735544"/>
          <a:ext cx="3762396" cy="14859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p:cNvGraphicFramePr>
            <a:graphicFrameLocks/>
          </p:cNvGraphicFramePr>
          <p:nvPr>
            <p:extLst/>
          </p:nvPr>
        </p:nvGraphicFramePr>
        <p:xfrm>
          <a:off x="1589649" y="2215217"/>
          <a:ext cx="8933953" cy="4044905"/>
        </p:xfrm>
        <a:graphic>
          <a:graphicData uri="http://schemas.openxmlformats.org/drawingml/2006/chart">
            <c:chart xmlns:c="http://schemas.openxmlformats.org/drawingml/2006/chart" xmlns:r="http://schemas.openxmlformats.org/officeDocument/2006/relationships" r:id="rId4"/>
          </a:graphicData>
        </a:graphic>
      </p:graphicFrame>
      <p:sp>
        <p:nvSpPr>
          <p:cNvPr id="49" name="TextBox 48"/>
          <p:cNvSpPr txBox="1"/>
          <p:nvPr/>
        </p:nvSpPr>
        <p:spPr>
          <a:xfrm>
            <a:off x="450536" y="1649217"/>
            <a:ext cx="2251837" cy="13619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2581 (20%)</a:t>
            </a:r>
            <a:endParaRPr lang="en-US" sz="1100" b="1" dirty="0"/>
          </a:p>
          <a:p>
            <a:pPr marL="171450" indent="-171450">
              <a:lnSpc>
                <a:spcPct val="150000"/>
              </a:lnSpc>
              <a:buFont typeface="Arial" panose="020B0604020202020204" pitchFamily="34" charset="0"/>
              <a:buChar char="•"/>
            </a:pPr>
            <a:r>
              <a:rPr lang="en-US" sz="1100" dirty="0"/>
              <a:t>Avg. CPR: $0.90</a:t>
            </a:r>
          </a:p>
          <a:p>
            <a:pPr marL="171450" indent="-171450">
              <a:lnSpc>
                <a:spcPct val="150000"/>
              </a:lnSpc>
              <a:buFont typeface="Arial" panose="020B0604020202020204" pitchFamily="34" charset="0"/>
              <a:buChar char="•"/>
            </a:pPr>
            <a:r>
              <a:rPr lang="en-US" sz="1100" dirty="0"/>
              <a:t>Highest percentage of Uber users</a:t>
            </a:r>
          </a:p>
          <a:p>
            <a:pPr marL="171450" indent="-171450">
              <a:lnSpc>
                <a:spcPct val="150000"/>
              </a:lnSpc>
              <a:buFont typeface="Arial" panose="020B0604020202020204" pitchFamily="34" charset="0"/>
              <a:buChar char="•"/>
            </a:pPr>
            <a:r>
              <a:rPr lang="en-US" sz="1100" dirty="0"/>
              <a:t>Lowest percentage of fuel card consumption</a:t>
            </a:r>
          </a:p>
        </p:txBody>
      </p:sp>
      <p:sp>
        <p:nvSpPr>
          <p:cNvPr id="39" name="Rounded Rectangle 38"/>
          <p:cNvSpPr>
            <a:spLocks/>
          </p:cNvSpPr>
          <p:nvPr/>
        </p:nvSpPr>
        <p:spPr>
          <a:xfrm>
            <a:off x="529975" y="1458658"/>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1" name="Rounded Rectangle 40"/>
          <p:cNvSpPr>
            <a:spLocks/>
          </p:cNvSpPr>
          <p:nvPr/>
        </p:nvSpPr>
        <p:spPr>
          <a:xfrm>
            <a:off x="483236" y="4621400"/>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Least active drivers</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8884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814072" y="6168948"/>
            <a:ext cx="1709531" cy="261610"/>
          </a:xfrm>
          <a:prstGeom prst="rect">
            <a:avLst/>
          </a:prstGeom>
          <a:noFill/>
        </p:spPr>
        <p:txBody>
          <a:bodyPr wrap="square" rtlCol="0">
            <a:spAutoFit/>
          </a:bodyPr>
          <a:lstStyle/>
          <a:p>
            <a:r>
              <a:rPr lang="en-US" sz="1100" b="1" dirty="0"/>
              <a:t>Tenure</a:t>
            </a:r>
          </a:p>
        </p:txBody>
      </p:sp>
      <p:sp>
        <p:nvSpPr>
          <p:cNvPr id="59" name="TextBox 58"/>
          <p:cNvSpPr txBox="1"/>
          <p:nvPr/>
        </p:nvSpPr>
        <p:spPr>
          <a:xfrm>
            <a:off x="8747377" y="3357012"/>
            <a:ext cx="1709531" cy="261610"/>
          </a:xfrm>
          <a:prstGeom prst="rect">
            <a:avLst/>
          </a:prstGeom>
          <a:noFill/>
        </p:spPr>
        <p:txBody>
          <a:bodyPr wrap="square" rtlCol="0">
            <a:spAutoFit/>
          </a:bodyPr>
          <a:lstStyle/>
          <a:p>
            <a:r>
              <a:rPr lang="en-US" sz="1100" b="1" dirty="0"/>
              <a:t>Weekly trips</a:t>
            </a:r>
          </a:p>
        </p:txBody>
      </p:sp>
      <p:sp>
        <p:nvSpPr>
          <p:cNvPr id="38" name="TextBox 37"/>
          <p:cNvSpPr txBox="1"/>
          <p:nvPr/>
        </p:nvSpPr>
        <p:spPr>
          <a:xfrm>
            <a:off x="4492875" y="3357012"/>
            <a:ext cx="1709531" cy="261610"/>
          </a:xfrm>
          <a:prstGeom prst="rect">
            <a:avLst/>
          </a:prstGeom>
          <a:noFill/>
        </p:spPr>
        <p:txBody>
          <a:bodyPr wrap="square" rtlCol="0">
            <a:spAutoFit/>
          </a:bodyPr>
          <a:lstStyle/>
          <a:p>
            <a:r>
              <a:rPr lang="en-US" sz="1100" b="1" dirty="0"/>
              <a:t>Uber user</a:t>
            </a:r>
          </a:p>
        </p:txBody>
      </p:sp>
      <p:sp>
        <p:nvSpPr>
          <p:cNvPr id="30" name="TextBox 29"/>
          <p:cNvSpPr txBox="1"/>
          <p:nvPr/>
        </p:nvSpPr>
        <p:spPr>
          <a:xfrm>
            <a:off x="4440389" y="1660181"/>
            <a:ext cx="1709531" cy="261610"/>
          </a:xfrm>
          <a:prstGeom prst="rect">
            <a:avLst/>
          </a:prstGeom>
          <a:noFill/>
        </p:spPr>
        <p:txBody>
          <a:bodyPr wrap="square" rtlCol="0">
            <a:spAutoFit/>
          </a:bodyPr>
          <a:lstStyle/>
          <a:p>
            <a:r>
              <a:rPr lang="en-US" sz="1100" b="1" dirty="0"/>
              <a:t>Acceptance rate</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019" y="883884"/>
            <a:ext cx="981584" cy="560337"/>
          </a:xfrm>
          <a:prstGeom prst="rect">
            <a:avLst/>
          </a:prstGeom>
          <a:solidFill>
            <a:schemeClr val="bg1"/>
          </a:solidFill>
        </p:spPr>
      </p:pic>
      <p:sp>
        <p:nvSpPr>
          <p:cNvPr id="25" name="TextBox 24"/>
          <p:cNvSpPr txBox="1"/>
          <p:nvPr/>
        </p:nvSpPr>
        <p:spPr>
          <a:xfrm>
            <a:off x="8747377" y="4815052"/>
            <a:ext cx="1709531" cy="261610"/>
          </a:xfrm>
          <a:prstGeom prst="rect">
            <a:avLst/>
          </a:prstGeom>
          <a:noFill/>
        </p:spPr>
        <p:txBody>
          <a:bodyPr wrap="square" rtlCol="0">
            <a:spAutoFit/>
          </a:bodyPr>
          <a:lstStyle/>
          <a:p>
            <a:r>
              <a:rPr lang="en-US" sz="1100" b="1" dirty="0"/>
              <a:t>Lifetime trips</a:t>
            </a:r>
          </a:p>
        </p:txBody>
      </p:sp>
      <p:graphicFrame>
        <p:nvGraphicFramePr>
          <p:cNvPr id="27" name="Chart 26"/>
          <p:cNvGraphicFramePr>
            <a:graphicFrameLocks/>
          </p:cNvGraphicFramePr>
          <p:nvPr>
            <p:extLst/>
          </p:nvPr>
        </p:nvGraphicFramePr>
        <p:xfrm>
          <a:off x="7401046" y="3451502"/>
          <a:ext cx="3695920" cy="14010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p:cNvGraphicFramePr>
            <a:graphicFrameLocks/>
          </p:cNvGraphicFramePr>
          <p:nvPr>
            <p:extLst/>
          </p:nvPr>
        </p:nvGraphicFramePr>
        <p:xfrm>
          <a:off x="7190970" y="1322364"/>
          <a:ext cx="3865275" cy="216545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p:cNvGraphicFramePr>
            <a:graphicFrameLocks/>
          </p:cNvGraphicFramePr>
          <p:nvPr>
            <p:extLst/>
          </p:nvPr>
        </p:nvGraphicFramePr>
        <p:xfrm>
          <a:off x="3032549" y="1938370"/>
          <a:ext cx="3808127" cy="1517517"/>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p:cNvSpPr txBox="1"/>
          <p:nvPr/>
        </p:nvSpPr>
        <p:spPr>
          <a:xfrm>
            <a:off x="5812529" y="1914308"/>
            <a:ext cx="1158256" cy="261610"/>
          </a:xfrm>
          <a:prstGeom prst="rect">
            <a:avLst/>
          </a:prstGeom>
          <a:noFill/>
        </p:spPr>
        <p:txBody>
          <a:bodyPr wrap="square" rtlCol="0">
            <a:spAutoFit/>
          </a:bodyPr>
          <a:lstStyle/>
          <a:p>
            <a:r>
              <a:rPr lang="en-US" sz="1100" dirty="0"/>
              <a:t>Average = 42%</a:t>
            </a:r>
          </a:p>
        </p:txBody>
      </p:sp>
      <p:graphicFrame>
        <p:nvGraphicFramePr>
          <p:cNvPr id="33" name="Chart 32"/>
          <p:cNvGraphicFramePr>
            <a:graphicFrameLocks/>
          </p:cNvGraphicFramePr>
          <p:nvPr>
            <p:extLst/>
          </p:nvPr>
        </p:nvGraphicFramePr>
        <p:xfrm>
          <a:off x="2932614" y="-38863"/>
          <a:ext cx="3774857" cy="1790617"/>
        </p:xfrm>
        <a:graphic>
          <a:graphicData uri="http://schemas.openxmlformats.org/drawingml/2006/chart">
            <c:chart xmlns:c="http://schemas.openxmlformats.org/drawingml/2006/chart" xmlns:r="http://schemas.openxmlformats.org/officeDocument/2006/relationships" r:id="rId9"/>
          </a:graphicData>
        </a:graphic>
      </p:graphicFrame>
      <p:sp>
        <p:nvSpPr>
          <p:cNvPr id="34" name="TextBox 33"/>
          <p:cNvSpPr txBox="1"/>
          <p:nvPr/>
        </p:nvSpPr>
        <p:spPr>
          <a:xfrm>
            <a:off x="4457418" y="4772683"/>
            <a:ext cx="1709531" cy="261610"/>
          </a:xfrm>
          <a:prstGeom prst="rect">
            <a:avLst/>
          </a:prstGeom>
          <a:noFill/>
        </p:spPr>
        <p:txBody>
          <a:bodyPr wrap="square" rtlCol="0">
            <a:spAutoFit/>
          </a:bodyPr>
          <a:lstStyle/>
          <a:p>
            <a:r>
              <a:rPr lang="en-US" sz="1100" b="1" dirty="0"/>
              <a:t>Incentive payout</a:t>
            </a:r>
          </a:p>
        </p:txBody>
      </p:sp>
      <p:graphicFrame>
        <p:nvGraphicFramePr>
          <p:cNvPr id="36" name="Chart 35"/>
          <p:cNvGraphicFramePr>
            <a:graphicFrameLocks/>
          </p:cNvGraphicFramePr>
          <p:nvPr>
            <p:extLst/>
          </p:nvPr>
        </p:nvGraphicFramePr>
        <p:xfrm>
          <a:off x="3152122" y="5101195"/>
          <a:ext cx="3457129" cy="1198226"/>
        </p:xfrm>
        <a:graphic>
          <a:graphicData uri="http://schemas.openxmlformats.org/drawingml/2006/chart">
            <c:chart xmlns:c="http://schemas.openxmlformats.org/drawingml/2006/chart" xmlns:r="http://schemas.openxmlformats.org/officeDocument/2006/relationships" r:id="rId10"/>
          </a:graphicData>
        </a:graphic>
      </p:graphicFrame>
      <p:sp>
        <p:nvSpPr>
          <p:cNvPr id="43" name="TextBox 42"/>
          <p:cNvSpPr txBox="1"/>
          <p:nvPr/>
        </p:nvSpPr>
        <p:spPr>
          <a:xfrm>
            <a:off x="3152121" y="5077316"/>
            <a:ext cx="1548756" cy="261610"/>
          </a:xfrm>
          <a:prstGeom prst="rect">
            <a:avLst/>
          </a:prstGeom>
          <a:noFill/>
        </p:spPr>
        <p:txBody>
          <a:bodyPr wrap="square" rtlCol="0">
            <a:spAutoFit/>
          </a:bodyPr>
          <a:lstStyle/>
          <a:p>
            <a:r>
              <a:rPr lang="en-US" sz="1100" dirty="0"/>
              <a:t>Average = 6%</a:t>
            </a:r>
          </a:p>
        </p:txBody>
      </p:sp>
      <p:sp>
        <p:nvSpPr>
          <p:cNvPr id="45" name="TextBox 44"/>
          <p:cNvSpPr txBox="1"/>
          <p:nvPr/>
        </p:nvSpPr>
        <p:spPr>
          <a:xfrm>
            <a:off x="4488865" y="6184591"/>
            <a:ext cx="1709531" cy="261610"/>
          </a:xfrm>
          <a:prstGeom prst="rect">
            <a:avLst/>
          </a:prstGeom>
          <a:noFill/>
        </p:spPr>
        <p:txBody>
          <a:bodyPr wrap="square" rtlCol="0">
            <a:spAutoFit/>
          </a:bodyPr>
          <a:lstStyle/>
          <a:p>
            <a:r>
              <a:rPr lang="en-US" sz="1100" b="1" dirty="0"/>
              <a:t>Fuel card</a:t>
            </a:r>
          </a:p>
        </p:txBody>
      </p:sp>
      <p:graphicFrame>
        <p:nvGraphicFramePr>
          <p:cNvPr id="47" name="Chart 46"/>
          <p:cNvGraphicFramePr>
            <a:graphicFrameLocks/>
          </p:cNvGraphicFramePr>
          <p:nvPr>
            <p:extLst/>
          </p:nvPr>
        </p:nvGraphicFramePr>
        <p:xfrm>
          <a:off x="7280226" y="194149"/>
          <a:ext cx="3475585" cy="1506647"/>
        </p:xfrm>
        <a:graphic>
          <a:graphicData uri="http://schemas.openxmlformats.org/drawingml/2006/chart">
            <c:chart xmlns:c="http://schemas.openxmlformats.org/drawingml/2006/chart" xmlns:r="http://schemas.openxmlformats.org/officeDocument/2006/relationships" r:id="rId11"/>
          </a:graphicData>
        </a:graphic>
      </p:graphicFrame>
      <p:sp>
        <p:nvSpPr>
          <p:cNvPr id="48" name="TextBox 47"/>
          <p:cNvSpPr txBox="1"/>
          <p:nvPr/>
        </p:nvSpPr>
        <p:spPr>
          <a:xfrm>
            <a:off x="8717844" y="1663443"/>
            <a:ext cx="1709531" cy="261610"/>
          </a:xfrm>
          <a:prstGeom prst="rect">
            <a:avLst/>
          </a:prstGeom>
          <a:noFill/>
        </p:spPr>
        <p:txBody>
          <a:bodyPr wrap="square" rtlCol="0">
            <a:spAutoFit/>
          </a:bodyPr>
          <a:lstStyle/>
          <a:p>
            <a:r>
              <a:rPr lang="en-US" sz="1100" b="1" dirty="0"/>
              <a:t>Cancellation rate</a:t>
            </a:r>
          </a:p>
        </p:txBody>
      </p:sp>
      <p:sp>
        <p:nvSpPr>
          <p:cNvPr id="35" name="TextBox 34"/>
          <p:cNvSpPr txBox="1"/>
          <p:nvPr/>
        </p:nvSpPr>
        <p:spPr>
          <a:xfrm>
            <a:off x="414829" y="4878164"/>
            <a:ext cx="2312115"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t>This segment represents the largest cluster and they have the highest propensity to churn. Grab may consider incentive schemes that will encourage an increase in their online activity, so as to uncover their inherent driving behavior</a:t>
            </a:r>
          </a:p>
        </p:txBody>
      </p:sp>
      <p:sp>
        <p:nvSpPr>
          <p:cNvPr id="40" name="TextBox 39"/>
          <p:cNvSpPr txBox="1"/>
          <p:nvPr/>
        </p:nvSpPr>
        <p:spPr>
          <a:xfrm>
            <a:off x="437754" y="2900289"/>
            <a:ext cx="2312115" cy="16158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99% of the drivers who complete less than 25 trips weekly</a:t>
            </a:r>
          </a:p>
          <a:p>
            <a:pPr marL="171450" indent="-171450">
              <a:lnSpc>
                <a:spcPct val="150000"/>
              </a:lnSpc>
              <a:buFont typeface="Arial" panose="020B0604020202020204" pitchFamily="34" charset="0"/>
              <a:buChar char="•"/>
            </a:pPr>
            <a:r>
              <a:rPr lang="en-US" sz="1100" dirty="0"/>
              <a:t>Further sub-clustering was performed to examine if any similarities exist between the sub-clusters and other segments.</a:t>
            </a:r>
          </a:p>
        </p:txBody>
      </p:sp>
    </p:spTree>
    <p:extLst>
      <p:ext uri="{BB962C8B-B14F-4D97-AF65-F5344CB8AC3E}">
        <p14:creationId xmlns:p14="http://schemas.microsoft.com/office/powerpoint/2010/main" val="1624149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a:graphicFrameLocks/>
          </p:cNvGraphicFramePr>
          <p:nvPr>
            <p:extLst/>
          </p:nvPr>
        </p:nvGraphicFramePr>
        <p:xfrm>
          <a:off x="3170625" y="1463040"/>
          <a:ext cx="3274067" cy="19145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 33"/>
          <p:cNvGraphicFramePr>
            <a:graphicFrameLocks/>
          </p:cNvGraphicFramePr>
          <p:nvPr>
            <p:extLst/>
          </p:nvPr>
        </p:nvGraphicFramePr>
        <p:xfrm>
          <a:off x="7086081" y="4762088"/>
          <a:ext cx="4048340" cy="1468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p:cNvGraphicFramePr>
            <a:graphicFrameLocks/>
          </p:cNvGraphicFramePr>
          <p:nvPr>
            <p:extLst/>
          </p:nvPr>
        </p:nvGraphicFramePr>
        <p:xfrm>
          <a:off x="2074651" y="3050857"/>
          <a:ext cx="7129363" cy="3523083"/>
        </p:xfrm>
        <a:graphic>
          <a:graphicData uri="http://schemas.openxmlformats.org/drawingml/2006/chart">
            <c:chart xmlns:c="http://schemas.openxmlformats.org/drawingml/2006/chart" xmlns:r="http://schemas.openxmlformats.org/officeDocument/2006/relationships" r:id="rId5"/>
          </a:graphicData>
        </a:graphic>
      </p:graphicFrame>
      <p:sp>
        <p:nvSpPr>
          <p:cNvPr id="49" name="TextBox 48"/>
          <p:cNvSpPr txBox="1"/>
          <p:nvPr/>
        </p:nvSpPr>
        <p:spPr>
          <a:xfrm>
            <a:off x="515774" y="1971196"/>
            <a:ext cx="2143356" cy="26314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1588 (12%)</a:t>
            </a:r>
            <a:endParaRPr lang="en-US" sz="1100" b="1" dirty="0"/>
          </a:p>
          <a:p>
            <a:pPr marL="171450" indent="-171450">
              <a:lnSpc>
                <a:spcPct val="150000"/>
              </a:lnSpc>
              <a:buFont typeface="Arial" panose="020B0604020202020204" pitchFamily="34" charset="0"/>
              <a:buChar char="•"/>
            </a:pPr>
            <a:r>
              <a:rPr lang="en-US" sz="1100" dirty="0"/>
              <a:t>Avg. CPR: $2.70</a:t>
            </a:r>
          </a:p>
          <a:p>
            <a:pPr marL="171450" indent="-171450">
              <a:lnSpc>
                <a:spcPct val="150000"/>
              </a:lnSpc>
              <a:buFont typeface="Arial" panose="020B0604020202020204" pitchFamily="34" charset="0"/>
              <a:buChar char="•"/>
            </a:pPr>
            <a:r>
              <a:rPr lang="en-US" sz="1100" dirty="0"/>
              <a:t>50% of drivers are aged between 25-40 years old</a:t>
            </a:r>
          </a:p>
          <a:p>
            <a:pPr marL="171450" indent="-171450">
              <a:lnSpc>
                <a:spcPct val="150000"/>
              </a:lnSpc>
              <a:buFont typeface="Arial" panose="020B0604020202020204" pitchFamily="34" charset="0"/>
              <a:buChar char="•"/>
            </a:pPr>
            <a:r>
              <a:rPr lang="en-US" sz="1100" dirty="0"/>
              <a:t>This segment has the highest response towards loyalty programs</a:t>
            </a:r>
          </a:p>
          <a:p>
            <a:pPr marL="171450" indent="-171450">
              <a:lnSpc>
                <a:spcPct val="150000"/>
              </a:lnSpc>
              <a:buFont typeface="Arial" panose="020B0604020202020204" pitchFamily="34" charset="0"/>
              <a:buChar char="•"/>
            </a:pPr>
            <a:r>
              <a:rPr lang="en-US" sz="1100" dirty="0"/>
              <a:t>73% drivers made &lt; 50 weekly trips</a:t>
            </a:r>
          </a:p>
          <a:p>
            <a:pPr marL="171450" indent="-171450">
              <a:lnSpc>
                <a:spcPct val="150000"/>
              </a:lnSpc>
              <a:buFont typeface="Arial" panose="020B0604020202020204" pitchFamily="34" charset="0"/>
              <a:buChar char="•"/>
            </a:pPr>
            <a:endParaRPr lang="en-US" sz="1100" dirty="0"/>
          </a:p>
        </p:txBody>
      </p:sp>
      <p:sp>
        <p:nvSpPr>
          <p:cNvPr id="39" name="Rounded Rectangle 38"/>
          <p:cNvSpPr>
            <a:spLocks/>
          </p:cNvSpPr>
          <p:nvPr/>
        </p:nvSpPr>
        <p:spPr>
          <a:xfrm>
            <a:off x="559920" y="1641423"/>
            <a:ext cx="2099210" cy="2421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Who are they?</a:t>
            </a:r>
          </a:p>
        </p:txBody>
      </p:sp>
      <p:sp>
        <p:nvSpPr>
          <p:cNvPr id="41" name="Rounded Rectangle 40"/>
          <p:cNvSpPr>
            <a:spLocks/>
          </p:cNvSpPr>
          <p:nvPr/>
        </p:nvSpPr>
        <p:spPr>
          <a:xfrm>
            <a:off x="482765" y="4607271"/>
            <a:ext cx="2099210" cy="2421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Implications</a:t>
            </a:r>
          </a:p>
        </p:txBody>
      </p:sp>
      <p:sp>
        <p:nvSpPr>
          <p:cNvPr id="37" name="Rounded Rectangle 36"/>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Evening peak oriented drivers</a:t>
            </a:r>
          </a:p>
        </p:txBody>
      </p:sp>
      <p:cxnSp>
        <p:nvCxnSpPr>
          <p:cNvPr id="5" name="Straight Connector 4"/>
          <p:cNvCxnSpPr/>
          <p:nvPr/>
        </p:nvCxnSpPr>
        <p:spPr>
          <a:xfrm>
            <a:off x="2783514" y="287756"/>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274775"/>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62147"/>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814072" y="6168948"/>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500313" y="4902865"/>
            <a:ext cx="2143356" cy="1446550"/>
          </a:xfrm>
          <a:prstGeom prst="rect">
            <a:avLst/>
          </a:prstGeom>
          <a:noFill/>
        </p:spPr>
        <p:txBody>
          <a:bodyPr wrap="square" rtlCol="0">
            <a:spAutoFit/>
          </a:bodyPr>
          <a:lstStyle/>
          <a:p>
            <a:pPr marL="171450" indent="-171450">
              <a:buFont typeface="Arial" panose="020B0604020202020204" pitchFamily="34" charset="0"/>
              <a:buChar char="•"/>
            </a:pPr>
            <a:r>
              <a:rPr lang="en-US" sz="1100" dirty="0"/>
              <a:t>This segment is important in meeting the evening peak hour demands at the average CPR. Grab can consider proposing incentives aimed at increasing their number of rides during their  evening hour peak hour driving.</a:t>
            </a:r>
          </a:p>
        </p:txBody>
      </p:sp>
      <p:sp>
        <p:nvSpPr>
          <p:cNvPr id="59" name="TextBox 58"/>
          <p:cNvSpPr txBox="1"/>
          <p:nvPr/>
        </p:nvSpPr>
        <p:spPr>
          <a:xfrm>
            <a:off x="8822318" y="3372264"/>
            <a:ext cx="1709531" cy="261610"/>
          </a:xfrm>
          <a:prstGeom prst="rect">
            <a:avLst/>
          </a:prstGeom>
          <a:noFill/>
        </p:spPr>
        <p:txBody>
          <a:bodyPr wrap="square" rtlCol="0">
            <a:spAutoFit/>
          </a:bodyPr>
          <a:lstStyle/>
          <a:p>
            <a:r>
              <a:rPr lang="en-US" sz="1100" b="1" dirty="0"/>
              <a:t>Weekly trips</a:t>
            </a: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4558" y="921789"/>
            <a:ext cx="1051109" cy="670756"/>
          </a:xfrm>
          <a:prstGeom prst="rect">
            <a:avLst/>
          </a:prstGeom>
          <a:solidFill>
            <a:schemeClr val="bg1"/>
          </a:solidFill>
          <a:ln>
            <a:solidFill>
              <a:schemeClr val="bg1"/>
            </a:solidFill>
          </a:ln>
        </p:spPr>
      </p:pic>
      <p:graphicFrame>
        <p:nvGraphicFramePr>
          <p:cNvPr id="36" name="Chart 35"/>
          <p:cNvGraphicFramePr>
            <a:graphicFrameLocks/>
          </p:cNvGraphicFramePr>
          <p:nvPr>
            <p:extLst/>
          </p:nvPr>
        </p:nvGraphicFramePr>
        <p:xfrm>
          <a:off x="7030708" y="1463040"/>
          <a:ext cx="4103713" cy="2064994"/>
        </p:xfrm>
        <a:graphic>
          <a:graphicData uri="http://schemas.openxmlformats.org/drawingml/2006/chart">
            <c:chart xmlns:c="http://schemas.openxmlformats.org/drawingml/2006/chart" xmlns:r="http://schemas.openxmlformats.org/officeDocument/2006/relationships" r:id="rId7"/>
          </a:graphicData>
        </a:graphic>
      </p:graphicFrame>
      <p:sp>
        <p:nvSpPr>
          <p:cNvPr id="25" name="TextBox 24"/>
          <p:cNvSpPr txBox="1"/>
          <p:nvPr/>
        </p:nvSpPr>
        <p:spPr>
          <a:xfrm>
            <a:off x="4416108" y="4776912"/>
            <a:ext cx="1709531" cy="261610"/>
          </a:xfrm>
          <a:prstGeom prst="rect">
            <a:avLst/>
          </a:prstGeom>
          <a:noFill/>
        </p:spPr>
        <p:txBody>
          <a:bodyPr wrap="square" rtlCol="0">
            <a:spAutoFit/>
          </a:bodyPr>
          <a:lstStyle/>
          <a:p>
            <a:r>
              <a:rPr lang="en-US" sz="1100" b="1" dirty="0"/>
              <a:t>Incentive payout</a:t>
            </a:r>
          </a:p>
        </p:txBody>
      </p:sp>
      <p:sp>
        <p:nvSpPr>
          <p:cNvPr id="33" name="TextBox 32"/>
          <p:cNvSpPr txBox="1"/>
          <p:nvPr/>
        </p:nvSpPr>
        <p:spPr>
          <a:xfrm>
            <a:off x="4686164" y="3330263"/>
            <a:ext cx="1709531" cy="261610"/>
          </a:xfrm>
          <a:prstGeom prst="rect">
            <a:avLst/>
          </a:prstGeom>
          <a:noFill/>
        </p:spPr>
        <p:txBody>
          <a:bodyPr wrap="square" rtlCol="0">
            <a:spAutoFit/>
          </a:bodyPr>
          <a:lstStyle/>
          <a:p>
            <a:r>
              <a:rPr lang="en-US" sz="1100" b="1" dirty="0"/>
              <a:t>Age</a:t>
            </a:r>
          </a:p>
        </p:txBody>
      </p:sp>
      <p:graphicFrame>
        <p:nvGraphicFramePr>
          <p:cNvPr id="35" name="Chart 34"/>
          <p:cNvGraphicFramePr>
            <a:graphicFrameLocks/>
          </p:cNvGraphicFramePr>
          <p:nvPr>
            <p:extLst/>
          </p:nvPr>
        </p:nvGraphicFramePr>
        <p:xfrm>
          <a:off x="2990245" y="5203468"/>
          <a:ext cx="3807735" cy="1166379"/>
        </p:xfrm>
        <a:graphic>
          <a:graphicData uri="http://schemas.openxmlformats.org/drawingml/2006/chart">
            <c:chart xmlns:c="http://schemas.openxmlformats.org/drawingml/2006/chart" xmlns:r="http://schemas.openxmlformats.org/officeDocument/2006/relationships" r:id="rId8"/>
          </a:graphicData>
        </a:graphic>
      </p:graphicFrame>
      <p:sp>
        <p:nvSpPr>
          <p:cNvPr id="40" name="TextBox 39"/>
          <p:cNvSpPr txBox="1"/>
          <p:nvPr/>
        </p:nvSpPr>
        <p:spPr>
          <a:xfrm>
            <a:off x="3112349" y="5022248"/>
            <a:ext cx="1475171" cy="261610"/>
          </a:xfrm>
          <a:prstGeom prst="rect">
            <a:avLst/>
          </a:prstGeom>
          <a:noFill/>
        </p:spPr>
        <p:txBody>
          <a:bodyPr wrap="square" rtlCol="0">
            <a:spAutoFit/>
          </a:bodyPr>
          <a:lstStyle/>
          <a:p>
            <a:r>
              <a:rPr lang="en-US" sz="1100" dirty="0"/>
              <a:t>Average = 42%</a:t>
            </a:r>
          </a:p>
        </p:txBody>
      </p:sp>
      <p:sp>
        <p:nvSpPr>
          <p:cNvPr id="46" name="TextBox 45"/>
          <p:cNvSpPr txBox="1"/>
          <p:nvPr/>
        </p:nvSpPr>
        <p:spPr>
          <a:xfrm>
            <a:off x="4492875" y="6208542"/>
            <a:ext cx="1709531" cy="261610"/>
          </a:xfrm>
          <a:prstGeom prst="rect">
            <a:avLst/>
          </a:prstGeom>
          <a:noFill/>
        </p:spPr>
        <p:txBody>
          <a:bodyPr wrap="square" rtlCol="0">
            <a:spAutoFit/>
          </a:bodyPr>
          <a:lstStyle/>
          <a:p>
            <a:r>
              <a:rPr lang="en-US" sz="1100" b="1" dirty="0"/>
              <a:t>Uber user</a:t>
            </a:r>
          </a:p>
        </p:txBody>
      </p:sp>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33711" y="3626069"/>
            <a:ext cx="2560311" cy="1303508"/>
          </a:xfrm>
          <a:prstGeom prst="rect">
            <a:avLst/>
          </a:prstGeom>
        </p:spPr>
      </p:pic>
    </p:spTree>
    <p:extLst>
      <p:ext uri="{BB962C8B-B14F-4D97-AF65-F5344CB8AC3E}">
        <p14:creationId xmlns:p14="http://schemas.microsoft.com/office/powerpoint/2010/main" val="2658497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Taxi license</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Fuel card</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9174" y="3196006"/>
            <a:ext cx="3495949" cy="12788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882" y="3286007"/>
            <a:ext cx="4050318" cy="118326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6882" y="912520"/>
            <a:ext cx="4050318" cy="179623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092" y="3252014"/>
            <a:ext cx="3357248" cy="1233149"/>
          </a:xfrm>
          <a:prstGeom prst="rect">
            <a:avLst/>
          </a:prstGeom>
        </p:spPr>
      </p:pic>
      <p:graphicFrame>
        <p:nvGraphicFramePr>
          <p:cNvPr id="36" name="Chart 35"/>
          <p:cNvGraphicFramePr>
            <a:graphicFrameLocks/>
          </p:cNvGraphicFramePr>
          <p:nvPr>
            <p:extLst>
              <p:ext uri="{D42A27DB-BD31-4B8C-83A1-F6EECF244321}">
                <p14:modId xmlns:p14="http://schemas.microsoft.com/office/powerpoint/2010/main" val="4275088216"/>
              </p:ext>
            </p:extLst>
          </p:nvPr>
        </p:nvGraphicFramePr>
        <p:xfrm>
          <a:off x="3868415" y="615962"/>
          <a:ext cx="3910819" cy="22226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4" name="Chart 43"/>
          <p:cNvGraphicFramePr>
            <a:graphicFrameLocks/>
          </p:cNvGraphicFramePr>
          <p:nvPr>
            <p:extLst>
              <p:ext uri="{D42A27DB-BD31-4B8C-83A1-F6EECF244321}">
                <p14:modId xmlns:p14="http://schemas.microsoft.com/office/powerpoint/2010/main" val="3062315663"/>
              </p:ext>
            </p:extLst>
          </p:nvPr>
        </p:nvGraphicFramePr>
        <p:xfrm>
          <a:off x="3884557" y="4528724"/>
          <a:ext cx="3800864" cy="21534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9" name="Chart 38"/>
          <p:cNvGraphicFramePr>
            <a:graphicFrameLocks/>
          </p:cNvGraphicFramePr>
          <p:nvPr>
            <p:extLst>
              <p:ext uri="{D42A27DB-BD31-4B8C-83A1-F6EECF244321}">
                <p14:modId xmlns:p14="http://schemas.microsoft.com/office/powerpoint/2010/main" val="114382355"/>
              </p:ext>
            </p:extLst>
          </p:nvPr>
        </p:nvGraphicFramePr>
        <p:xfrm>
          <a:off x="256439" y="5019296"/>
          <a:ext cx="3476900" cy="1682386"/>
        </p:xfrm>
        <a:graphic>
          <a:graphicData uri="http://schemas.openxmlformats.org/drawingml/2006/chart">
            <c:chart xmlns:c="http://schemas.openxmlformats.org/drawingml/2006/chart" xmlns:r="http://schemas.openxmlformats.org/officeDocument/2006/relationships" r:id="rId8"/>
          </a:graphicData>
        </a:graphic>
      </p:graphicFrame>
      <p:sp>
        <p:nvSpPr>
          <p:cNvPr id="40" name="TextBox 39"/>
          <p:cNvSpPr txBox="1"/>
          <p:nvPr/>
        </p:nvSpPr>
        <p:spPr>
          <a:xfrm>
            <a:off x="255806" y="5027209"/>
            <a:ext cx="1158256" cy="261610"/>
          </a:xfrm>
          <a:prstGeom prst="rect">
            <a:avLst/>
          </a:prstGeom>
          <a:noFill/>
        </p:spPr>
        <p:txBody>
          <a:bodyPr wrap="square" rtlCol="0">
            <a:spAutoFit/>
          </a:bodyPr>
          <a:lstStyle/>
          <a:p>
            <a:r>
              <a:rPr lang="en-US" sz="1100" dirty="0"/>
              <a:t>Average = 14%</a:t>
            </a:r>
          </a:p>
        </p:txBody>
      </p:sp>
      <p:graphicFrame>
        <p:nvGraphicFramePr>
          <p:cNvPr id="41" name="Chart 40"/>
          <p:cNvGraphicFramePr>
            <a:graphicFrameLocks/>
          </p:cNvGraphicFramePr>
          <p:nvPr>
            <p:extLst>
              <p:ext uri="{D42A27DB-BD31-4B8C-83A1-F6EECF244321}">
                <p14:modId xmlns:p14="http://schemas.microsoft.com/office/powerpoint/2010/main" val="3237984977"/>
              </p:ext>
            </p:extLst>
          </p:nvPr>
        </p:nvGraphicFramePr>
        <p:xfrm>
          <a:off x="7959301" y="4858740"/>
          <a:ext cx="3592918" cy="1831379"/>
        </p:xfrm>
        <a:graphic>
          <a:graphicData uri="http://schemas.openxmlformats.org/drawingml/2006/chart">
            <c:chart xmlns:c="http://schemas.openxmlformats.org/drawingml/2006/chart" xmlns:r="http://schemas.openxmlformats.org/officeDocument/2006/relationships" r:id="rId9"/>
          </a:graphicData>
        </a:graphic>
      </p:graphicFrame>
      <p:sp>
        <p:nvSpPr>
          <p:cNvPr id="42" name="TextBox 41"/>
          <p:cNvSpPr txBox="1"/>
          <p:nvPr/>
        </p:nvSpPr>
        <p:spPr>
          <a:xfrm>
            <a:off x="8079472" y="5019296"/>
            <a:ext cx="1158256" cy="261610"/>
          </a:xfrm>
          <a:prstGeom prst="rect">
            <a:avLst/>
          </a:prstGeom>
          <a:noFill/>
        </p:spPr>
        <p:txBody>
          <a:bodyPr wrap="square" rtlCol="0">
            <a:spAutoFit/>
          </a:bodyPr>
          <a:lstStyle/>
          <a:p>
            <a:r>
              <a:rPr lang="en-US" sz="1100" dirty="0"/>
              <a:t>Average = 6%</a:t>
            </a:r>
          </a:p>
        </p:txBody>
      </p:sp>
      <p:graphicFrame>
        <p:nvGraphicFramePr>
          <p:cNvPr id="32" name="Chart 31"/>
          <p:cNvGraphicFramePr>
            <a:graphicFrameLocks/>
          </p:cNvGraphicFramePr>
          <p:nvPr>
            <p:extLst>
              <p:ext uri="{D42A27DB-BD31-4B8C-83A1-F6EECF244321}">
                <p14:modId xmlns:p14="http://schemas.microsoft.com/office/powerpoint/2010/main" val="3888271626"/>
              </p:ext>
            </p:extLst>
          </p:nvPr>
        </p:nvGraphicFramePr>
        <p:xfrm>
          <a:off x="207827" y="848989"/>
          <a:ext cx="3616361" cy="2009775"/>
        </p:xfrm>
        <a:graphic>
          <a:graphicData uri="http://schemas.openxmlformats.org/drawingml/2006/chart">
            <c:chart xmlns:c="http://schemas.openxmlformats.org/drawingml/2006/chart" xmlns:r="http://schemas.openxmlformats.org/officeDocument/2006/relationships" r:id="rId10"/>
          </a:graphicData>
        </a:graphic>
      </p:graphicFrame>
      <p:sp>
        <p:nvSpPr>
          <p:cNvPr id="33" name="TextBox 32"/>
          <p:cNvSpPr txBox="1"/>
          <p:nvPr/>
        </p:nvSpPr>
        <p:spPr>
          <a:xfrm>
            <a:off x="5187075" y="103788"/>
            <a:ext cx="2537979" cy="369332"/>
          </a:xfrm>
          <a:prstGeom prst="rect">
            <a:avLst/>
          </a:prstGeom>
          <a:noFill/>
        </p:spPr>
        <p:txBody>
          <a:bodyPr wrap="square" rtlCol="0">
            <a:spAutoFit/>
          </a:bodyPr>
          <a:lstStyle/>
          <a:p>
            <a:r>
              <a:rPr lang="en-US" dirty="0"/>
              <a:t>Segment 5</a:t>
            </a:r>
          </a:p>
        </p:txBody>
      </p:sp>
    </p:spTree>
    <p:extLst>
      <p:ext uri="{BB962C8B-B14F-4D97-AF65-F5344CB8AC3E}">
        <p14:creationId xmlns:p14="http://schemas.microsoft.com/office/powerpoint/2010/main" val="3649788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Consistency in activity</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Incentive vs. rides</a:t>
            </a:r>
            <a:endParaRPr lang="en-SG" sz="1200" b="1" dirty="0" err="1"/>
          </a:p>
        </p:txBody>
      </p:sp>
      <p:sp>
        <p:nvSpPr>
          <p:cNvPr id="29" name="TextBox 28"/>
          <p:cNvSpPr txBox="1"/>
          <p:nvPr/>
        </p:nvSpPr>
        <p:spPr>
          <a:xfrm>
            <a:off x="256439" y="517162"/>
            <a:ext cx="3449679" cy="257369"/>
          </a:xfrm>
          <a:prstGeom prst="rect">
            <a:avLst/>
          </a:prstGeom>
          <a:noFill/>
          <a:ln>
            <a:noFill/>
          </a:ln>
        </p:spPr>
        <p:txBody>
          <a:bodyPr wrap="square" lIns="36000" tIns="36000" rIns="36000" bIns="36000" rtlCol="0">
            <a:spAutoFit/>
          </a:bodyPr>
          <a:lstStyle/>
          <a:p>
            <a:pPr algn="ctr"/>
            <a:r>
              <a:rPr lang="en-US" sz="1200" b="1" dirty="0"/>
              <a:t>CPR</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Age</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Fleet exclusivity</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Taxi license</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0089" y="922431"/>
            <a:ext cx="3993043" cy="185424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622" y="3316843"/>
            <a:ext cx="3419256" cy="112159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9174" y="3215150"/>
            <a:ext cx="3456833" cy="13382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090" y="3258373"/>
            <a:ext cx="3993042" cy="1180066"/>
          </a:xfrm>
          <a:prstGeom prst="rect">
            <a:avLst/>
          </a:prstGeom>
        </p:spPr>
      </p:pic>
      <p:graphicFrame>
        <p:nvGraphicFramePr>
          <p:cNvPr id="40" name="Chart 39"/>
          <p:cNvGraphicFramePr>
            <a:graphicFrameLocks/>
          </p:cNvGraphicFramePr>
          <p:nvPr>
            <p:extLst>
              <p:ext uri="{D42A27DB-BD31-4B8C-83A1-F6EECF244321}">
                <p14:modId xmlns:p14="http://schemas.microsoft.com/office/powerpoint/2010/main" val="1426939301"/>
              </p:ext>
            </p:extLst>
          </p:nvPr>
        </p:nvGraphicFramePr>
        <p:xfrm>
          <a:off x="3851976" y="337625"/>
          <a:ext cx="3801783" cy="24475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 32"/>
          <p:cNvGraphicFramePr>
            <a:graphicFrameLocks/>
          </p:cNvGraphicFramePr>
          <p:nvPr>
            <p:extLst>
              <p:ext uri="{D42A27DB-BD31-4B8C-83A1-F6EECF244321}">
                <p14:modId xmlns:p14="http://schemas.microsoft.com/office/powerpoint/2010/main" val="569055410"/>
              </p:ext>
            </p:extLst>
          </p:nvPr>
        </p:nvGraphicFramePr>
        <p:xfrm>
          <a:off x="7991972" y="5087214"/>
          <a:ext cx="3881160" cy="1594939"/>
        </p:xfrm>
        <a:graphic>
          <a:graphicData uri="http://schemas.openxmlformats.org/drawingml/2006/chart">
            <c:chart xmlns:c="http://schemas.openxmlformats.org/drawingml/2006/chart" xmlns:r="http://schemas.openxmlformats.org/officeDocument/2006/relationships" r:id="rId7"/>
          </a:graphicData>
        </a:graphic>
      </p:graphicFrame>
      <p:sp>
        <p:nvSpPr>
          <p:cNvPr id="36" name="TextBox 35"/>
          <p:cNvSpPr txBox="1"/>
          <p:nvPr/>
        </p:nvSpPr>
        <p:spPr>
          <a:xfrm>
            <a:off x="8079472" y="5062457"/>
            <a:ext cx="1158256" cy="261610"/>
          </a:xfrm>
          <a:prstGeom prst="rect">
            <a:avLst/>
          </a:prstGeom>
          <a:noFill/>
        </p:spPr>
        <p:txBody>
          <a:bodyPr wrap="square" rtlCol="0">
            <a:spAutoFit/>
          </a:bodyPr>
          <a:lstStyle/>
          <a:p>
            <a:r>
              <a:rPr lang="en-US" sz="1100" dirty="0"/>
              <a:t>Average = 14%</a:t>
            </a:r>
          </a:p>
        </p:txBody>
      </p:sp>
      <p:graphicFrame>
        <p:nvGraphicFramePr>
          <p:cNvPr id="46" name="Chart 45"/>
          <p:cNvGraphicFramePr>
            <a:graphicFrameLocks/>
          </p:cNvGraphicFramePr>
          <p:nvPr>
            <p:extLst>
              <p:ext uri="{D42A27DB-BD31-4B8C-83A1-F6EECF244321}">
                <p14:modId xmlns:p14="http://schemas.microsoft.com/office/powerpoint/2010/main" val="203013399"/>
              </p:ext>
            </p:extLst>
          </p:nvPr>
        </p:nvGraphicFramePr>
        <p:xfrm>
          <a:off x="4114533" y="4936739"/>
          <a:ext cx="3493355" cy="1850833"/>
        </p:xfrm>
        <a:graphic>
          <a:graphicData uri="http://schemas.openxmlformats.org/drawingml/2006/chart">
            <c:chart xmlns:c="http://schemas.openxmlformats.org/drawingml/2006/chart" xmlns:r="http://schemas.openxmlformats.org/officeDocument/2006/relationships" r:id="rId8"/>
          </a:graphicData>
        </a:graphic>
      </p:graphicFrame>
      <p:sp>
        <p:nvSpPr>
          <p:cNvPr id="47" name="TextBox 46"/>
          <p:cNvSpPr txBox="1"/>
          <p:nvPr/>
        </p:nvSpPr>
        <p:spPr>
          <a:xfrm>
            <a:off x="4160048" y="5046741"/>
            <a:ext cx="1158256" cy="261610"/>
          </a:xfrm>
          <a:prstGeom prst="rect">
            <a:avLst/>
          </a:prstGeom>
          <a:noFill/>
        </p:spPr>
        <p:txBody>
          <a:bodyPr wrap="square" rtlCol="0">
            <a:spAutoFit/>
          </a:bodyPr>
          <a:lstStyle/>
          <a:p>
            <a:r>
              <a:rPr lang="en-US" sz="1100" dirty="0"/>
              <a:t>Average = 23%</a:t>
            </a:r>
          </a:p>
        </p:txBody>
      </p:sp>
      <p:graphicFrame>
        <p:nvGraphicFramePr>
          <p:cNvPr id="52" name="Chart 51"/>
          <p:cNvGraphicFramePr>
            <a:graphicFrameLocks/>
          </p:cNvGraphicFramePr>
          <p:nvPr>
            <p:extLst>
              <p:ext uri="{D42A27DB-BD31-4B8C-83A1-F6EECF244321}">
                <p14:modId xmlns:p14="http://schemas.microsoft.com/office/powerpoint/2010/main" val="2974324583"/>
              </p:ext>
            </p:extLst>
          </p:nvPr>
        </p:nvGraphicFramePr>
        <p:xfrm>
          <a:off x="347795" y="4798605"/>
          <a:ext cx="3258927" cy="188354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8" name="Chart 37"/>
          <p:cNvGraphicFramePr>
            <a:graphicFrameLocks/>
          </p:cNvGraphicFramePr>
          <p:nvPr>
            <p:extLst>
              <p:ext uri="{D42A27DB-BD31-4B8C-83A1-F6EECF244321}">
                <p14:modId xmlns:p14="http://schemas.microsoft.com/office/powerpoint/2010/main" val="4066657486"/>
              </p:ext>
            </p:extLst>
          </p:nvPr>
        </p:nvGraphicFramePr>
        <p:xfrm>
          <a:off x="218455" y="853061"/>
          <a:ext cx="3587650" cy="2044093"/>
        </p:xfrm>
        <a:graphic>
          <a:graphicData uri="http://schemas.openxmlformats.org/drawingml/2006/chart">
            <c:chart xmlns:c="http://schemas.openxmlformats.org/drawingml/2006/chart" xmlns:r="http://schemas.openxmlformats.org/officeDocument/2006/relationships" r:id="rId10"/>
          </a:graphicData>
        </a:graphic>
      </p:graphicFrame>
      <p:sp>
        <p:nvSpPr>
          <p:cNvPr id="32" name="TextBox 31"/>
          <p:cNvSpPr txBox="1"/>
          <p:nvPr/>
        </p:nvSpPr>
        <p:spPr>
          <a:xfrm>
            <a:off x="5187075" y="103788"/>
            <a:ext cx="2537979" cy="369332"/>
          </a:xfrm>
          <a:prstGeom prst="rect">
            <a:avLst/>
          </a:prstGeom>
          <a:noFill/>
        </p:spPr>
        <p:txBody>
          <a:bodyPr wrap="square" rtlCol="0">
            <a:spAutoFit/>
          </a:bodyPr>
          <a:lstStyle/>
          <a:p>
            <a:r>
              <a:rPr lang="en-US" dirty="0"/>
              <a:t>Segment 2</a:t>
            </a:r>
          </a:p>
        </p:txBody>
      </p:sp>
    </p:spTree>
    <p:extLst>
      <p:ext uri="{BB962C8B-B14F-4D97-AF65-F5344CB8AC3E}">
        <p14:creationId xmlns:p14="http://schemas.microsoft.com/office/powerpoint/2010/main" val="4230438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0879" y="-609860"/>
            <a:ext cx="8443638" cy="1095121"/>
          </a:xfrm>
        </p:spPr>
        <p:txBody>
          <a:bodyPr>
            <a:normAutofit fontScale="90000"/>
          </a:bodyPr>
          <a:lstStyle/>
          <a:p>
            <a:br>
              <a:rPr lang="en-US" dirty="0"/>
            </a:br>
            <a:endParaRPr lang="en-GB" dirty="0"/>
          </a:p>
        </p:txBody>
      </p:sp>
      <p:sp>
        <p:nvSpPr>
          <p:cNvPr id="131" name="Rectangle 130">
            <a:hlinkClick r:id="" action="ppaction://noaction"/>
          </p:cNvPr>
          <p:cNvSpPr/>
          <p:nvPr/>
        </p:nvSpPr>
        <p:spPr>
          <a:xfrm>
            <a:off x="9237728" y="1155806"/>
            <a:ext cx="488054" cy="486007"/>
          </a:xfrm>
          <a:prstGeom prst="rect">
            <a:avLst/>
          </a:prstGeom>
          <a:solidFill>
            <a:srgbClr val="A41E24">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Arial" panose="020B0604020202020204" pitchFamily="34" charset="0"/>
            </a:endParaRPr>
          </a:p>
        </p:txBody>
      </p:sp>
      <p:sp>
        <p:nvSpPr>
          <p:cNvPr id="15" name="Rectangle 14"/>
          <p:cNvSpPr/>
          <p:nvPr/>
        </p:nvSpPr>
        <p:spPr>
          <a:xfrm>
            <a:off x="237390" y="518226"/>
            <a:ext cx="11808069" cy="616392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V="1">
            <a:off x="237390" y="786096"/>
            <a:ext cx="11808069" cy="5142"/>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743989" y="518226"/>
            <a:ext cx="0" cy="6163927"/>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942205" y="517162"/>
            <a:ext cx="1" cy="6164991"/>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884557" y="513977"/>
            <a:ext cx="3847273" cy="257369"/>
          </a:xfrm>
          <a:prstGeom prst="rect">
            <a:avLst/>
          </a:prstGeom>
          <a:noFill/>
          <a:ln>
            <a:noFill/>
          </a:ln>
        </p:spPr>
        <p:txBody>
          <a:bodyPr wrap="square" lIns="36000" tIns="36000" rIns="36000" bIns="36000" rtlCol="0">
            <a:spAutoFit/>
          </a:bodyPr>
          <a:lstStyle/>
          <a:p>
            <a:pPr algn="ctr"/>
            <a:r>
              <a:rPr lang="en-US" sz="1200" b="1" dirty="0"/>
              <a:t>Segment 4 Fuel card</a:t>
            </a:r>
            <a:endParaRPr lang="en-SG" sz="1200" b="1" dirty="0" err="1"/>
          </a:p>
        </p:txBody>
      </p:sp>
      <p:sp>
        <p:nvSpPr>
          <p:cNvPr id="25" name="TextBox 24"/>
          <p:cNvSpPr txBox="1"/>
          <p:nvPr/>
        </p:nvSpPr>
        <p:spPr>
          <a:xfrm rot="10800000" flipV="1">
            <a:off x="7743989" y="509198"/>
            <a:ext cx="4301470" cy="257369"/>
          </a:xfrm>
          <a:prstGeom prst="rect">
            <a:avLst/>
          </a:prstGeom>
          <a:noFill/>
          <a:ln>
            <a:noFill/>
          </a:ln>
        </p:spPr>
        <p:txBody>
          <a:bodyPr wrap="square" lIns="36000" tIns="36000" rIns="36000" bIns="36000" rtlCol="0">
            <a:spAutoFit/>
          </a:bodyPr>
          <a:lstStyle/>
          <a:p>
            <a:pPr algn="ctr"/>
            <a:r>
              <a:rPr lang="en-US" sz="1200" b="1" dirty="0"/>
              <a:t>Segment 4 Fuel card</a:t>
            </a:r>
            <a:endParaRPr lang="en-SG" sz="1200" b="1" dirty="0" err="1"/>
          </a:p>
        </p:txBody>
      </p:sp>
      <p:sp>
        <p:nvSpPr>
          <p:cNvPr id="29" name="TextBox 28"/>
          <p:cNvSpPr txBox="1"/>
          <p:nvPr/>
        </p:nvSpPr>
        <p:spPr>
          <a:xfrm>
            <a:off x="236803" y="535686"/>
            <a:ext cx="3449679" cy="257369"/>
          </a:xfrm>
          <a:prstGeom prst="rect">
            <a:avLst/>
          </a:prstGeom>
          <a:noFill/>
          <a:ln>
            <a:noFill/>
          </a:ln>
        </p:spPr>
        <p:txBody>
          <a:bodyPr wrap="square" lIns="36000" tIns="36000" rIns="36000" bIns="36000" rtlCol="0">
            <a:spAutoFit/>
          </a:bodyPr>
          <a:lstStyle/>
          <a:p>
            <a:pPr algn="ctr"/>
            <a:r>
              <a:rPr lang="en-US" sz="1200" b="1" dirty="0"/>
              <a:t>Segment 7 Fleet exclusivity</a:t>
            </a:r>
            <a:endParaRPr lang="en-SG" sz="1200" b="1" dirty="0" err="1"/>
          </a:p>
        </p:txBody>
      </p:sp>
      <p:sp>
        <p:nvSpPr>
          <p:cNvPr id="31" name="TextBox 30"/>
          <p:cNvSpPr txBox="1"/>
          <p:nvPr/>
        </p:nvSpPr>
        <p:spPr>
          <a:xfrm>
            <a:off x="140422" y="2860002"/>
            <a:ext cx="3711555" cy="257369"/>
          </a:xfrm>
          <a:prstGeom prst="rect">
            <a:avLst/>
          </a:prstGeom>
          <a:noFill/>
          <a:ln>
            <a:noFill/>
          </a:ln>
        </p:spPr>
        <p:txBody>
          <a:bodyPr wrap="square" lIns="36000" tIns="36000" rIns="36000" bIns="36000" rtlCol="0">
            <a:spAutoFit/>
          </a:bodyPr>
          <a:lstStyle/>
          <a:p>
            <a:pPr algn="ctr"/>
            <a:r>
              <a:rPr lang="en-US" sz="1200" b="1" dirty="0"/>
              <a:t>Income vs rides</a:t>
            </a:r>
            <a:endParaRPr lang="en-SG" sz="1200" b="1" dirty="0" err="1"/>
          </a:p>
        </p:txBody>
      </p:sp>
      <p:cxnSp>
        <p:nvCxnSpPr>
          <p:cNvPr id="37" name="Straight Connector 36"/>
          <p:cNvCxnSpPr/>
          <p:nvPr/>
        </p:nvCxnSpPr>
        <p:spPr>
          <a:xfrm>
            <a:off x="240524" y="2828766"/>
            <a:ext cx="11823870" cy="18708"/>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43544" y="4615226"/>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61255" y="2852143"/>
            <a:ext cx="3841303" cy="257369"/>
          </a:xfrm>
          <a:prstGeom prst="rect">
            <a:avLst/>
          </a:prstGeom>
          <a:noFill/>
          <a:ln>
            <a:noFill/>
          </a:ln>
        </p:spPr>
        <p:txBody>
          <a:bodyPr wrap="square" lIns="36000" tIns="36000" rIns="36000" bIns="36000" rtlCol="0">
            <a:spAutoFit/>
          </a:bodyPr>
          <a:lstStyle/>
          <a:p>
            <a:pPr algn="ctr"/>
            <a:r>
              <a:rPr lang="en-US" sz="1200" b="1" dirty="0"/>
              <a:t>Average online hours vs CPR</a:t>
            </a:r>
            <a:endParaRPr lang="en-SG" sz="1200" b="1" dirty="0" err="1"/>
          </a:p>
        </p:txBody>
      </p:sp>
      <p:sp>
        <p:nvSpPr>
          <p:cNvPr id="34" name="TextBox 33"/>
          <p:cNvSpPr txBox="1"/>
          <p:nvPr/>
        </p:nvSpPr>
        <p:spPr>
          <a:xfrm>
            <a:off x="7743989" y="2854708"/>
            <a:ext cx="4275680" cy="257369"/>
          </a:xfrm>
          <a:prstGeom prst="rect">
            <a:avLst/>
          </a:prstGeom>
          <a:noFill/>
          <a:ln>
            <a:noFill/>
          </a:ln>
        </p:spPr>
        <p:txBody>
          <a:bodyPr wrap="square" lIns="36000" tIns="36000" rIns="36000" bIns="36000" rtlCol="0">
            <a:spAutoFit/>
          </a:bodyPr>
          <a:lstStyle/>
          <a:p>
            <a:pPr algn="ctr"/>
            <a:r>
              <a:rPr lang="en-US" sz="1200" b="1" dirty="0"/>
              <a:t>Weekly sum of rides vs CPR</a:t>
            </a:r>
            <a:endParaRPr lang="en-SG" sz="1200" b="1" dirty="0" err="1"/>
          </a:p>
        </p:txBody>
      </p:sp>
      <p:cxnSp>
        <p:nvCxnSpPr>
          <p:cNvPr id="35" name="Straight Connector 34"/>
          <p:cNvCxnSpPr/>
          <p:nvPr/>
        </p:nvCxnSpPr>
        <p:spPr>
          <a:xfrm flipV="1">
            <a:off x="256439" y="3102927"/>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59860" y="4619903"/>
            <a:ext cx="3711555" cy="257369"/>
          </a:xfrm>
          <a:prstGeom prst="rect">
            <a:avLst/>
          </a:prstGeom>
          <a:noFill/>
          <a:ln>
            <a:noFill/>
          </a:ln>
        </p:spPr>
        <p:txBody>
          <a:bodyPr wrap="square" lIns="36000" tIns="36000" rIns="36000" bIns="36000" rtlCol="0">
            <a:spAutoFit/>
          </a:bodyPr>
          <a:lstStyle/>
          <a:p>
            <a:pPr algn="ctr"/>
            <a:r>
              <a:rPr lang="en-US" sz="1200" b="1" dirty="0"/>
              <a:t>Acceptance rate</a:t>
            </a:r>
            <a:endParaRPr lang="en-SG" sz="1200" b="1" dirty="0" err="1"/>
          </a:p>
        </p:txBody>
      </p:sp>
      <p:sp>
        <p:nvSpPr>
          <p:cNvPr id="49" name="TextBox 48"/>
          <p:cNvSpPr txBox="1"/>
          <p:nvPr/>
        </p:nvSpPr>
        <p:spPr>
          <a:xfrm>
            <a:off x="3909133" y="4637752"/>
            <a:ext cx="3841303" cy="257369"/>
          </a:xfrm>
          <a:prstGeom prst="rect">
            <a:avLst/>
          </a:prstGeom>
          <a:noFill/>
          <a:ln>
            <a:noFill/>
          </a:ln>
        </p:spPr>
        <p:txBody>
          <a:bodyPr wrap="square" lIns="36000" tIns="36000" rIns="36000" bIns="36000" rtlCol="0">
            <a:spAutoFit/>
          </a:bodyPr>
          <a:lstStyle/>
          <a:p>
            <a:pPr algn="ctr"/>
            <a:r>
              <a:rPr lang="en-US" sz="1200" b="1" dirty="0"/>
              <a:t>Average lifetime trips</a:t>
            </a:r>
            <a:endParaRPr lang="en-SG" sz="1200" b="1" dirty="0" err="1"/>
          </a:p>
        </p:txBody>
      </p:sp>
      <p:sp>
        <p:nvSpPr>
          <p:cNvPr id="50" name="TextBox 49"/>
          <p:cNvSpPr txBox="1"/>
          <p:nvPr/>
        </p:nvSpPr>
        <p:spPr>
          <a:xfrm>
            <a:off x="7756883" y="4642743"/>
            <a:ext cx="4275680" cy="257369"/>
          </a:xfrm>
          <a:prstGeom prst="rect">
            <a:avLst/>
          </a:prstGeom>
          <a:noFill/>
          <a:ln>
            <a:noFill/>
          </a:ln>
        </p:spPr>
        <p:txBody>
          <a:bodyPr wrap="square" lIns="36000" tIns="36000" rIns="36000" bIns="36000" rtlCol="0">
            <a:spAutoFit/>
          </a:bodyPr>
          <a:lstStyle/>
          <a:p>
            <a:pPr algn="ctr"/>
            <a:r>
              <a:rPr lang="en-US" sz="1200" b="1" dirty="0"/>
              <a:t>Cancellation rate</a:t>
            </a:r>
            <a:endParaRPr lang="en-SG" sz="1200" b="1" dirty="0" err="1"/>
          </a:p>
        </p:txBody>
      </p:sp>
      <p:cxnSp>
        <p:nvCxnSpPr>
          <p:cNvPr id="51" name="Straight Connector 50"/>
          <p:cNvCxnSpPr/>
          <p:nvPr/>
        </p:nvCxnSpPr>
        <p:spPr>
          <a:xfrm flipV="1">
            <a:off x="236803" y="4904244"/>
            <a:ext cx="11795760" cy="6593"/>
          </a:xfrm>
          <a:prstGeom prst="line">
            <a:avLst/>
          </a:prstGeom>
          <a:ln w="22225">
            <a:solidFill>
              <a:srgbClr val="00B050"/>
            </a:solidFill>
          </a:ln>
        </p:spPr>
        <p:style>
          <a:lnRef idx="2">
            <a:schemeClr val="accent1"/>
          </a:lnRef>
          <a:fillRef idx="0">
            <a:schemeClr val="accent1"/>
          </a:fillRef>
          <a:effectRef idx="1">
            <a:schemeClr val="accent1"/>
          </a:effectRef>
          <a:fontRef idx="minor">
            <a:schemeClr val="tx1"/>
          </a:fontRef>
        </p:style>
      </p:cxnSp>
      <p:graphicFrame>
        <p:nvGraphicFramePr>
          <p:cNvPr id="33" name="Chart 32"/>
          <p:cNvGraphicFramePr>
            <a:graphicFrameLocks/>
          </p:cNvGraphicFramePr>
          <p:nvPr>
            <p:extLst>
              <p:ext uri="{D42A27DB-BD31-4B8C-83A1-F6EECF244321}">
                <p14:modId xmlns:p14="http://schemas.microsoft.com/office/powerpoint/2010/main" val="750702756"/>
              </p:ext>
            </p:extLst>
          </p:nvPr>
        </p:nvGraphicFramePr>
        <p:xfrm>
          <a:off x="348670" y="834755"/>
          <a:ext cx="3385287" cy="2054866"/>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35"/>
          <p:cNvSpPr txBox="1"/>
          <p:nvPr/>
        </p:nvSpPr>
        <p:spPr>
          <a:xfrm>
            <a:off x="429699" y="971486"/>
            <a:ext cx="1730510" cy="261610"/>
          </a:xfrm>
          <a:prstGeom prst="rect">
            <a:avLst/>
          </a:prstGeom>
          <a:noFill/>
        </p:spPr>
        <p:txBody>
          <a:bodyPr wrap="square" rtlCol="0">
            <a:spAutoFit/>
          </a:bodyPr>
          <a:lstStyle/>
          <a:p>
            <a:r>
              <a:rPr lang="en-US" sz="1100" dirty="0"/>
              <a:t>Average = 23%</a:t>
            </a:r>
          </a:p>
        </p:txBody>
      </p:sp>
      <p:graphicFrame>
        <p:nvGraphicFramePr>
          <p:cNvPr id="38" name="Chart 37"/>
          <p:cNvGraphicFramePr>
            <a:graphicFrameLocks/>
          </p:cNvGraphicFramePr>
          <p:nvPr>
            <p:extLst>
              <p:ext uri="{D42A27DB-BD31-4B8C-83A1-F6EECF244321}">
                <p14:modId xmlns:p14="http://schemas.microsoft.com/office/powerpoint/2010/main" val="626575401"/>
              </p:ext>
            </p:extLst>
          </p:nvPr>
        </p:nvGraphicFramePr>
        <p:xfrm>
          <a:off x="3962814" y="896631"/>
          <a:ext cx="3772618" cy="2010313"/>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p:cNvSpPr txBox="1"/>
          <p:nvPr/>
        </p:nvSpPr>
        <p:spPr>
          <a:xfrm>
            <a:off x="3909133" y="950022"/>
            <a:ext cx="1646865" cy="261610"/>
          </a:xfrm>
          <a:prstGeom prst="rect">
            <a:avLst/>
          </a:prstGeom>
          <a:noFill/>
        </p:spPr>
        <p:txBody>
          <a:bodyPr wrap="square" rtlCol="0">
            <a:spAutoFit/>
          </a:bodyPr>
          <a:lstStyle/>
          <a:p>
            <a:r>
              <a:rPr lang="en-US" sz="1100" dirty="0"/>
              <a:t>Average = 6%</a:t>
            </a:r>
          </a:p>
        </p:txBody>
      </p:sp>
    </p:spTree>
    <p:extLst>
      <p:ext uri="{BB962C8B-B14F-4D97-AF65-F5344CB8AC3E}">
        <p14:creationId xmlns:p14="http://schemas.microsoft.com/office/powerpoint/2010/main" val="39889905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Chart 44"/>
          <p:cNvGraphicFramePr>
            <a:graphicFrameLocks/>
          </p:cNvGraphicFramePr>
          <p:nvPr>
            <p:extLst>
              <p:ext uri="{D42A27DB-BD31-4B8C-83A1-F6EECF244321}">
                <p14:modId xmlns:p14="http://schemas.microsoft.com/office/powerpoint/2010/main" val="3832316263"/>
              </p:ext>
            </p:extLst>
          </p:nvPr>
        </p:nvGraphicFramePr>
        <p:xfrm>
          <a:off x="7379265" y="4626565"/>
          <a:ext cx="3774564" cy="1611479"/>
        </p:xfrm>
        <a:graphic>
          <a:graphicData uri="http://schemas.openxmlformats.org/drawingml/2006/chart">
            <c:chart xmlns:c="http://schemas.openxmlformats.org/drawingml/2006/chart" xmlns:r="http://schemas.openxmlformats.org/officeDocument/2006/relationships" r:id="rId3"/>
          </a:graphicData>
        </a:graphic>
      </p:graphicFrame>
      <p:sp>
        <p:nvSpPr>
          <p:cNvPr id="49" name="TextBox 48"/>
          <p:cNvSpPr txBox="1"/>
          <p:nvPr/>
        </p:nvSpPr>
        <p:spPr>
          <a:xfrm>
            <a:off x="515774" y="1971196"/>
            <a:ext cx="2143356" cy="16158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167 (6%)</a:t>
            </a:r>
            <a:endParaRPr lang="en-US" sz="1100" b="1" dirty="0"/>
          </a:p>
          <a:p>
            <a:pPr marL="171450" indent="-171450">
              <a:lnSpc>
                <a:spcPct val="150000"/>
              </a:lnSpc>
              <a:buFont typeface="Arial" panose="020B0604020202020204" pitchFamily="34" charset="0"/>
              <a:buChar char="•"/>
            </a:pPr>
            <a:r>
              <a:rPr lang="en-US" sz="1100" dirty="0"/>
              <a:t>Avg. CPR: $0.74</a:t>
            </a:r>
          </a:p>
          <a:p>
            <a:pPr marL="171450" indent="-171450">
              <a:lnSpc>
                <a:spcPct val="150000"/>
              </a:lnSpc>
              <a:buFont typeface="Arial" panose="020B0604020202020204" pitchFamily="34" charset="0"/>
              <a:buChar char="•"/>
            </a:pPr>
            <a:r>
              <a:rPr lang="en-US" sz="1100" dirty="0"/>
              <a:t>60% of drivers’ age above 35 years old</a:t>
            </a:r>
          </a:p>
          <a:p>
            <a:pPr marL="171450" indent="-171450">
              <a:lnSpc>
                <a:spcPct val="150000"/>
              </a:lnSpc>
              <a:buFont typeface="Arial" panose="020B0604020202020204" pitchFamily="34" charset="0"/>
              <a:buChar char="•"/>
            </a:pPr>
            <a:r>
              <a:rPr lang="en-US" sz="1100" dirty="0"/>
              <a:t>All drivers’ tenure are more than 9 months</a:t>
            </a:r>
          </a:p>
        </p:txBody>
      </p:sp>
      <p:sp>
        <p:nvSpPr>
          <p:cNvPr id="39" name="Rounded Rectangle 38"/>
          <p:cNvSpPr>
            <a:spLocks/>
          </p:cNvSpPr>
          <p:nvPr/>
        </p:nvSpPr>
        <p:spPr>
          <a:xfrm>
            <a:off x="559920" y="1641423"/>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2A Summary</a:t>
            </a:r>
          </a:p>
        </p:txBody>
      </p:sp>
      <p:sp>
        <p:nvSpPr>
          <p:cNvPr id="41" name="Rounded Rectangle 40"/>
          <p:cNvSpPr>
            <a:spLocks/>
          </p:cNvSpPr>
          <p:nvPr/>
        </p:nvSpPr>
        <p:spPr>
          <a:xfrm>
            <a:off x="496366" y="3564744"/>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2A Summary</a:t>
            </a:r>
          </a:p>
        </p:txBody>
      </p:sp>
      <p:sp>
        <p:nvSpPr>
          <p:cNvPr id="37" name="Rounded Rectangle 36"/>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Least active drivers (2A)</a:t>
            </a:r>
          </a:p>
        </p:txBody>
      </p:sp>
      <p:cxnSp>
        <p:nvCxnSpPr>
          <p:cNvPr id="5" name="Straight Connector 4"/>
          <p:cNvCxnSpPr/>
          <p:nvPr/>
        </p:nvCxnSpPr>
        <p:spPr>
          <a:xfrm>
            <a:off x="2783514" y="315892"/>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302911"/>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814072" y="6168948"/>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499336" y="3825503"/>
            <a:ext cx="2143356" cy="288540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66% of drivers with </a:t>
            </a:r>
            <a:r>
              <a:rPr lang="en-US" sz="1100" dirty="0" err="1"/>
              <a:t>avg</a:t>
            </a:r>
            <a:r>
              <a:rPr lang="en-US" sz="1100" dirty="0"/>
              <a:t> AR above 85%</a:t>
            </a:r>
          </a:p>
          <a:p>
            <a:pPr marL="171450" indent="-171450">
              <a:lnSpc>
                <a:spcPct val="150000"/>
              </a:lnSpc>
              <a:buFont typeface="Arial" panose="020B0604020202020204" pitchFamily="34" charset="0"/>
              <a:buChar char="•"/>
            </a:pPr>
            <a:r>
              <a:rPr lang="en-US" sz="1100" dirty="0"/>
              <a:t>83% of drivers with </a:t>
            </a:r>
            <a:r>
              <a:rPr lang="en-US" sz="1100" dirty="0" err="1"/>
              <a:t>avg</a:t>
            </a:r>
            <a:r>
              <a:rPr lang="en-US" sz="1100" dirty="0"/>
              <a:t> CR below 5%</a:t>
            </a:r>
          </a:p>
          <a:p>
            <a:pPr marL="171450" indent="-171450">
              <a:lnSpc>
                <a:spcPct val="150000"/>
              </a:lnSpc>
              <a:buFont typeface="Arial" panose="020B0604020202020204" pitchFamily="34" charset="0"/>
              <a:buChar char="•"/>
            </a:pPr>
            <a:r>
              <a:rPr lang="en-US" sz="1100" dirty="0"/>
              <a:t>No driver completes </a:t>
            </a:r>
            <a:r>
              <a:rPr lang="en-US" sz="1100" dirty="0" err="1"/>
              <a:t>avg</a:t>
            </a:r>
            <a:r>
              <a:rPr lang="en-US" sz="1100" dirty="0"/>
              <a:t> more than 25 trips weekly</a:t>
            </a:r>
          </a:p>
          <a:p>
            <a:pPr marL="171450" indent="-171450">
              <a:lnSpc>
                <a:spcPct val="150000"/>
              </a:lnSpc>
              <a:buFont typeface="Arial" panose="020B0604020202020204" pitchFamily="34" charset="0"/>
              <a:buChar char="•"/>
            </a:pPr>
            <a:r>
              <a:rPr lang="en-US" sz="1100" dirty="0"/>
              <a:t>60% of drivers complete average less than 1000 trips in their lifetime with Grab</a:t>
            </a:r>
          </a:p>
          <a:p>
            <a:pPr marL="171450" indent="-171450">
              <a:lnSpc>
                <a:spcPct val="150000"/>
              </a:lnSpc>
              <a:buFont typeface="Arial" panose="020B0604020202020204" pitchFamily="34" charset="0"/>
              <a:buChar char="•"/>
            </a:pPr>
            <a:r>
              <a:rPr lang="en-US" sz="1100" dirty="0"/>
              <a:t>Mostly active on Tuesday</a:t>
            </a:r>
          </a:p>
          <a:p>
            <a:pPr marL="171450" indent="-171450">
              <a:lnSpc>
                <a:spcPct val="150000"/>
              </a:lnSpc>
              <a:buFont typeface="Arial" panose="020B0604020202020204" pitchFamily="34" charset="0"/>
              <a:buChar char="•"/>
            </a:pPr>
            <a:endParaRPr lang="en-US" sz="1100" dirty="0"/>
          </a:p>
        </p:txBody>
      </p:sp>
      <p:sp>
        <p:nvSpPr>
          <p:cNvPr id="59" name="TextBox 58"/>
          <p:cNvSpPr txBox="1"/>
          <p:nvPr/>
        </p:nvSpPr>
        <p:spPr>
          <a:xfrm>
            <a:off x="8848569" y="3359123"/>
            <a:ext cx="1709531" cy="261610"/>
          </a:xfrm>
          <a:prstGeom prst="rect">
            <a:avLst/>
          </a:prstGeom>
          <a:noFill/>
        </p:spPr>
        <p:txBody>
          <a:bodyPr wrap="square" rtlCol="0">
            <a:spAutoFit/>
          </a:bodyPr>
          <a:lstStyle/>
          <a:p>
            <a:r>
              <a:rPr lang="en-US" sz="1100" b="1" dirty="0"/>
              <a:t>CR</a:t>
            </a: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296" y="1016315"/>
            <a:ext cx="981584" cy="560337"/>
          </a:xfrm>
          <a:prstGeom prst="rect">
            <a:avLst/>
          </a:prstGeom>
          <a:solidFill>
            <a:schemeClr val="bg1"/>
          </a:solidFill>
        </p:spPr>
      </p:pic>
      <p:sp>
        <p:nvSpPr>
          <p:cNvPr id="25" name="TextBox 24"/>
          <p:cNvSpPr txBox="1"/>
          <p:nvPr/>
        </p:nvSpPr>
        <p:spPr>
          <a:xfrm>
            <a:off x="4551283" y="4776912"/>
            <a:ext cx="1709531" cy="261610"/>
          </a:xfrm>
          <a:prstGeom prst="rect">
            <a:avLst/>
          </a:prstGeom>
          <a:noFill/>
        </p:spPr>
        <p:txBody>
          <a:bodyPr wrap="square" rtlCol="0">
            <a:spAutoFit/>
          </a:bodyPr>
          <a:lstStyle/>
          <a:p>
            <a:r>
              <a:rPr lang="en-US" sz="1100" b="1" dirty="0"/>
              <a:t>Weekly trips</a:t>
            </a:r>
          </a:p>
        </p:txBody>
      </p:sp>
      <p:sp>
        <p:nvSpPr>
          <p:cNvPr id="46" name="TextBox 45"/>
          <p:cNvSpPr txBox="1"/>
          <p:nvPr/>
        </p:nvSpPr>
        <p:spPr>
          <a:xfrm>
            <a:off x="8848569" y="1680327"/>
            <a:ext cx="1709531" cy="261610"/>
          </a:xfrm>
          <a:prstGeom prst="rect">
            <a:avLst/>
          </a:prstGeom>
          <a:noFill/>
        </p:spPr>
        <p:txBody>
          <a:bodyPr wrap="square" rtlCol="0">
            <a:spAutoFit/>
          </a:bodyPr>
          <a:lstStyle/>
          <a:p>
            <a:r>
              <a:rPr lang="en-US" sz="1100" b="1" dirty="0"/>
              <a:t>AR</a:t>
            </a:r>
          </a:p>
        </p:txBody>
      </p:sp>
      <p:sp>
        <p:nvSpPr>
          <p:cNvPr id="36" name="TextBox 35"/>
          <p:cNvSpPr txBox="1"/>
          <p:nvPr/>
        </p:nvSpPr>
        <p:spPr>
          <a:xfrm>
            <a:off x="4615422" y="1680603"/>
            <a:ext cx="1709531" cy="261610"/>
          </a:xfrm>
          <a:prstGeom prst="rect">
            <a:avLst/>
          </a:prstGeom>
          <a:noFill/>
        </p:spPr>
        <p:txBody>
          <a:bodyPr wrap="square" rtlCol="0">
            <a:spAutoFit/>
          </a:bodyPr>
          <a:lstStyle/>
          <a:p>
            <a:r>
              <a:rPr lang="en-US" sz="1100" b="1" dirty="0"/>
              <a:t>Age</a:t>
            </a:r>
          </a:p>
        </p:txBody>
      </p:sp>
      <p:graphicFrame>
        <p:nvGraphicFramePr>
          <p:cNvPr id="43" name="Chart 42"/>
          <p:cNvGraphicFramePr>
            <a:graphicFrameLocks/>
          </p:cNvGraphicFramePr>
          <p:nvPr>
            <p:extLst>
              <p:ext uri="{D42A27DB-BD31-4B8C-83A1-F6EECF244321}">
                <p14:modId xmlns:p14="http://schemas.microsoft.com/office/powerpoint/2010/main" val="1302587181"/>
              </p:ext>
            </p:extLst>
          </p:nvPr>
        </p:nvGraphicFramePr>
        <p:xfrm>
          <a:off x="2946919" y="16734"/>
          <a:ext cx="4091666" cy="17943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 46"/>
          <p:cNvGraphicFramePr>
            <a:graphicFrameLocks/>
          </p:cNvGraphicFramePr>
          <p:nvPr>
            <p:extLst>
              <p:ext uri="{D42A27DB-BD31-4B8C-83A1-F6EECF244321}">
                <p14:modId xmlns:p14="http://schemas.microsoft.com/office/powerpoint/2010/main" val="1760136826"/>
              </p:ext>
            </p:extLst>
          </p:nvPr>
        </p:nvGraphicFramePr>
        <p:xfrm>
          <a:off x="7112672" y="-168812"/>
          <a:ext cx="3974253" cy="184544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8" name="Chart 47"/>
          <p:cNvGraphicFramePr>
            <a:graphicFrameLocks/>
          </p:cNvGraphicFramePr>
          <p:nvPr>
            <p:extLst>
              <p:ext uri="{D42A27DB-BD31-4B8C-83A1-F6EECF244321}">
                <p14:modId xmlns:p14="http://schemas.microsoft.com/office/powerpoint/2010/main" val="2459704722"/>
              </p:ext>
            </p:extLst>
          </p:nvPr>
        </p:nvGraphicFramePr>
        <p:xfrm>
          <a:off x="6983837" y="1676632"/>
          <a:ext cx="4231921" cy="183454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0" name="Chart 49"/>
          <p:cNvGraphicFramePr>
            <a:graphicFrameLocks/>
          </p:cNvGraphicFramePr>
          <p:nvPr>
            <p:extLst>
              <p:ext uri="{D42A27DB-BD31-4B8C-83A1-F6EECF244321}">
                <p14:modId xmlns:p14="http://schemas.microsoft.com/office/powerpoint/2010/main" val="2128488585"/>
              </p:ext>
            </p:extLst>
          </p:nvPr>
        </p:nvGraphicFramePr>
        <p:xfrm>
          <a:off x="2974769" y="2980715"/>
          <a:ext cx="3764605" cy="2003823"/>
        </p:xfrm>
        <a:graphic>
          <a:graphicData uri="http://schemas.openxmlformats.org/drawingml/2006/chart">
            <c:chart xmlns:c="http://schemas.openxmlformats.org/drawingml/2006/chart" xmlns:r="http://schemas.openxmlformats.org/officeDocument/2006/relationships" r:id="rId8"/>
          </a:graphicData>
        </a:graphic>
      </p:graphicFrame>
      <p:sp>
        <p:nvSpPr>
          <p:cNvPr id="51" name="TextBox 50"/>
          <p:cNvSpPr txBox="1"/>
          <p:nvPr/>
        </p:nvSpPr>
        <p:spPr>
          <a:xfrm>
            <a:off x="8659047" y="4776309"/>
            <a:ext cx="1709531" cy="261610"/>
          </a:xfrm>
          <a:prstGeom prst="rect">
            <a:avLst/>
          </a:prstGeom>
          <a:noFill/>
        </p:spPr>
        <p:txBody>
          <a:bodyPr wrap="square" rtlCol="0">
            <a:spAutoFit/>
          </a:bodyPr>
          <a:lstStyle/>
          <a:p>
            <a:r>
              <a:rPr lang="en-US" sz="1100" b="1" dirty="0"/>
              <a:t>Life time trips</a:t>
            </a:r>
          </a:p>
        </p:txBody>
      </p:sp>
      <p:graphicFrame>
        <p:nvGraphicFramePr>
          <p:cNvPr id="52" name="Chart 51"/>
          <p:cNvGraphicFramePr>
            <a:graphicFrameLocks/>
          </p:cNvGraphicFramePr>
          <p:nvPr>
            <p:extLst>
              <p:ext uri="{D42A27DB-BD31-4B8C-83A1-F6EECF244321}">
                <p14:modId xmlns:p14="http://schemas.microsoft.com/office/powerpoint/2010/main" val="3578011782"/>
              </p:ext>
            </p:extLst>
          </p:nvPr>
        </p:nvGraphicFramePr>
        <p:xfrm>
          <a:off x="7187120" y="3373130"/>
          <a:ext cx="3947301" cy="1464917"/>
        </p:xfrm>
        <a:graphic>
          <a:graphicData uri="http://schemas.openxmlformats.org/drawingml/2006/chart">
            <c:chart xmlns:c="http://schemas.openxmlformats.org/drawingml/2006/chart" xmlns:r="http://schemas.openxmlformats.org/officeDocument/2006/relationships" r:id="rId9"/>
          </a:graphicData>
        </a:graphic>
      </p:graphicFrame>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0608" y="1989605"/>
            <a:ext cx="3454344" cy="1347661"/>
          </a:xfrm>
          <a:prstGeom prst="rect">
            <a:avLst/>
          </a:prstGeom>
        </p:spPr>
      </p:pic>
      <p:sp>
        <p:nvSpPr>
          <p:cNvPr id="53" name="TextBox 52"/>
          <p:cNvSpPr txBox="1"/>
          <p:nvPr/>
        </p:nvSpPr>
        <p:spPr>
          <a:xfrm>
            <a:off x="4474842" y="3369956"/>
            <a:ext cx="1709531" cy="261610"/>
          </a:xfrm>
          <a:prstGeom prst="rect">
            <a:avLst/>
          </a:prstGeom>
          <a:noFill/>
        </p:spPr>
        <p:txBody>
          <a:bodyPr wrap="square" rtlCol="0">
            <a:spAutoFit/>
          </a:bodyPr>
          <a:lstStyle/>
          <a:p>
            <a:r>
              <a:rPr lang="en-US" sz="1100" b="1" dirty="0"/>
              <a:t>Driving pattern</a:t>
            </a:r>
          </a:p>
        </p:txBody>
      </p:sp>
      <p:sp>
        <p:nvSpPr>
          <p:cNvPr id="3" name="Rectangle 2"/>
          <p:cNvSpPr/>
          <p:nvPr/>
        </p:nvSpPr>
        <p:spPr>
          <a:xfrm>
            <a:off x="3872006" y="2553249"/>
            <a:ext cx="331115" cy="619290"/>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478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511950" y="1899070"/>
            <a:ext cx="2143356" cy="16158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1942 (75%)</a:t>
            </a:r>
            <a:endParaRPr lang="en-US" sz="1100" b="1" dirty="0"/>
          </a:p>
          <a:p>
            <a:pPr marL="171450" indent="-171450">
              <a:lnSpc>
                <a:spcPct val="150000"/>
              </a:lnSpc>
              <a:buFont typeface="Arial" panose="020B0604020202020204" pitchFamily="34" charset="0"/>
              <a:buChar char="•"/>
            </a:pPr>
            <a:r>
              <a:rPr lang="en-US" sz="1100" dirty="0"/>
              <a:t>Avg. CPR: $0.92</a:t>
            </a:r>
          </a:p>
          <a:p>
            <a:pPr marL="171450" indent="-171450">
              <a:lnSpc>
                <a:spcPct val="150000"/>
              </a:lnSpc>
              <a:buFont typeface="Arial" panose="020B0604020202020204" pitchFamily="34" charset="0"/>
              <a:buChar char="•"/>
            </a:pPr>
            <a:r>
              <a:rPr lang="en-US" sz="1100" dirty="0"/>
              <a:t>74% of drivers’ age below 45 years old</a:t>
            </a:r>
          </a:p>
          <a:p>
            <a:pPr marL="171450" indent="-171450">
              <a:lnSpc>
                <a:spcPct val="150000"/>
              </a:lnSpc>
              <a:buFont typeface="Arial" panose="020B0604020202020204" pitchFamily="34" charset="0"/>
              <a:buChar char="•"/>
            </a:pPr>
            <a:r>
              <a:rPr lang="en-US" sz="1100" dirty="0"/>
              <a:t>95% of drivers with tenure between 9 months to 1.5 years</a:t>
            </a:r>
          </a:p>
        </p:txBody>
      </p:sp>
      <p:sp>
        <p:nvSpPr>
          <p:cNvPr id="39" name="Rounded Rectangle 38"/>
          <p:cNvSpPr>
            <a:spLocks/>
          </p:cNvSpPr>
          <p:nvPr/>
        </p:nvSpPr>
        <p:spPr>
          <a:xfrm>
            <a:off x="559920" y="1641423"/>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2B Summary</a:t>
            </a:r>
          </a:p>
        </p:txBody>
      </p:sp>
      <p:sp>
        <p:nvSpPr>
          <p:cNvPr id="41" name="Rounded Rectangle 40"/>
          <p:cNvSpPr>
            <a:spLocks/>
          </p:cNvSpPr>
          <p:nvPr/>
        </p:nvSpPr>
        <p:spPr>
          <a:xfrm>
            <a:off x="496279" y="3490766"/>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2B Summary</a:t>
            </a:r>
          </a:p>
        </p:txBody>
      </p:sp>
      <p:sp>
        <p:nvSpPr>
          <p:cNvPr id="37" name="Rounded Rectangle 36"/>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Least active drivers (2B)</a:t>
            </a:r>
          </a:p>
        </p:txBody>
      </p:sp>
      <p:cxnSp>
        <p:nvCxnSpPr>
          <p:cNvPr id="5" name="Straight Connector 4"/>
          <p:cNvCxnSpPr/>
          <p:nvPr/>
        </p:nvCxnSpPr>
        <p:spPr>
          <a:xfrm>
            <a:off x="2783514" y="315892"/>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302911"/>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814072" y="6168948"/>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498263" y="3654532"/>
            <a:ext cx="2385088" cy="339323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46% of drivers with </a:t>
            </a:r>
            <a:r>
              <a:rPr lang="en-US" sz="1100" dirty="0" err="1"/>
              <a:t>avg</a:t>
            </a:r>
            <a:r>
              <a:rPr lang="en-US" sz="1100" dirty="0"/>
              <a:t> AR below 85%</a:t>
            </a:r>
          </a:p>
          <a:p>
            <a:pPr marL="171450" indent="-171450">
              <a:lnSpc>
                <a:spcPct val="150000"/>
              </a:lnSpc>
              <a:buFont typeface="Arial" panose="020B0604020202020204" pitchFamily="34" charset="0"/>
              <a:buChar char="•"/>
            </a:pPr>
            <a:r>
              <a:rPr lang="en-US" sz="1100" dirty="0"/>
              <a:t>83% of drivers with </a:t>
            </a:r>
            <a:r>
              <a:rPr lang="en-US" sz="1100" dirty="0" err="1"/>
              <a:t>avg</a:t>
            </a:r>
            <a:r>
              <a:rPr lang="en-US" sz="1100" dirty="0"/>
              <a:t> CR below 5%</a:t>
            </a:r>
          </a:p>
          <a:p>
            <a:pPr marL="171450" indent="-171450">
              <a:lnSpc>
                <a:spcPct val="150000"/>
              </a:lnSpc>
              <a:buFont typeface="Arial" panose="020B0604020202020204" pitchFamily="34" charset="0"/>
              <a:buChar char="•"/>
            </a:pPr>
            <a:r>
              <a:rPr lang="en-US" sz="1100" dirty="0"/>
              <a:t>No driver completes </a:t>
            </a:r>
            <a:r>
              <a:rPr lang="en-US" sz="1100" dirty="0" err="1"/>
              <a:t>aavg</a:t>
            </a:r>
            <a:r>
              <a:rPr lang="en-US" sz="1100" dirty="0"/>
              <a:t> more than 25 trips weekly</a:t>
            </a:r>
          </a:p>
          <a:p>
            <a:pPr marL="171450" indent="-171450">
              <a:lnSpc>
                <a:spcPct val="150000"/>
              </a:lnSpc>
              <a:buFont typeface="Arial" panose="020B0604020202020204" pitchFamily="34" charset="0"/>
              <a:buChar char="•"/>
            </a:pPr>
            <a:r>
              <a:rPr lang="en-US" sz="1100" dirty="0"/>
              <a:t>Only 24% of drivers completed </a:t>
            </a:r>
            <a:r>
              <a:rPr lang="en-US" sz="1100" dirty="0" err="1"/>
              <a:t>avg</a:t>
            </a:r>
            <a:r>
              <a:rPr lang="en-US" sz="1100" dirty="0"/>
              <a:t> more than 1000 trips in lifetime with Grab</a:t>
            </a:r>
          </a:p>
          <a:p>
            <a:pPr marL="171450" indent="-171450">
              <a:lnSpc>
                <a:spcPct val="150000"/>
              </a:lnSpc>
              <a:buFont typeface="Arial" panose="020B0604020202020204" pitchFamily="34" charset="0"/>
              <a:buChar char="•"/>
            </a:pPr>
            <a:r>
              <a:rPr lang="en-US" sz="1100" dirty="0"/>
              <a:t>Activity remains insignificant for the period</a:t>
            </a:r>
          </a:p>
          <a:p>
            <a:pPr marL="171450" indent="-171450">
              <a:lnSpc>
                <a:spcPct val="150000"/>
              </a:lnSpc>
              <a:buFont typeface="Arial" panose="020B0604020202020204" pitchFamily="34" charset="0"/>
              <a:buChar char="•"/>
            </a:pPr>
            <a:endParaRPr lang="en-US" sz="1100" dirty="0"/>
          </a:p>
          <a:p>
            <a:pPr marL="171450" indent="-171450">
              <a:lnSpc>
                <a:spcPct val="150000"/>
              </a:lnSpc>
              <a:buFont typeface="Arial" panose="020B0604020202020204" pitchFamily="34" charset="0"/>
              <a:buChar char="•"/>
            </a:pPr>
            <a:endParaRPr lang="en-US" sz="1100" dirty="0"/>
          </a:p>
        </p:txBody>
      </p:sp>
      <p:sp>
        <p:nvSpPr>
          <p:cNvPr id="59" name="TextBox 58"/>
          <p:cNvSpPr txBox="1"/>
          <p:nvPr/>
        </p:nvSpPr>
        <p:spPr>
          <a:xfrm>
            <a:off x="8848569" y="3359123"/>
            <a:ext cx="1709531" cy="261610"/>
          </a:xfrm>
          <a:prstGeom prst="rect">
            <a:avLst/>
          </a:prstGeom>
          <a:noFill/>
        </p:spPr>
        <p:txBody>
          <a:bodyPr wrap="square" rtlCol="0">
            <a:spAutoFit/>
          </a:bodyPr>
          <a:lstStyle/>
          <a:p>
            <a:r>
              <a:rPr lang="en-US" sz="1100" b="1" dirty="0"/>
              <a:t>CR</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96" y="1016315"/>
            <a:ext cx="981584" cy="560337"/>
          </a:xfrm>
          <a:prstGeom prst="rect">
            <a:avLst/>
          </a:prstGeom>
          <a:solidFill>
            <a:schemeClr val="bg1"/>
          </a:solidFill>
        </p:spPr>
      </p:pic>
      <p:sp>
        <p:nvSpPr>
          <p:cNvPr id="25" name="TextBox 24"/>
          <p:cNvSpPr txBox="1"/>
          <p:nvPr/>
        </p:nvSpPr>
        <p:spPr>
          <a:xfrm>
            <a:off x="4551283" y="4776912"/>
            <a:ext cx="1709531" cy="261610"/>
          </a:xfrm>
          <a:prstGeom prst="rect">
            <a:avLst/>
          </a:prstGeom>
          <a:noFill/>
        </p:spPr>
        <p:txBody>
          <a:bodyPr wrap="square" rtlCol="0">
            <a:spAutoFit/>
          </a:bodyPr>
          <a:lstStyle/>
          <a:p>
            <a:r>
              <a:rPr lang="en-US" sz="1100" b="1" dirty="0"/>
              <a:t>Weekly trips</a:t>
            </a:r>
          </a:p>
        </p:txBody>
      </p:sp>
      <p:sp>
        <p:nvSpPr>
          <p:cNvPr id="46" name="TextBox 45"/>
          <p:cNvSpPr txBox="1"/>
          <p:nvPr/>
        </p:nvSpPr>
        <p:spPr>
          <a:xfrm>
            <a:off x="8848569" y="1680327"/>
            <a:ext cx="1709531" cy="261610"/>
          </a:xfrm>
          <a:prstGeom prst="rect">
            <a:avLst/>
          </a:prstGeom>
          <a:noFill/>
        </p:spPr>
        <p:txBody>
          <a:bodyPr wrap="square" rtlCol="0">
            <a:spAutoFit/>
          </a:bodyPr>
          <a:lstStyle/>
          <a:p>
            <a:r>
              <a:rPr lang="en-US" sz="1100" b="1" dirty="0"/>
              <a:t>AR</a:t>
            </a:r>
          </a:p>
        </p:txBody>
      </p:sp>
      <p:sp>
        <p:nvSpPr>
          <p:cNvPr id="36" name="TextBox 35"/>
          <p:cNvSpPr txBox="1"/>
          <p:nvPr/>
        </p:nvSpPr>
        <p:spPr>
          <a:xfrm>
            <a:off x="4615422" y="1680603"/>
            <a:ext cx="1709531" cy="261610"/>
          </a:xfrm>
          <a:prstGeom prst="rect">
            <a:avLst/>
          </a:prstGeom>
          <a:noFill/>
        </p:spPr>
        <p:txBody>
          <a:bodyPr wrap="square" rtlCol="0">
            <a:spAutoFit/>
          </a:bodyPr>
          <a:lstStyle/>
          <a:p>
            <a:r>
              <a:rPr lang="en-US" sz="1100" b="1" dirty="0"/>
              <a:t>Age</a:t>
            </a:r>
          </a:p>
        </p:txBody>
      </p:sp>
      <p:sp>
        <p:nvSpPr>
          <p:cNvPr id="51" name="TextBox 50"/>
          <p:cNvSpPr txBox="1"/>
          <p:nvPr/>
        </p:nvSpPr>
        <p:spPr>
          <a:xfrm>
            <a:off x="8659047" y="4776309"/>
            <a:ext cx="1709531" cy="261610"/>
          </a:xfrm>
          <a:prstGeom prst="rect">
            <a:avLst/>
          </a:prstGeom>
          <a:noFill/>
        </p:spPr>
        <p:txBody>
          <a:bodyPr wrap="square" rtlCol="0">
            <a:spAutoFit/>
          </a:bodyPr>
          <a:lstStyle/>
          <a:p>
            <a:r>
              <a:rPr lang="en-US" sz="1100" b="1" dirty="0"/>
              <a:t>Life time trips</a:t>
            </a:r>
          </a:p>
        </p:txBody>
      </p:sp>
      <p:sp>
        <p:nvSpPr>
          <p:cNvPr id="53" name="TextBox 52"/>
          <p:cNvSpPr txBox="1"/>
          <p:nvPr/>
        </p:nvSpPr>
        <p:spPr>
          <a:xfrm>
            <a:off x="4474842" y="3369956"/>
            <a:ext cx="1709531" cy="261610"/>
          </a:xfrm>
          <a:prstGeom prst="rect">
            <a:avLst/>
          </a:prstGeom>
          <a:noFill/>
        </p:spPr>
        <p:txBody>
          <a:bodyPr wrap="square" rtlCol="0">
            <a:spAutoFit/>
          </a:bodyPr>
          <a:lstStyle/>
          <a:p>
            <a:r>
              <a:rPr lang="en-US" sz="1100" b="1" dirty="0"/>
              <a:t>Driving pattern</a:t>
            </a:r>
          </a:p>
        </p:txBody>
      </p:sp>
      <p:graphicFrame>
        <p:nvGraphicFramePr>
          <p:cNvPr id="31" name="Chart 30"/>
          <p:cNvGraphicFramePr>
            <a:graphicFrameLocks/>
          </p:cNvGraphicFramePr>
          <p:nvPr>
            <p:extLst>
              <p:ext uri="{D42A27DB-BD31-4B8C-83A1-F6EECF244321}">
                <p14:modId xmlns:p14="http://schemas.microsoft.com/office/powerpoint/2010/main" val="4251986219"/>
              </p:ext>
            </p:extLst>
          </p:nvPr>
        </p:nvGraphicFramePr>
        <p:xfrm>
          <a:off x="2706626" y="279465"/>
          <a:ext cx="4540091" cy="15063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Chart 31"/>
          <p:cNvGraphicFramePr>
            <a:graphicFrameLocks/>
          </p:cNvGraphicFramePr>
          <p:nvPr>
            <p:extLst>
              <p:ext uri="{D42A27DB-BD31-4B8C-83A1-F6EECF244321}">
                <p14:modId xmlns:p14="http://schemas.microsoft.com/office/powerpoint/2010/main" val="426462348"/>
              </p:ext>
            </p:extLst>
          </p:nvPr>
        </p:nvGraphicFramePr>
        <p:xfrm>
          <a:off x="6891192" y="4569074"/>
          <a:ext cx="4279570" cy="17306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3" name="Chart 32"/>
          <p:cNvGraphicFramePr>
            <a:graphicFrameLocks/>
          </p:cNvGraphicFramePr>
          <p:nvPr>
            <p:extLst>
              <p:ext uri="{D42A27DB-BD31-4B8C-83A1-F6EECF244321}">
                <p14:modId xmlns:p14="http://schemas.microsoft.com/office/powerpoint/2010/main" val="2486885961"/>
              </p:ext>
            </p:extLst>
          </p:nvPr>
        </p:nvGraphicFramePr>
        <p:xfrm>
          <a:off x="6862598" y="289410"/>
          <a:ext cx="4606545" cy="14741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Chart 33"/>
          <p:cNvGraphicFramePr>
            <a:graphicFrameLocks/>
          </p:cNvGraphicFramePr>
          <p:nvPr>
            <p:extLst>
              <p:ext uri="{D42A27DB-BD31-4B8C-83A1-F6EECF244321}">
                <p14:modId xmlns:p14="http://schemas.microsoft.com/office/powerpoint/2010/main" val="937734246"/>
              </p:ext>
            </p:extLst>
          </p:nvPr>
        </p:nvGraphicFramePr>
        <p:xfrm>
          <a:off x="6862598" y="1294455"/>
          <a:ext cx="4308164" cy="225963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5" name="Chart 34"/>
          <p:cNvGraphicFramePr>
            <a:graphicFrameLocks/>
          </p:cNvGraphicFramePr>
          <p:nvPr>
            <p:extLst>
              <p:ext uri="{D42A27DB-BD31-4B8C-83A1-F6EECF244321}">
                <p14:modId xmlns:p14="http://schemas.microsoft.com/office/powerpoint/2010/main" val="1707561385"/>
              </p:ext>
            </p:extLst>
          </p:nvPr>
        </p:nvGraphicFramePr>
        <p:xfrm>
          <a:off x="2799185" y="2894087"/>
          <a:ext cx="4004014" cy="201302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8" name="Chart 37"/>
          <p:cNvGraphicFramePr>
            <a:graphicFrameLocks/>
          </p:cNvGraphicFramePr>
          <p:nvPr>
            <p:extLst>
              <p:ext uri="{D42A27DB-BD31-4B8C-83A1-F6EECF244321}">
                <p14:modId xmlns:p14="http://schemas.microsoft.com/office/powerpoint/2010/main" val="4017223380"/>
              </p:ext>
            </p:extLst>
          </p:nvPr>
        </p:nvGraphicFramePr>
        <p:xfrm>
          <a:off x="7097917" y="3027284"/>
          <a:ext cx="4036504" cy="1879830"/>
        </p:xfrm>
        <a:graphic>
          <a:graphicData uri="http://schemas.openxmlformats.org/drawingml/2006/chart">
            <c:chart xmlns:c="http://schemas.openxmlformats.org/drawingml/2006/chart" xmlns:r="http://schemas.openxmlformats.org/officeDocument/2006/relationships" r:id="rId9"/>
          </a:graphicData>
        </a:graphic>
      </p:graphicFrame>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916" y="2026194"/>
            <a:ext cx="3797283" cy="1400776"/>
          </a:xfrm>
          <a:prstGeom prst="rect">
            <a:avLst/>
          </a:prstGeom>
        </p:spPr>
      </p:pic>
      <p:sp>
        <p:nvSpPr>
          <p:cNvPr id="6" name="Rectangle 5"/>
          <p:cNvSpPr/>
          <p:nvPr/>
        </p:nvSpPr>
        <p:spPr>
          <a:xfrm>
            <a:off x="3108960" y="3151163"/>
            <a:ext cx="3694239" cy="218793"/>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551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33656232"/>
              </p:ext>
            </p:extLst>
          </p:nvPr>
        </p:nvGraphicFramePr>
        <p:xfrm>
          <a:off x="1886298" y="-321253"/>
          <a:ext cx="8207375" cy="5351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Overall Approach for Segmentation Model</a:t>
            </a:r>
          </a:p>
        </p:txBody>
      </p:sp>
      <p:sp>
        <p:nvSpPr>
          <p:cNvPr id="5" name="Down Arrow 4"/>
          <p:cNvSpPr/>
          <p:nvPr/>
        </p:nvSpPr>
        <p:spPr bwMode="gray">
          <a:xfrm rot="19038657">
            <a:off x="4103087" y="3246031"/>
            <a:ext cx="529936" cy="1148618"/>
          </a:xfrm>
          <a:prstGeom prst="downArrow">
            <a:avLst/>
          </a:prstGeom>
          <a:solidFill>
            <a:srgbClr val="B5CBE7"/>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a:solidFill>
                <a:sysClr val="windowText" lastClr="000000"/>
              </a:solidFill>
              <a:latin typeface="Arial" pitchFamily="34" charset="0"/>
              <a:cs typeface="Arial" pitchFamily="34" charset="0"/>
            </a:endParaRPr>
          </a:p>
        </p:txBody>
      </p:sp>
      <p:sp>
        <p:nvSpPr>
          <p:cNvPr id="6" name="Rounded Rectangle 5"/>
          <p:cNvSpPr/>
          <p:nvPr/>
        </p:nvSpPr>
        <p:spPr bwMode="gray">
          <a:xfrm>
            <a:off x="4867213" y="4188114"/>
            <a:ext cx="2247243" cy="1184565"/>
          </a:xfrm>
          <a:prstGeom prst="roundRect">
            <a:avLst/>
          </a:prstGeom>
          <a:solidFill>
            <a:srgbClr val="00B050"/>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algn="ctr" fontAlgn="base">
              <a:spcAft>
                <a:spcPts val="300"/>
              </a:spcAft>
            </a:pPr>
            <a:endParaRPr lang="en-US" sz="1600" kern="0" dirty="0">
              <a:solidFill>
                <a:sysClr val="windowText" lastClr="000000"/>
              </a:solidFill>
              <a:latin typeface="Arial" pitchFamily="34" charset="0"/>
              <a:cs typeface="Arial" pitchFamily="34" charset="0"/>
            </a:endParaRPr>
          </a:p>
          <a:p>
            <a:pPr algn="ctr" fontAlgn="base">
              <a:spcAft>
                <a:spcPts val="300"/>
              </a:spcAft>
            </a:pPr>
            <a:r>
              <a:rPr lang="en-US" sz="1600" kern="0" dirty="0">
                <a:solidFill>
                  <a:schemeClr val="bg1"/>
                </a:solidFill>
                <a:latin typeface="Arial" pitchFamily="34" charset="0"/>
                <a:cs typeface="Arial" pitchFamily="34" charset="0"/>
              </a:rPr>
              <a:t>Passive Segment</a:t>
            </a:r>
          </a:p>
        </p:txBody>
      </p:sp>
      <p:sp>
        <p:nvSpPr>
          <p:cNvPr id="7" name="TextBox 6"/>
          <p:cNvSpPr txBox="1"/>
          <p:nvPr/>
        </p:nvSpPr>
        <p:spPr>
          <a:xfrm>
            <a:off x="1996446" y="3158242"/>
            <a:ext cx="1724891" cy="626701"/>
          </a:xfrm>
          <a:prstGeom prst="rect">
            <a:avLst/>
          </a:prstGeom>
          <a:noFill/>
        </p:spPr>
        <p:txBody>
          <a:bodyPr wrap="square" lIns="36000" tIns="36000" rIns="36000" bIns="36000" rtlCol="0">
            <a:spAutoFit/>
          </a:bodyPr>
          <a:lstStyle/>
          <a:p>
            <a:pPr algn="l"/>
            <a:r>
              <a:rPr lang="en-US" sz="1200" dirty="0"/>
              <a:t>Segmentation of drivers performed based on driver’s online activity. </a:t>
            </a:r>
          </a:p>
        </p:txBody>
      </p:sp>
      <p:sp>
        <p:nvSpPr>
          <p:cNvPr id="8" name="TextBox 7"/>
          <p:cNvSpPr txBox="1"/>
          <p:nvPr/>
        </p:nvSpPr>
        <p:spPr>
          <a:xfrm>
            <a:off x="5124923" y="3194799"/>
            <a:ext cx="1724891" cy="811367"/>
          </a:xfrm>
          <a:prstGeom prst="rect">
            <a:avLst/>
          </a:prstGeom>
          <a:noFill/>
        </p:spPr>
        <p:txBody>
          <a:bodyPr wrap="square" lIns="36000" tIns="36000" rIns="36000" bIns="36000" rtlCol="0">
            <a:spAutoFit/>
          </a:bodyPr>
          <a:lstStyle/>
          <a:p>
            <a:pPr algn="l"/>
            <a:r>
              <a:rPr lang="en-US" sz="1200" dirty="0"/>
              <a:t>Identify driver segments that can potentially reduce CPR and increase capacity</a:t>
            </a:r>
          </a:p>
        </p:txBody>
      </p:sp>
      <p:sp>
        <p:nvSpPr>
          <p:cNvPr id="9" name="TextBox 8"/>
          <p:cNvSpPr txBox="1"/>
          <p:nvPr/>
        </p:nvSpPr>
        <p:spPr>
          <a:xfrm>
            <a:off x="5040487" y="5518275"/>
            <a:ext cx="1893761" cy="1180699"/>
          </a:xfrm>
          <a:prstGeom prst="rect">
            <a:avLst/>
          </a:prstGeom>
          <a:noFill/>
        </p:spPr>
        <p:txBody>
          <a:bodyPr wrap="square" lIns="36000" tIns="36000" rIns="36000" bIns="36000" rtlCol="0">
            <a:spAutoFit/>
          </a:bodyPr>
          <a:lstStyle/>
          <a:p>
            <a:pPr algn="l"/>
            <a:r>
              <a:rPr lang="en-US" sz="1200" dirty="0"/>
              <a:t>Further information is required and may be gathered through incentive campaigns aimed at discovering their underlying behavior</a:t>
            </a:r>
          </a:p>
        </p:txBody>
      </p:sp>
      <p:sp>
        <p:nvSpPr>
          <p:cNvPr id="12" name="Curved Right Arrow 11"/>
          <p:cNvSpPr/>
          <p:nvPr/>
        </p:nvSpPr>
        <p:spPr bwMode="gray">
          <a:xfrm rot="7710662" flipH="1">
            <a:off x="3266756" y="3577151"/>
            <a:ext cx="668330" cy="2224632"/>
          </a:xfrm>
          <a:prstGeom prst="curvedRightArrow">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a:solidFill>
                <a:sysClr val="windowText" lastClr="000000"/>
              </a:solidFill>
              <a:latin typeface="Arial" pitchFamily="34" charset="0"/>
              <a:cs typeface="Arial" pitchFamily="34" charset="0"/>
            </a:endParaRPr>
          </a:p>
        </p:txBody>
      </p:sp>
    </p:spTree>
    <p:extLst>
      <p:ext uri="{BB962C8B-B14F-4D97-AF65-F5344CB8AC3E}">
        <p14:creationId xmlns:p14="http://schemas.microsoft.com/office/powerpoint/2010/main" val="1951246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511950" y="1899070"/>
            <a:ext cx="2143356" cy="161582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Size of  cluster: 472 (18%)</a:t>
            </a:r>
            <a:endParaRPr lang="en-US" sz="1100" b="1" dirty="0"/>
          </a:p>
          <a:p>
            <a:pPr marL="171450" indent="-171450">
              <a:lnSpc>
                <a:spcPct val="150000"/>
              </a:lnSpc>
              <a:buFont typeface="Arial" panose="020B0604020202020204" pitchFamily="34" charset="0"/>
              <a:buChar char="•"/>
            </a:pPr>
            <a:r>
              <a:rPr lang="en-US" sz="1100" dirty="0"/>
              <a:t>Avg. CPR: $1.15</a:t>
            </a:r>
          </a:p>
          <a:p>
            <a:pPr marL="171450" indent="-171450">
              <a:lnSpc>
                <a:spcPct val="150000"/>
              </a:lnSpc>
              <a:buFont typeface="Arial" panose="020B0604020202020204" pitchFamily="34" charset="0"/>
              <a:buChar char="•"/>
            </a:pPr>
            <a:r>
              <a:rPr lang="en-US" sz="1100" dirty="0"/>
              <a:t>82% of drivers’ age above 30 years old</a:t>
            </a:r>
          </a:p>
          <a:p>
            <a:pPr marL="171450" indent="-171450">
              <a:lnSpc>
                <a:spcPct val="150000"/>
              </a:lnSpc>
              <a:buFont typeface="Arial" panose="020B0604020202020204" pitchFamily="34" charset="0"/>
              <a:buChar char="•"/>
            </a:pPr>
            <a:r>
              <a:rPr lang="en-US" sz="1100" dirty="0"/>
              <a:t>53% of drivers’ tenure is between 1 to 1.5 years</a:t>
            </a:r>
          </a:p>
        </p:txBody>
      </p:sp>
      <p:sp>
        <p:nvSpPr>
          <p:cNvPr id="39" name="Rounded Rectangle 38"/>
          <p:cNvSpPr>
            <a:spLocks/>
          </p:cNvSpPr>
          <p:nvPr/>
        </p:nvSpPr>
        <p:spPr>
          <a:xfrm>
            <a:off x="559920" y="1641423"/>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2C Summary</a:t>
            </a:r>
          </a:p>
        </p:txBody>
      </p:sp>
      <p:sp>
        <p:nvSpPr>
          <p:cNvPr id="41" name="Rounded Rectangle 40"/>
          <p:cNvSpPr>
            <a:spLocks/>
          </p:cNvSpPr>
          <p:nvPr/>
        </p:nvSpPr>
        <p:spPr>
          <a:xfrm>
            <a:off x="496279" y="3490766"/>
            <a:ext cx="2099210" cy="242138"/>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Segment 2C Summary</a:t>
            </a:r>
          </a:p>
        </p:txBody>
      </p:sp>
      <p:sp>
        <p:nvSpPr>
          <p:cNvPr id="37" name="Rounded Rectangle 36"/>
          <p:cNvSpPr>
            <a:spLocks/>
          </p:cNvSpPr>
          <p:nvPr/>
        </p:nvSpPr>
        <p:spPr bwMode="auto">
          <a:xfrm>
            <a:off x="426118" y="290013"/>
            <a:ext cx="10860259" cy="6109297"/>
          </a:xfrm>
          <a:prstGeom prst="roundRect">
            <a:avLst>
              <a:gd name="adj" fmla="val 4363"/>
            </a:avLst>
          </a:prstGeom>
          <a:noFill/>
          <a:ln w="317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45720" tIns="0" rIns="45720" bIns="45720" numCol="1" rtlCol="0" anchor="t" anchorCtr="1" compatLnSpc="1">
            <a:prstTxWarp prst="textNoShape">
              <a:avLst/>
            </a:prstTxWarp>
            <a:noAutofit/>
          </a:bodyPr>
          <a:lstStyle/>
          <a:p>
            <a:pPr algn="ctr" eaLnBrk="0" fontAlgn="base" hangingPunct="0">
              <a:spcBef>
                <a:spcPct val="0"/>
              </a:spcBef>
              <a:spcAft>
                <a:spcPct val="0"/>
              </a:spcAft>
            </a:pPr>
            <a:endParaRPr lang="en-US" sz="2000" b="1" dirty="0">
              <a:solidFill>
                <a:prstClr val="black"/>
              </a:solidFill>
            </a:endParaRPr>
          </a:p>
        </p:txBody>
      </p:sp>
      <p:sp>
        <p:nvSpPr>
          <p:cNvPr id="44" name="Rounded Rectangle 43"/>
          <p:cNvSpPr>
            <a:spLocks/>
          </p:cNvSpPr>
          <p:nvPr/>
        </p:nvSpPr>
        <p:spPr>
          <a:xfrm>
            <a:off x="699602" y="395066"/>
            <a:ext cx="1596389" cy="449519"/>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prstClr val="white"/>
                </a:solidFill>
              </a:rPr>
              <a:t>Least active drivers (2C)</a:t>
            </a:r>
          </a:p>
        </p:txBody>
      </p:sp>
      <p:cxnSp>
        <p:nvCxnSpPr>
          <p:cNvPr id="5" name="Straight Connector 4"/>
          <p:cNvCxnSpPr/>
          <p:nvPr/>
        </p:nvCxnSpPr>
        <p:spPr>
          <a:xfrm>
            <a:off x="2783514" y="315892"/>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2942749" y="302911"/>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7038585"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7199221" y="290283"/>
            <a:ext cx="47496" cy="6093966"/>
          </a:xfrm>
          <a:prstGeom prst="line">
            <a:avLst/>
          </a:prstGeom>
          <a:ln w="28575">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8" name="Straight Connector 7"/>
          <p:cNvCxnSpPr/>
          <p:nvPr/>
        </p:nvCxnSpPr>
        <p:spPr>
          <a:xfrm flipV="1">
            <a:off x="2807262" y="1881202"/>
            <a:ext cx="8446892" cy="1786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831010" y="3594412"/>
            <a:ext cx="8455367" cy="129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798787" y="5038522"/>
            <a:ext cx="8487590" cy="22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814072" y="6168948"/>
            <a:ext cx="1709531" cy="261610"/>
          </a:xfrm>
          <a:prstGeom prst="rect">
            <a:avLst/>
          </a:prstGeom>
          <a:noFill/>
        </p:spPr>
        <p:txBody>
          <a:bodyPr wrap="square" rtlCol="0">
            <a:spAutoFit/>
          </a:bodyPr>
          <a:lstStyle/>
          <a:p>
            <a:r>
              <a:rPr lang="en-US" sz="1100" b="1" dirty="0"/>
              <a:t>Tenure</a:t>
            </a:r>
          </a:p>
        </p:txBody>
      </p:sp>
      <p:sp>
        <p:nvSpPr>
          <p:cNvPr id="57" name="TextBox 56"/>
          <p:cNvSpPr txBox="1"/>
          <p:nvPr/>
        </p:nvSpPr>
        <p:spPr>
          <a:xfrm>
            <a:off x="498263" y="3654532"/>
            <a:ext cx="2385088" cy="339323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38% of drivers with </a:t>
            </a:r>
            <a:r>
              <a:rPr lang="en-US" sz="1100" dirty="0" err="1"/>
              <a:t>avg</a:t>
            </a:r>
            <a:r>
              <a:rPr lang="en-US" sz="1100" dirty="0"/>
              <a:t> AR above 95%</a:t>
            </a:r>
          </a:p>
          <a:p>
            <a:pPr marL="171450" indent="-171450">
              <a:lnSpc>
                <a:spcPct val="150000"/>
              </a:lnSpc>
              <a:buFont typeface="Arial" panose="020B0604020202020204" pitchFamily="34" charset="0"/>
              <a:buChar char="•"/>
            </a:pPr>
            <a:r>
              <a:rPr lang="en-US" sz="1100" dirty="0"/>
              <a:t>72% of drivers with </a:t>
            </a:r>
            <a:r>
              <a:rPr lang="en-US" sz="1100" dirty="0" err="1"/>
              <a:t>avg</a:t>
            </a:r>
            <a:r>
              <a:rPr lang="en-US" sz="1100" dirty="0"/>
              <a:t> CR below 5%</a:t>
            </a:r>
          </a:p>
          <a:p>
            <a:pPr marL="171450" indent="-171450">
              <a:lnSpc>
                <a:spcPct val="150000"/>
              </a:lnSpc>
              <a:buFont typeface="Arial" panose="020B0604020202020204" pitchFamily="34" charset="0"/>
              <a:buChar char="•"/>
            </a:pPr>
            <a:r>
              <a:rPr lang="en-US" sz="1100" dirty="0"/>
              <a:t>7% of drivers completed </a:t>
            </a:r>
            <a:r>
              <a:rPr lang="en-US" sz="1100" dirty="0" err="1"/>
              <a:t>avg</a:t>
            </a:r>
            <a:r>
              <a:rPr lang="en-US" sz="1100" dirty="0"/>
              <a:t> 25 – 50 trips weekly</a:t>
            </a:r>
          </a:p>
          <a:p>
            <a:pPr marL="171450" indent="-171450">
              <a:lnSpc>
                <a:spcPct val="150000"/>
              </a:lnSpc>
              <a:buFont typeface="Arial" panose="020B0604020202020204" pitchFamily="34" charset="0"/>
              <a:buChar char="•"/>
            </a:pPr>
            <a:r>
              <a:rPr lang="en-US" sz="1100" dirty="0"/>
              <a:t>85% of the drivers completed average of more than 1000 trips in the lifetime with Grab</a:t>
            </a:r>
          </a:p>
          <a:p>
            <a:pPr marL="171450" indent="-171450">
              <a:lnSpc>
                <a:spcPct val="150000"/>
              </a:lnSpc>
              <a:buFont typeface="Arial" panose="020B0604020202020204" pitchFamily="34" charset="0"/>
              <a:buChar char="•"/>
            </a:pPr>
            <a:r>
              <a:rPr lang="en-US" sz="1100" dirty="0"/>
              <a:t>Irregular activity pattern throughout the week</a:t>
            </a:r>
          </a:p>
          <a:p>
            <a:pPr marL="171450" indent="-171450">
              <a:lnSpc>
                <a:spcPct val="150000"/>
              </a:lnSpc>
              <a:buFont typeface="Arial" panose="020B0604020202020204" pitchFamily="34" charset="0"/>
              <a:buChar char="•"/>
            </a:pPr>
            <a:endParaRPr lang="en-US" sz="1100" dirty="0"/>
          </a:p>
          <a:p>
            <a:pPr marL="171450" indent="-171450">
              <a:lnSpc>
                <a:spcPct val="150000"/>
              </a:lnSpc>
              <a:buFont typeface="Arial" panose="020B0604020202020204" pitchFamily="34" charset="0"/>
              <a:buChar char="•"/>
            </a:pPr>
            <a:endParaRPr lang="en-US" sz="1100" dirty="0"/>
          </a:p>
        </p:txBody>
      </p:sp>
      <p:sp>
        <p:nvSpPr>
          <p:cNvPr id="59" name="TextBox 58"/>
          <p:cNvSpPr txBox="1"/>
          <p:nvPr/>
        </p:nvSpPr>
        <p:spPr>
          <a:xfrm>
            <a:off x="8848569" y="3359123"/>
            <a:ext cx="1709531" cy="261610"/>
          </a:xfrm>
          <a:prstGeom prst="rect">
            <a:avLst/>
          </a:prstGeom>
          <a:noFill/>
        </p:spPr>
        <p:txBody>
          <a:bodyPr wrap="square" rtlCol="0">
            <a:spAutoFit/>
          </a:bodyPr>
          <a:lstStyle/>
          <a:p>
            <a:r>
              <a:rPr lang="en-US" sz="1100" b="1" dirty="0"/>
              <a:t>CR</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96" y="1016315"/>
            <a:ext cx="981584" cy="560337"/>
          </a:xfrm>
          <a:prstGeom prst="rect">
            <a:avLst/>
          </a:prstGeom>
          <a:solidFill>
            <a:schemeClr val="bg1"/>
          </a:solidFill>
        </p:spPr>
      </p:pic>
      <p:sp>
        <p:nvSpPr>
          <p:cNvPr id="25" name="TextBox 24"/>
          <p:cNvSpPr txBox="1"/>
          <p:nvPr/>
        </p:nvSpPr>
        <p:spPr>
          <a:xfrm>
            <a:off x="4551283" y="4776912"/>
            <a:ext cx="1709531" cy="261610"/>
          </a:xfrm>
          <a:prstGeom prst="rect">
            <a:avLst/>
          </a:prstGeom>
          <a:noFill/>
        </p:spPr>
        <p:txBody>
          <a:bodyPr wrap="square" rtlCol="0">
            <a:spAutoFit/>
          </a:bodyPr>
          <a:lstStyle/>
          <a:p>
            <a:r>
              <a:rPr lang="en-US" sz="1100" b="1" dirty="0"/>
              <a:t>Weekly trips</a:t>
            </a:r>
          </a:p>
        </p:txBody>
      </p:sp>
      <p:sp>
        <p:nvSpPr>
          <p:cNvPr id="46" name="TextBox 45"/>
          <p:cNvSpPr txBox="1"/>
          <p:nvPr/>
        </p:nvSpPr>
        <p:spPr>
          <a:xfrm>
            <a:off x="8848569" y="1680327"/>
            <a:ext cx="1709531" cy="261610"/>
          </a:xfrm>
          <a:prstGeom prst="rect">
            <a:avLst/>
          </a:prstGeom>
          <a:noFill/>
        </p:spPr>
        <p:txBody>
          <a:bodyPr wrap="square" rtlCol="0">
            <a:spAutoFit/>
          </a:bodyPr>
          <a:lstStyle/>
          <a:p>
            <a:r>
              <a:rPr lang="en-US" sz="1100" b="1" dirty="0"/>
              <a:t>AR</a:t>
            </a:r>
          </a:p>
        </p:txBody>
      </p:sp>
      <p:sp>
        <p:nvSpPr>
          <p:cNvPr id="36" name="TextBox 35"/>
          <p:cNvSpPr txBox="1"/>
          <p:nvPr/>
        </p:nvSpPr>
        <p:spPr>
          <a:xfrm>
            <a:off x="4615422" y="1680603"/>
            <a:ext cx="1709531" cy="261610"/>
          </a:xfrm>
          <a:prstGeom prst="rect">
            <a:avLst/>
          </a:prstGeom>
          <a:noFill/>
        </p:spPr>
        <p:txBody>
          <a:bodyPr wrap="square" rtlCol="0">
            <a:spAutoFit/>
          </a:bodyPr>
          <a:lstStyle/>
          <a:p>
            <a:r>
              <a:rPr lang="en-US" sz="1100" b="1" dirty="0"/>
              <a:t>Age</a:t>
            </a:r>
          </a:p>
        </p:txBody>
      </p:sp>
      <p:sp>
        <p:nvSpPr>
          <p:cNvPr id="51" name="TextBox 50"/>
          <p:cNvSpPr txBox="1"/>
          <p:nvPr/>
        </p:nvSpPr>
        <p:spPr>
          <a:xfrm>
            <a:off x="8659047" y="4776309"/>
            <a:ext cx="1709531" cy="261610"/>
          </a:xfrm>
          <a:prstGeom prst="rect">
            <a:avLst/>
          </a:prstGeom>
          <a:noFill/>
        </p:spPr>
        <p:txBody>
          <a:bodyPr wrap="square" rtlCol="0">
            <a:spAutoFit/>
          </a:bodyPr>
          <a:lstStyle/>
          <a:p>
            <a:r>
              <a:rPr lang="en-US" sz="1100" b="1" dirty="0"/>
              <a:t>Life time trips</a:t>
            </a:r>
          </a:p>
        </p:txBody>
      </p:sp>
      <p:sp>
        <p:nvSpPr>
          <p:cNvPr id="53" name="TextBox 52"/>
          <p:cNvSpPr txBox="1"/>
          <p:nvPr/>
        </p:nvSpPr>
        <p:spPr>
          <a:xfrm>
            <a:off x="4474842" y="3369956"/>
            <a:ext cx="1709531" cy="261610"/>
          </a:xfrm>
          <a:prstGeom prst="rect">
            <a:avLst/>
          </a:prstGeom>
          <a:noFill/>
        </p:spPr>
        <p:txBody>
          <a:bodyPr wrap="square" rtlCol="0">
            <a:spAutoFit/>
          </a:bodyPr>
          <a:lstStyle/>
          <a:p>
            <a:r>
              <a:rPr lang="en-US" sz="1100" b="1" dirty="0"/>
              <a:t>Driving pattern</a:t>
            </a:r>
          </a:p>
        </p:txBody>
      </p:sp>
      <p:graphicFrame>
        <p:nvGraphicFramePr>
          <p:cNvPr id="40" name="Chart 39"/>
          <p:cNvGraphicFramePr>
            <a:graphicFrameLocks/>
          </p:cNvGraphicFramePr>
          <p:nvPr>
            <p:extLst>
              <p:ext uri="{D42A27DB-BD31-4B8C-83A1-F6EECF244321}">
                <p14:modId xmlns:p14="http://schemas.microsoft.com/office/powerpoint/2010/main" val="3210230796"/>
              </p:ext>
            </p:extLst>
          </p:nvPr>
        </p:nvGraphicFramePr>
        <p:xfrm>
          <a:off x="2893169" y="-98474"/>
          <a:ext cx="4004465" cy="1982182"/>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0245" y="1941937"/>
            <a:ext cx="3748622" cy="1481265"/>
          </a:xfrm>
          <a:prstGeom prst="rect">
            <a:avLst/>
          </a:prstGeom>
        </p:spPr>
      </p:pic>
      <p:graphicFrame>
        <p:nvGraphicFramePr>
          <p:cNvPr id="43" name="Chart 42"/>
          <p:cNvGraphicFramePr>
            <a:graphicFrameLocks/>
          </p:cNvGraphicFramePr>
          <p:nvPr>
            <p:extLst>
              <p:ext uri="{D42A27DB-BD31-4B8C-83A1-F6EECF244321}">
                <p14:modId xmlns:p14="http://schemas.microsoft.com/office/powerpoint/2010/main" val="766125662"/>
              </p:ext>
            </p:extLst>
          </p:nvPr>
        </p:nvGraphicFramePr>
        <p:xfrm>
          <a:off x="7246717" y="4450251"/>
          <a:ext cx="3992164" cy="188452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5" name="Chart 44"/>
          <p:cNvGraphicFramePr>
            <a:graphicFrameLocks/>
          </p:cNvGraphicFramePr>
          <p:nvPr>
            <p:extLst>
              <p:ext uri="{D42A27DB-BD31-4B8C-83A1-F6EECF244321}">
                <p14:modId xmlns:p14="http://schemas.microsoft.com/office/powerpoint/2010/main" val="4163247406"/>
              </p:ext>
            </p:extLst>
          </p:nvPr>
        </p:nvGraphicFramePr>
        <p:xfrm>
          <a:off x="7058693" y="144412"/>
          <a:ext cx="4048340" cy="17229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7" name="Chart 46"/>
          <p:cNvGraphicFramePr>
            <a:graphicFrameLocks/>
          </p:cNvGraphicFramePr>
          <p:nvPr>
            <p:extLst>
              <p:ext uri="{D42A27DB-BD31-4B8C-83A1-F6EECF244321}">
                <p14:modId xmlns:p14="http://schemas.microsoft.com/office/powerpoint/2010/main" val="633911348"/>
              </p:ext>
            </p:extLst>
          </p:nvPr>
        </p:nvGraphicFramePr>
        <p:xfrm>
          <a:off x="7102724" y="1447035"/>
          <a:ext cx="3843250" cy="211083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Chart 27"/>
          <p:cNvGraphicFramePr>
            <a:graphicFrameLocks/>
          </p:cNvGraphicFramePr>
          <p:nvPr>
            <p:extLst>
              <p:ext uri="{D42A27DB-BD31-4B8C-83A1-F6EECF244321}">
                <p14:modId xmlns:p14="http://schemas.microsoft.com/office/powerpoint/2010/main" val="3641006757"/>
              </p:ext>
            </p:extLst>
          </p:nvPr>
        </p:nvGraphicFramePr>
        <p:xfrm>
          <a:off x="7204074" y="3316256"/>
          <a:ext cx="4070982" cy="15492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9" name="Chart 28"/>
          <p:cNvGraphicFramePr>
            <a:graphicFrameLocks/>
          </p:cNvGraphicFramePr>
          <p:nvPr>
            <p:extLst>
              <p:ext uri="{D42A27DB-BD31-4B8C-83A1-F6EECF244321}">
                <p14:modId xmlns:p14="http://schemas.microsoft.com/office/powerpoint/2010/main" val="1722335580"/>
              </p:ext>
            </p:extLst>
          </p:nvPr>
        </p:nvGraphicFramePr>
        <p:xfrm>
          <a:off x="2813820" y="3306026"/>
          <a:ext cx="4133839" cy="1689215"/>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243534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rot="5400000">
            <a:off x="6048256" y="-1651032"/>
            <a:ext cx="77225" cy="116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365125"/>
            <a:ext cx="10515600" cy="1325563"/>
          </a:xfrm>
        </p:spPr>
        <p:txBody>
          <a:bodyPr>
            <a:normAutofit/>
          </a:bodyPr>
          <a:lstStyle/>
          <a:p>
            <a:r>
              <a:rPr lang="en-US" sz="2700" dirty="0"/>
              <a:t>We applied dynamic time warping to cluster driver’s temporal online activity and identified eight distinct driver’s behaviors</a:t>
            </a:r>
          </a:p>
        </p:txBody>
      </p:sp>
      <p:sp>
        <p:nvSpPr>
          <p:cNvPr id="16" name="Rectangle 15"/>
          <p:cNvSpPr/>
          <p:nvPr/>
        </p:nvSpPr>
        <p:spPr>
          <a:xfrm>
            <a:off x="639201" y="3863749"/>
            <a:ext cx="9956028" cy="136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82265" y="1512290"/>
            <a:ext cx="11832898" cy="5143597"/>
            <a:chOff x="361727" y="1723537"/>
            <a:chExt cx="11340079" cy="5143597"/>
          </a:xfrm>
        </p:grpSpPr>
        <p:grpSp>
          <p:nvGrpSpPr>
            <p:cNvPr id="19" name="Group 18"/>
            <p:cNvGrpSpPr/>
            <p:nvPr/>
          </p:nvGrpSpPr>
          <p:grpSpPr>
            <a:xfrm>
              <a:off x="361727" y="1723537"/>
              <a:ext cx="11340079" cy="5143597"/>
              <a:chOff x="304460" y="1622935"/>
              <a:chExt cx="11340079" cy="5143597"/>
            </a:xfrm>
          </p:grpSpPr>
          <p:grpSp>
            <p:nvGrpSpPr>
              <p:cNvPr id="4" name="Group 3"/>
              <p:cNvGrpSpPr/>
              <p:nvPr/>
            </p:nvGrpSpPr>
            <p:grpSpPr>
              <a:xfrm>
                <a:off x="304460" y="1622935"/>
                <a:ext cx="11340079" cy="5143597"/>
                <a:chOff x="7945" y="825116"/>
                <a:chExt cx="12173803" cy="4630749"/>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7" y="851887"/>
                  <a:ext cx="2844799" cy="211593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2247" y="828594"/>
                  <a:ext cx="3086853" cy="215821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9100" y="825116"/>
                  <a:ext cx="2906677" cy="216196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3618" y="865281"/>
                  <a:ext cx="3058130" cy="211970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5" y="3268339"/>
                  <a:ext cx="2941047" cy="2187526"/>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6004" y="3266727"/>
                  <a:ext cx="3093094" cy="213851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79097" y="3274445"/>
                  <a:ext cx="2906677" cy="2131201"/>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51448" y="3274792"/>
                  <a:ext cx="2952276" cy="2131201"/>
                </a:xfrm>
                <a:prstGeom prst="rect">
                  <a:avLst/>
                </a:prstGeom>
              </p:spPr>
            </p:pic>
          </p:grpSp>
          <p:sp>
            <p:nvSpPr>
              <p:cNvPr id="14" name="Rectangle 13"/>
              <p:cNvSpPr/>
              <p:nvPr/>
            </p:nvSpPr>
            <p:spPr>
              <a:xfrm>
                <a:off x="838200" y="1627974"/>
                <a:ext cx="9956028" cy="136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94535" y="4130032"/>
                <a:ext cx="7499693" cy="155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5526" y="6415851"/>
                <a:ext cx="11066332" cy="83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84243" y="4143284"/>
                <a:ext cx="622853" cy="78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1167751" y="3999892"/>
              <a:ext cx="9683744" cy="178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934234" y="3910099"/>
            <a:ext cx="1480930" cy="323165"/>
          </a:xfrm>
          <a:prstGeom prst="rect">
            <a:avLst/>
          </a:prstGeom>
          <a:noFill/>
        </p:spPr>
        <p:txBody>
          <a:bodyPr wrap="square" rtlCol="0">
            <a:spAutoFit/>
          </a:bodyPr>
          <a:lstStyle/>
          <a:p>
            <a:r>
              <a:rPr lang="en-US" sz="1500" b="1" dirty="0"/>
              <a:t>Segment 1</a:t>
            </a:r>
          </a:p>
        </p:txBody>
      </p:sp>
      <p:sp>
        <p:nvSpPr>
          <p:cNvPr id="24" name="TextBox 23"/>
          <p:cNvSpPr txBox="1"/>
          <p:nvPr/>
        </p:nvSpPr>
        <p:spPr>
          <a:xfrm>
            <a:off x="3968800" y="3887823"/>
            <a:ext cx="1480930" cy="323165"/>
          </a:xfrm>
          <a:prstGeom prst="rect">
            <a:avLst/>
          </a:prstGeom>
          <a:noFill/>
        </p:spPr>
        <p:txBody>
          <a:bodyPr wrap="square" rtlCol="0">
            <a:spAutoFit/>
          </a:bodyPr>
          <a:lstStyle/>
          <a:p>
            <a:r>
              <a:rPr lang="en-US" sz="1500" b="1" dirty="0"/>
              <a:t>Segment 2</a:t>
            </a:r>
          </a:p>
        </p:txBody>
      </p:sp>
      <p:sp>
        <p:nvSpPr>
          <p:cNvPr id="26" name="TextBox 25"/>
          <p:cNvSpPr txBox="1"/>
          <p:nvPr/>
        </p:nvSpPr>
        <p:spPr>
          <a:xfrm>
            <a:off x="6975734" y="3914863"/>
            <a:ext cx="1480930" cy="323165"/>
          </a:xfrm>
          <a:prstGeom prst="rect">
            <a:avLst/>
          </a:prstGeom>
          <a:noFill/>
        </p:spPr>
        <p:txBody>
          <a:bodyPr wrap="square" rtlCol="0">
            <a:spAutoFit/>
          </a:bodyPr>
          <a:lstStyle/>
          <a:p>
            <a:r>
              <a:rPr lang="en-US" sz="1500" b="1" dirty="0"/>
              <a:t>Segment 3</a:t>
            </a:r>
          </a:p>
        </p:txBody>
      </p:sp>
      <p:sp>
        <p:nvSpPr>
          <p:cNvPr id="28" name="TextBox 27"/>
          <p:cNvSpPr txBox="1"/>
          <p:nvPr/>
        </p:nvSpPr>
        <p:spPr>
          <a:xfrm>
            <a:off x="9926401" y="3903145"/>
            <a:ext cx="1480930" cy="323165"/>
          </a:xfrm>
          <a:prstGeom prst="rect">
            <a:avLst/>
          </a:prstGeom>
          <a:noFill/>
        </p:spPr>
        <p:txBody>
          <a:bodyPr wrap="square" rtlCol="0">
            <a:spAutoFit/>
          </a:bodyPr>
          <a:lstStyle/>
          <a:p>
            <a:r>
              <a:rPr lang="en-US" sz="1500" b="1" dirty="0"/>
              <a:t>Segment 4</a:t>
            </a:r>
          </a:p>
        </p:txBody>
      </p:sp>
      <p:sp>
        <p:nvSpPr>
          <p:cNvPr id="2" name="Rectangle 1"/>
          <p:cNvSpPr/>
          <p:nvPr/>
        </p:nvSpPr>
        <p:spPr>
          <a:xfrm>
            <a:off x="110276" y="1541236"/>
            <a:ext cx="168577" cy="481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004768" y="1585897"/>
            <a:ext cx="168577" cy="481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11702" y="1623358"/>
            <a:ext cx="168577" cy="481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2" name="Rectangle 31"/>
          <p:cNvSpPr/>
          <p:nvPr/>
        </p:nvSpPr>
        <p:spPr>
          <a:xfrm>
            <a:off x="8990482" y="1591011"/>
            <a:ext cx="168577" cy="4818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5400000">
            <a:off x="6022662" y="-2015606"/>
            <a:ext cx="168970" cy="11667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5400000">
            <a:off x="5862589" y="602970"/>
            <a:ext cx="77225" cy="116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5400000">
            <a:off x="6068535" y="661495"/>
            <a:ext cx="77225" cy="116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10800000">
            <a:off x="-31977" y="1341818"/>
            <a:ext cx="384721" cy="2466295"/>
          </a:xfrm>
          <a:prstGeom prst="rect">
            <a:avLst/>
          </a:prstGeom>
          <a:noFill/>
        </p:spPr>
        <p:txBody>
          <a:bodyPr vert="eaVert" wrap="square" rtlCol="0">
            <a:spAutoFit/>
          </a:bodyPr>
          <a:lstStyle/>
          <a:p>
            <a:r>
              <a:rPr lang="en-US" sz="1300" dirty="0"/>
              <a:t>Intensity of average online hours</a:t>
            </a:r>
          </a:p>
        </p:txBody>
      </p:sp>
      <p:sp>
        <p:nvSpPr>
          <p:cNvPr id="37" name="TextBox 36"/>
          <p:cNvSpPr txBox="1"/>
          <p:nvPr/>
        </p:nvSpPr>
        <p:spPr>
          <a:xfrm rot="10800000">
            <a:off x="-27304" y="3937968"/>
            <a:ext cx="384721" cy="2466295"/>
          </a:xfrm>
          <a:prstGeom prst="rect">
            <a:avLst/>
          </a:prstGeom>
          <a:noFill/>
        </p:spPr>
        <p:txBody>
          <a:bodyPr vert="eaVert" wrap="square" rtlCol="0">
            <a:spAutoFit/>
          </a:bodyPr>
          <a:lstStyle/>
          <a:p>
            <a:r>
              <a:rPr lang="en-US" sz="1300" dirty="0"/>
              <a:t>Intensity of average online hours</a:t>
            </a:r>
          </a:p>
        </p:txBody>
      </p:sp>
      <p:cxnSp>
        <p:nvCxnSpPr>
          <p:cNvPr id="39" name="Straight Connector 38"/>
          <p:cNvCxnSpPr/>
          <p:nvPr/>
        </p:nvCxnSpPr>
        <p:spPr>
          <a:xfrm>
            <a:off x="639200" y="1571952"/>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9115" y="1571952"/>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313319" y="1571952"/>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89580" y="1571952"/>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088137" y="1571952"/>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430045" y="1556903"/>
            <a:ext cx="0" cy="2271138"/>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88936" y="3698620"/>
            <a:ext cx="551790" cy="261610"/>
          </a:xfrm>
          <a:prstGeom prst="rect">
            <a:avLst/>
          </a:prstGeom>
          <a:noFill/>
        </p:spPr>
        <p:txBody>
          <a:bodyPr wrap="square" rtlCol="0">
            <a:spAutoFit/>
          </a:bodyPr>
          <a:lstStyle/>
          <a:p>
            <a:r>
              <a:rPr lang="en-US" sz="1100" dirty="0">
                <a:solidFill>
                  <a:srgbClr val="00B050"/>
                </a:solidFill>
              </a:rPr>
              <a:t>Mon</a:t>
            </a:r>
          </a:p>
        </p:txBody>
      </p:sp>
      <p:sp>
        <p:nvSpPr>
          <p:cNvPr id="47" name="TextBox 46"/>
          <p:cNvSpPr txBox="1"/>
          <p:nvPr/>
        </p:nvSpPr>
        <p:spPr>
          <a:xfrm>
            <a:off x="586663" y="3689941"/>
            <a:ext cx="551790" cy="261610"/>
          </a:xfrm>
          <a:prstGeom prst="rect">
            <a:avLst/>
          </a:prstGeom>
          <a:noFill/>
        </p:spPr>
        <p:txBody>
          <a:bodyPr wrap="square" rtlCol="0">
            <a:spAutoFit/>
          </a:bodyPr>
          <a:lstStyle/>
          <a:p>
            <a:r>
              <a:rPr lang="en-US" sz="1100" dirty="0">
                <a:solidFill>
                  <a:srgbClr val="00B050"/>
                </a:solidFill>
              </a:rPr>
              <a:t>Tue</a:t>
            </a:r>
          </a:p>
        </p:txBody>
      </p:sp>
      <p:sp>
        <p:nvSpPr>
          <p:cNvPr id="48" name="TextBox 47"/>
          <p:cNvSpPr txBox="1"/>
          <p:nvPr/>
        </p:nvSpPr>
        <p:spPr>
          <a:xfrm>
            <a:off x="915095" y="3688286"/>
            <a:ext cx="551790" cy="261610"/>
          </a:xfrm>
          <a:prstGeom prst="rect">
            <a:avLst/>
          </a:prstGeom>
          <a:noFill/>
        </p:spPr>
        <p:txBody>
          <a:bodyPr wrap="square" rtlCol="0">
            <a:spAutoFit/>
          </a:bodyPr>
          <a:lstStyle/>
          <a:p>
            <a:r>
              <a:rPr lang="en-US" sz="1100" dirty="0">
                <a:solidFill>
                  <a:srgbClr val="00B050"/>
                </a:solidFill>
              </a:rPr>
              <a:t>Wed</a:t>
            </a:r>
          </a:p>
        </p:txBody>
      </p:sp>
      <p:sp>
        <p:nvSpPr>
          <p:cNvPr id="49" name="TextBox 48"/>
          <p:cNvSpPr txBox="1"/>
          <p:nvPr/>
        </p:nvSpPr>
        <p:spPr>
          <a:xfrm>
            <a:off x="1309695" y="3688286"/>
            <a:ext cx="551790" cy="261610"/>
          </a:xfrm>
          <a:prstGeom prst="rect">
            <a:avLst/>
          </a:prstGeom>
          <a:noFill/>
        </p:spPr>
        <p:txBody>
          <a:bodyPr wrap="square" rtlCol="0">
            <a:spAutoFit/>
          </a:bodyPr>
          <a:lstStyle/>
          <a:p>
            <a:r>
              <a:rPr lang="en-US" sz="1100" dirty="0">
                <a:solidFill>
                  <a:srgbClr val="00B050"/>
                </a:solidFill>
              </a:rPr>
              <a:t>Thu</a:t>
            </a:r>
          </a:p>
        </p:txBody>
      </p:sp>
      <p:sp>
        <p:nvSpPr>
          <p:cNvPr id="50" name="TextBox 49"/>
          <p:cNvSpPr txBox="1"/>
          <p:nvPr/>
        </p:nvSpPr>
        <p:spPr>
          <a:xfrm>
            <a:off x="1679772" y="3685315"/>
            <a:ext cx="551790" cy="261610"/>
          </a:xfrm>
          <a:prstGeom prst="rect">
            <a:avLst/>
          </a:prstGeom>
          <a:noFill/>
        </p:spPr>
        <p:txBody>
          <a:bodyPr wrap="square" rtlCol="0">
            <a:spAutoFit/>
          </a:bodyPr>
          <a:lstStyle/>
          <a:p>
            <a:r>
              <a:rPr lang="en-US" sz="1100" dirty="0">
                <a:solidFill>
                  <a:srgbClr val="00B050"/>
                </a:solidFill>
              </a:rPr>
              <a:t>Fri</a:t>
            </a:r>
          </a:p>
        </p:txBody>
      </p:sp>
      <p:sp>
        <p:nvSpPr>
          <p:cNvPr id="51" name="TextBox 50"/>
          <p:cNvSpPr txBox="1"/>
          <p:nvPr/>
        </p:nvSpPr>
        <p:spPr>
          <a:xfrm>
            <a:off x="2046600" y="3673905"/>
            <a:ext cx="551790" cy="261610"/>
          </a:xfrm>
          <a:prstGeom prst="rect">
            <a:avLst/>
          </a:prstGeom>
          <a:noFill/>
        </p:spPr>
        <p:txBody>
          <a:bodyPr wrap="square" rtlCol="0">
            <a:spAutoFit/>
          </a:bodyPr>
          <a:lstStyle/>
          <a:p>
            <a:r>
              <a:rPr lang="en-US" sz="1100" dirty="0">
                <a:solidFill>
                  <a:srgbClr val="00B050"/>
                </a:solidFill>
              </a:rPr>
              <a:t>Sat</a:t>
            </a:r>
          </a:p>
        </p:txBody>
      </p:sp>
      <p:sp>
        <p:nvSpPr>
          <p:cNvPr id="52" name="TextBox 51"/>
          <p:cNvSpPr txBox="1"/>
          <p:nvPr/>
        </p:nvSpPr>
        <p:spPr>
          <a:xfrm>
            <a:off x="2417060" y="3676309"/>
            <a:ext cx="551790" cy="261610"/>
          </a:xfrm>
          <a:prstGeom prst="rect">
            <a:avLst/>
          </a:prstGeom>
          <a:noFill/>
        </p:spPr>
        <p:txBody>
          <a:bodyPr wrap="square" rtlCol="0">
            <a:spAutoFit/>
          </a:bodyPr>
          <a:lstStyle/>
          <a:p>
            <a:r>
              <a:rPr lang="en-US" sz="1100" dirty="0">
                <a:solidFill>
                  <a:srgbClr val="00B050"/>
                </a:solidFill>
              </a:rPr>
              <a:t>Sun</a:t>
            </a:r>
          </a:p>
        </p:txBody>
      </p:sp>
      <p:sp>
        <p:nvSpPr>
          <p:cNvPr id="53" name="Rectangle 52"/>
          <p:cNvSpPr/>
          <p:nvPr/>
        </p:nvSpPr>
        <p:spPr>
          <a:xfrm>
            <a:off x="398936" y="4232878"/>
            <a:ext cx="11448610" cy="107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10276" y="6430134"/>
            <a:ext cx="11830426" cy="198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34234" y="6316080"/>
            <a:ext cx="1480930" cy="323165"/>
          </a:xfrm>
          <a:prstGeom prst="rect">
            <a:avLst/>
          </a:prstGeom>
          <a:noFill/>
        </p:spPr>
        <p:txBody>
          <a:bodyPr wrap="square" rtlCol="0">
            <a:spAutoFit/>
          </a:bodyPr>
          <a:lstStyle/>
          <a:p>
            <a:r>
              <a:rPr lang="en-US" sz="1500" b="1" dirty="0"/>
              <a:t>Segment 5</a:t>
            </a:r>
          </a:p>
        </p:txBody>
      </p:sp>
      <p:sp>
        <p:nvSpPr>
          <p:cNvPr id="25" name="TextBox 24"/>
          <p:cNvSpPr txBox="1"/>
          <p:nvPr/>
        </p:nvSpPr>
        <p:spPr>
          <a:xfrm>
            <a:off x="3920548" y="6286510"/>
            <a:ext cx="1480930" cy="323165"/>
          </a:xfrm>
          <a:prstGeom prst="rect">
            <a:avLst/>
          </a:prstGeom>
          <a:noFill/>
        </p:spPr>
        <p:txBody>
          <a:bodyPr wrap="square" rtlCol="0">
            <a:spAutoFit/>
          </a:bodyPr>
          <a:lstStyle/>
          <a:p>
            <a:r>
              <a:rPr lang="en-US" sz="1500" b="1" dirty="0"/>
              <a:t>Segment 6</a:t>
            </a:r>
          </a:p>
        </p:txBody>
      </p:sp>
      <p:sp>
        <p:nvSpPr>
          <p:cNvPr id="27" name="TextBox 26"/>
          <p:cNvSpPr txBox="1"/>
          <p:nvPr/>
        </p:nvSpPr>
        <p:spPr>
          <a:xfrm>
            <a:off x="7006939" y="6314223"/>
            <a:ext cx="1480930" cy="323165"/>
          </a:xfrm>
          <a:prstGeom prst="rect">
            <a:avLst/>
          </a:prstGeom>
          <a:noFill/>
        </p:spPr>
        <p:txBody>
          <a:bodyPr wrap="square" rtlCol="0">
            <a:spAutoFit/>
          </a:bodyPr>
          <a:lstStyle/>
          <a:p>
            <a:r>
              <a:rPr lang="en-US" sz="1500" b="1" dirty="0"/>
              <a:t>Segment 7</a:t>
            </a:r>
          </a:p>
        </p:txBody>
      </p:sp>
      <p:sp>
        <p:nvSpPr>
          <p:cNvPr id="29" name="TextBox 28"/>
          <p:cNvSpPr txBox="1"/>
          <p:nvPr/>
        </p:nvSpPr>
        <p:spPr>
          <a:xfrm>
            <a:off x="9902864" y="6291040"/>
            <a:ext cx="1480930" cy="323165"/>
          </a:xfrm>
          <a:prstGeom prst="rect">
            <a:avLst/>
          </a:prstGeom>
          <a:noFill/>
        </p:spPr>
        <p:txBody>
          <a:bodyPr wrap="square" rtlCol="0">
            <a:spAutoFit/>
          </a:bodyPr>
          <a:lstStyle/>
          <a:p>
            <a:r>
              <a:rPr lang="en-US" sz="1500" b="1" dirty="0"/>
              <a:t>Segment 8</a:t>
            </a:r>
          </a:p>
        </p:txBody>
      </p:sp>
      <p:cxnSp>
        <p:nvCxnSpPr>
          <p:cNvPr id="45" name="Straight Arrow Connector 44"/>
          <p:cNvCxnSpPr/>
          <p:nvPr/>
        </p:nvCxnSpPr>
        <p:spPr>
          <a:xfrm flipV="1">
            <a:off x="93186" y="1193800"/>
            <a:ext cx="0" cy="5255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71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52957" y="5977798"/>
            <a:ext cx="1447799"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7" name="Rectangle 106"/>
          <p:cNvSpPr/>
          <p:nvPr/>
        </p:nvSpPr>
        <p:spPr>
          <a:xfrm>
            <a:off x="10577576" y="5980468"/>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8" name="Rectangle 87"/>
          <p:cNvSpPr/>
          <p:nvPr/>
        </p:nvSpPr>
        <p:spPr>
          <a:xfrm>
            <a:off x="10731030" y="1332331"/>
            <a:ext cx="1194428" cy="147470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 name="Rectangle 3"/>
          <p:cNvSpPr/>
          <p:nvPr/>
        </p:nvSpPr>
        <p:spPr>
          <a:xfrm>
            <a:off x="1717678" y="1379808"/>
            <a:ext cx="1205142" cy="140172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 name="Rectangle 4"/>
          <p:cNvSpPr/>
          <p:nvPr/>
        </p:nvSpPr>
        <p:spPr>
          <a:xfrm>
            <a:off x="3189668" y="1379410"/>
            <a:ext cx="1160055" cy="13960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6" name="Rectangle 5"/>
          <p:cNvSpPr/>
          <p:nvPr/>
        </p:nvSpPr>
        <p:spPr>
          <a:xfrm>
            <a:off x="4708059" y="1376194"/>
            <a:ext cx="1232766" cy="13992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7" name="Rectangle 6"/>
          <p:cNvSpPr/>
          <p:nvPr/>
        </p:nvSpPr>
        <p:spPr>
          <a:xfrm>
            <a:off x="6148214" y="1306830"/>
            <a:ext cx="1240411" cy="14747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8" name="Rectangle 7"/>
          <p:cNvSpPr/>
          <p:nvPr/>
        </p:nvSpPr>
        <p:spPr>
          <a:xfrm>
            <a:off x="7777224" y="1318593"/>
            <a:ext cx="1130715" cy="14747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4" name="TextBox 13"/>
          <p:cNvSpPr txBox="1"/>
          <p:nvPr/>
        </p:nvSpPr>
        <p:spPr>
          <a:xfrm>
            <a:off x="1697824" y="2101338"/>
            <a:ext cx="1207470" cy="523220"/>
          </a:xfrm>
          <a:prstGeom prst="rect">
            <a:avLst/>
          </a:prstGeom>
          <a:noFill/>
        </p:spPr>
        <p:txBody>
          <a:bodyPr wrap="square" rtlCol="0">
            <a:spAutoFit/>
          </a:bodyPr>
          <a:lstStyle/>
          <a:p>
            <a:pPr algn="ctr"/>
            <a:r>
              <a:rPr lang="en-GB" sz="1400" b="1" dirty="0">
                <a:solidFill>
                  <a:schemeClr val="bg1"/>
                </a:solidFill>
              </a:rPr>
              <a:t>Least active drivers</a:t>
            </a:r>
          </a:p>
        </p:txBody>
      </p:sp>
      <p:sp>
        <p:nvSpPr>
          <p:cNvPr id="15" name="TextBox 14"/>
          <p:cNvSpPr txBox="1"/>
          <p:nvPr/>
        </p:nvSpPr>
        <p:spPr>
          <a:xfrm>
            <a:off x="3048065" y="2132115"/>
            <a:ext cx="1415854" cy="492443"/>
          </a:xfrm>
          <a:prstGeom prst="rect">
            <a:avLst/>
          </a:prstGeom>
          <a:noFill/>
        </p:spPr>
        <p:txBody>
          <a:bodyPr wrap="square" rtlCol="0">
            <a:spAutoFit/>
          </a:bodyPr>
          <a:lstStyle/>
          <a:p>
            <a:pPr algn="ctr"/>
            <a:r>
              <a:rPr lang="en-GB" sz="1300" b="1" dirty="0">
                <a:solidFill>
                  <a:schemeClr val="bg1"/>
                </a:solidFill>
              </a:rPr>
              <a:t>Day time </a:t>
            </a:r>
          </a:p>
          <a:p>
            <a:pPr algn="ctr"/>
            <a:r>
              <a:rPr lang="en-GB" sz="1300" b="1" dirty="0">
                <a:solidFill>
                  <a:schemeClr val="bg1"/>
                </a:solidFill>
              </a:rPr>
              <a:t>drivers</a:t>
            </a:r>
          </a:p>
        </p:txBody>
      </p:sp>
      <p:sp>
        <p:nvSpPr>
          <p:cNvPr id="16" name="TextBox 15"/>
          <p:cNvSpPr txBox="1"/>
          <p:nvPr/>
        </p:nvSpPr>
        <p:spPr>
          <a:xfrm>
            <a:off x="4749248" y="2073107"/>
            <a:ext cx="1203301" cy="738664"/>
          </a:xfrm>
          <a:prstGeom prst="rect">
            <a:avLst/>
          </a:prstGeom>
          <a:noFill/>
        </p:spPr>
        <p:txBody>
          <a:bodyPr wrap="square" rtlCol="0">
            <a:spAutoFit/>
          </a:bodyPr>
          <a:lstStyle/>
          <a:p>
            <a:pPr algn="ctr"/>
            <a:r>
              <a:rPr lang="en-GB" sz="1400" b="1" dirty="0">
                <a:solidFill>
                  <a:schemeClr val="bg1"/>
                </a:solidFill>
              </a:rPr>
              <a:t>Evening peak/night drivers</a:t>
            </a:r>
          </a:p>
        </p:txBody>
      </p:sp>
      <p:sp>
        <p:nvSpPr>
          <p:cNvPr id="17" name="TextBox 16"/>
          <p:cNvSpPr txBox="1"/>
          <p:nvPr/>
        </p:nvSpPr>
        <p:spPr>
          <a:xfrm>
            <a:off x="6209771" y="2071462"/>
            <a:ext cx="1137490" cy="692497"/>
          </a:xfrm>
          <a:prstGeom prst="rect">
            <a:avLst/>
          </a:prstGeom>
          <a:noFill/>
        </p:spPr>
        <p:txBody>
          <a:bodyPr wrap="square" rtlCol="0">
            <a:spAutoFit/>
          </a:bodyPr>
          <a:lstStyle/>
          <a:p>
            <a:pPr algn="ctr"/>
            <a:r>
              <a:rPr lang="en-GB" sz="1300" b="1" dirty="0">
                <a:solidFill>
                  <a:schemeClr val="bg1"/>
                </a:solidFill>
              </a:rPr>
              <a:t>Evening peak oriented drivers</a:t>
            </a:r>
          </a:p>
        </p:txBody>
      </p:sp>
      <p:sp>
        <p:nvSpPr>
          <p:cNvPr id="18" name="TextBox 17"/>
          <p:cNvSpPr txBox="1"/>
          <p:nvPr/>
        </p:nvSpPr>
        <p:spPr>
          <a:xfrm>
            <a:off x="7727655" y="2070504"/>
            <a:ext cx="1292379" cy="692497"/>
          </a:xfrm>
          <a:prstGeom prst="rect">
            <a:avLst/>
          </a:prstGeom>
          <a:noFill/>
        </p:spPr>
        <p:txBody>
          <a:bodyPr wrap="square" rtlCol="0">
            <a:spAutoFit/>
          </a:bodyPr>
          <a:lstStyle/>
          <a:p>
            <a:pPr algn="ctr"/>
            <a:r>
              <a:rPr lang="en-GB" sz="1300" b="1" dirty="0">
                <a:solidFill>
                  <a:schemeClr val="bg1"/>
                </a:solidFill>
              </a:rPr>
              <a:t>High activity AM peak drivers</a:t>
            </a:r>
          </a:p>
        </p:txBody>
      </p:sp>
      <p:sp>
        <p:nvSpPr>
          <p:cNvPr id="19" name="Rectangle 18"/>
          <p:cNvSpPr/>
          <p:nvPr/>
        </p:nvSpPr>
        <p:spPr>
          <a:xfrm>
            <a:off x="1571106" y="2838451"/>
            <a:ext cx="1447799"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4" name="Rounded Rectangle 23"/>
          <p:cNvSpPr/>
          <p:nvPr/>
        </p:nvSpPr>
        <p:spPr>
          <a:xfrm>
            <a:off x="1969422" y="2912034"/>
            <a:ext cx="592282" cy="27543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20%</a:t>
            </a:r>
          </a:p>
        </p:txBody>
      </p:sp>
      <p:sp>
        <p:nvSpPr>
          <p:cNvPr id="29" name="Rectangle 28"/>
          <p:cNvSpPr/>
          <p:nvPr/>
        </p:nvSpPr>
        <p:spPr>
          <a:xfrm>
            <a:off x="3086582" y="283701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0" name="Rounded Rectangle 29"/>
          <p:cNvSpPr/>
          <p:nvPr/>
        </p:nvSpPr>
        <p:spPr>
          <a:xfrm>
            <a:off x="3484898" y="2907030"/>
            <a:ext cx="592282" cy="2754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8%</a:t>
            </a:r>
          </a:p>
        </p:txBody>
      </p:sp>
      <p:sp>
        <p:nvSpPr>
          <p:cNvPr id="31" name="Rectangle 30"/>
          <p:cNvSpPr/>
          <p:nvPr/>
        </p:nvSpPr>
        <p:spPr>
          <a:xfrm>
            <a:off x="4594509" y="283701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2" name="Rounded Rectangle 31"/>
          <p:cNvSpPr/>
          <p:nvPr/>
        </p:nvSpPr>
        <p:spPr>
          <a:xfrm>
            <a:off x="4992825" y="2907030"/>
            <a:ext cx="592282" cy="27543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10%</a:t>
            </a:r>
          </a:p>
        </p:txBody>
      </p:sp>
      <p:sp>
        <p:nvSpPr>
          <p:cNvPr id="33" name="Rectangle 32"/>
          <p:cNvSpPr/>
          <p:nvPr/>
        </p:nvSpPr>
        <p:spPr>
          <a:xfrm>
            <a:off x="6101090" y="283701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4" name="Rounded Rectangle 33"/>
          <p:cNvSpPr/>
          <p:nvPr/>
        </p:nvSpPr>
        <p:spPr>
          <a:xfrm>
            <a:off x="6499406" y="2907030"/>
            <a:ext cx="592282" cy="2754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12%</a:t>
            </a:r>
          </a:p>
        </p:txBody>
      </p:sp>
      <p:sp>
        <p:nvSpPr>
          <p:cNvPr id="35" name="Rectangle 34"/>
          <p:cNvSpPr/>
          <p:nvPr/>
        </p:nvSpPr>
        <p:spPr>
          <a:xfrm>
            <a:off x="7618896" y="283701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6" name="Rounded Rectangle 35"/>
          <p:cNvSpPr/>
          <p:nvPr/>
        </p:nvSpPr>
        <p:spPr>
          <a:xfrm>
            <a:off x="8017212" y="2907030"/>
            <a:ext cx="592282" cy="27543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11%</a:t>
            </a:r>
          </a:p>
        </p:txBody>
      </p:sp>
      <p:sp>
        <p:nvSpPr>
          <p:cNvPr id="37" name="TextBox 36"/>
          <p:cNvSpPr txBox="1"/>
          <p:nvPr/>
        </p:nvSpPr>
        <p:spPr>
          <a:xfrm>
            <a:off x="1842000" y="3160732"/>
            <a:ext cx="893295" cy="338554"/>
          </a:xfrm>
          <a:prstGeom prst="rect">
            <a:avLst/>
          </a:prstGeom>
          <a:noFill/>
        </p:spPr>
        <p:txBody>
          <a:bodyPr wrap="square" rtlCol="0">
            <a:spAutoFit/>
          </a:bodyPr>
          <a:lstStyle/>
          <a:p>
            <a:pPr algn="ctr"/>
            <a:r>
              <a:rPr lang="en-GB" sz="1600" dirty="0">
                <a:solidFill>
                  <a:schemeClr val="bg1">
                    <a:lumMod val="50000"/>
                  </a:schemeClr>
                </a:solidFill>
              </a:rPr>
              <a:t>2581</a:t>
            </a:r>
          </a:p>
        </p:txBody>
      </p:sp>
      <p:sp>
        <p:nvSpPr>
          <p:cNvPr id="38" name="TextBox 37"/>
          <p:cNvSpPr txBox="1"/>
          <p:nvPr/>
        </p:nvSpPr>
        <p:spPr>
          <a:xfrm>
            <a:off x="3332868" y="3160732"/>
            <a:ext cx="893295" cy="338554"/>
          </a:xfrm>
          <a:prstGeom prst="rect">
            <a:avLst/>
          </a:prstGeom>
          <a:noFill/>
        </p:spPr>
        <p:txBody>
          <a:bodyPr wrap="square" rtlCol="0">
            <a:spAutoFit/>
          </a:bodyPr>
          <a:lstStyle/>
          <a:p>
            <a:pPr algn="ctr"/>
            <a:r>
              <a:rPr lang="en-GB" sz="1600" dirty="0">
                <a:solidFill>
                  <a:schemeClr val="bg1">
                    <a:lumMod val="50000"/>
                  </a:schemeClr>
                </a:solidFill>
              </a:rPr>
              <a:t>1022</a:t>
            </a:r>
          </a:p>
        </p:txBody>
      </p:sp>
      <p:sp>
        <p:nvSpPr>
          <p:cNvPr id="39" name="TextBox 38"/>
          <p:cNvSpPr txBox="1"/>
          <p:nvPr/>
        </p:nvSpPr>
        <p:spPr>
          <a:xfrm>
            <a:off x="4869718" y="3160732"/>
            <a:ext cx="893295" cy="338554"/>
          </a:xfrm>
          <a:prstGeom prst="rect">
            <a:avLst/>
          </a:prstGeom>
          <a:noFill/>
        </p:spPr>
        <p:txBody>
          <a:bodyPr wrap="square" rtlCol="0">
            <a:spAutoFit/>
          </a:bodyPr>
          <a:lstStyle/>
          <a:p>
            <a:pPr algn="ctr"/>
            <a:r>
              <a:rPr lang="en-GB" sz="1600" dirty="0">
                <a:solidFill>
                  <a:schemeClr val="bg1">
                    <a:lumMod val="50000"/>
                  </a:schemeClr>
                </a:solidFill>
              </a:rPr>
              <a:t>1336</a:t>
            </a:r>
          </a:p>
        </p:txBody>
      </p:sp>
      <p:sp>
        <p:nvSpPr>
          <p:cNvPr id="40" name="TextBox 39"/>
          <p:cNvSpPr txBox="1"/>
          <p:nvPr/>
        </p:nvSpPr>
        <p:spPr>
          <a:xfrm>
            <a:off x="6358565" y="3160732"/>
            <a:ext cx="893295" cy="338554"/>
          </a:xfrm>
          <a:prstGeom prst="rect">
            <a:avLst/>
          </a:prstGeom>
          <a:noFill/>
        </p:spPr>
        <p:txBody>
          <a:bodyPr wrap="square" rtlCol="0">
            <a:spAutoFit/>
          </a:bodyPr>
          <a:lstStyle/>
          <a:p>
            <a:pPr algn="ctr"/>
            <a:r>
              <a:rPr lang="en-GB" sz="1600" dirty="0">
                <a:solidFill>
                  <a:schemeClr val="bg1">
                    <a:lumMod val="50000"/>
                  </a:schemeClr>
                </a:solidFill>
              </a:rPr>
              <a:t>1588</a:t>
            </a:r>
          </a:p>
        </p:txBody>
      </p:sp>
      <p:sp>
        <p:nvSpPr>
          <p:cNvPr id="41" name="TextBox 40"/>
          <p:cNvSpPr txBox="1"/>
          <p:nvPr/>
        </p:nvSpPr>
        <p:spPr>
          <a:xfrm>
            <a:off x="7872535" y="3160732"/>
            <a:ext cx="893295" cy="338554"/>
          </a:xfrm>
          <a:prstGeom prst="rect">
            <a:avLst/>
          </a:prstGeom>
          <a:noFill/>
        </p:spPr>
        <p:txBody>
          <a:bodyPr wrap="square" rtlCol="0">
            <a:spAutoFit/>
          </a:bodyPr>
          <a:lstStyle/>
          <a:p>
            <a:pPr algn="ctr"/>
            <a:r>
              <a:rPr lang="en-GB" sz="1600" dirty="0">
                <a:solidFill>
                  <a:schemeClr val="bg1">
                    <a:lumMod val="50000"/>
                  </a:schemeClr>
                </a:solidFill>
              </a:rPr>
              <a:t>1383</a:t>
            </a:r>
          </a:p>
        </p:txBody>
      </p:sp>
      <p:sp>
        <p:nvSpPr>
          <p:cNvPr id="47" name="Rectangle 46"/>
          <p:cNvSpPr/>
          <p:nvPr/>
        </p:nvSpPr>
        <p:spPr>
          <a:xfrm>
            <a:off x="1571104" y="3626562"/>
            <a:ext cx="1447799" cy="22702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p:cNvSpPr txBox="1"/>
          <p:nvPr/>
        </p:nvSpPr>
        <p:spPr>
          <a:xfrm>
            <a:off x="1571104" y="3592831"/>
            <a:ext cx="1447799" cy="2092881"/>
          </a:xfrm>
          <a:prstGeom prst="rect">
            <a:avLst/>
          </a:prstGeom>
          <a:noFill/>
        </p:spPr>
        <p:txBody>
          <a:bodyPr wrap="square" rtlCol="0">
            <a:spAutoFit/>
          </a:bodyPr>
          <a:lstStyle/>
          <a:p>
            <a:r>
              <a:rPr lang="en-GB" sz="1300" dirty="0"/>
              <a:t>Drivers with </a:t>
            </a:r>
            <a:r>
              <a:rPr lang="en-GB" sz="1300" b="1" dirty="0"/>
              <a:t>highest percentage </a:t>
            </a:r>
            <a:r>
              <a:rPr lang="en-GB" sz="1300" dirty="0"/>
              <a:t>of </a:t>
            </a:r>
            <a:r>
              <a:rPr lang="en-GB" sz="1300" dirty="0" err="1"/>
              <a:t>uber</a:t>
            </a:r>
            <a:r>
              <a:rPr lang="en-GB" sz="1300" dirty="0"/>
              <a:t> users, </a:t>
            </a:r>
            <a:r>
              <a:rPr lang="en-GB" sz="1300" b="1" dirty="0"/>
              <a:t>highest percentage </a:t>
            </a:r>
            <a:r>
              <a:rPr lang="en-GB" sz="1300" dirty="0"/>
              <a:t>of people who completed less than 25 trips in a week</a:t>
            </a:r>
            <a:endParaRPr lang="en-GB" sz="1300" b="1" dirty="0"/>
          </a:p>
        </p:txBody>
      </p:sp>
      <p:sp>
        <p:nvSpPr>
          <p:cNvPr id="48" name="Rectangle 47"/>
          <p:cNvSpPr/>
          <p:nvPr/>
        </p:nvSpPr>
        <p:spPr>
          <a:xfrm>
            <a:off x="3086581" y="3622651"/>
            <a:ext cx="1447799" cy="22807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9" name="Rectangle 48"/>
          <p:cNvSpPr/>
          <p:nvPr/>
        </p:nvSpPr>
        <p:spPr>
          <a:xfrm>
            <a:off x="4592987" y="3622650"/>
            <a:ext cx="1447799" cy="2280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0" name="Rectangle 49"/>
          <p:cNvSpPr/>
          <p:nvPr/>
        </p:nvSpPr>
        <p:spPr>
          <a:xfrm>
            <a:off x="6101089" y="3616554"/>
            <a:ext cx="1447799" cy="2286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Rectangle 50"/>
          <p:cNvSpPr/>
          <p:nvPr/>
        </p:nvSpPr>
        <p:spPr>
          <a:xfrm>
            <a:off x="7618895" y="3626562"/>
            <a:ext cx="1447799" cy="22768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3" name="TextBox 42"/>
          <p:cNvSpPr txBox="1"/>
          <p:nvPr/>
        </p:nvSpPr>
        <p:spPr>
          <a:xfrm>
            <a:off x="3066146" y="3598046"/>
            <a:ext cx="1445177" cy="2246769"/>
          </a:xfrm>
          <a:prstGeom prst="rect">
            <a:avLst/>
          </a:prstGeom>
          <a:noFill/>
        </p:spPr>
        <p:txBody>
          <a:bodyPr wrap="square" rtlCol="0">
            <a:spAutoFit/>
          </a:bodyPr>
          <a:lstStyle/>
          <a:p>
            <a:r>
              <a:rPr lang="en-GB" sz="1400" dirty="0"/>
              <a:t>Though </a:t>
            </a:r>
            <a:r>
              <a:rPr lang="en-GB" sz="1400" b="1" dirty="0"/>
              <a:t>low</a:t>
            </a:r>
            <a:r>
              <a:rPr lang="en-GB" sz="1400" dirty="0"/>
              <a:t> tenure and dominantly </a:t>
            </a:r>
            <a:r>
              <a:rPr lang="en-GB" sz="1400" b="1" dirty="0"/>
              <a:t>middle-age</a:t>
            </a:r>
            <a:r>
              <a:rPr lang="en-GB" sz="1400" dirty="0"/>
              <a:t> group of drivers, it has the </a:t>
            </a:r>
            <a:r>
              <a:rPr lang="en-GB" sz="1400" b="1" dirty="0"/>
              <a:t>highest percentage </a:t>
            </a:r>
            <a:r>
              <a:rPr lang="en-GB" sz="1400" dirty="0"/>
              <a:t>of drivers with taxi license and </a:t>
            </a:r>
            <a:r>
              <a:rPr lang="en-GB" sz="1400" b="1" dirty="0"/>
              <a:t>2</a:t>
            </a:r>
            <a:r>
              <a:rPr lang="en-GB" sz="1400" b="1" baseline="30000" dirty="0"/>
              <a:t>nd</a:t>
            </a:r>
            <a:r>
              <a:rPr lang="en-GB" sz="1400" b="1" dirty="0"/>
              <a:t> highest</a:t>
            </a:r>
            <a:r>
              <a:rPr lang="en-GB" sz="1400" dirty="0"/>
              <a:t> fuel card</a:t>
            </a:r>
          </a:p>
        </p:txBody>
      </p:sp>
      <p:sp>
        <p:nvSpPr>
          <p:cNvPr id="44" name="TextBox 43"/>
          <p:cNvSpPr txBox="1"/>
          <p:nvPr/>
        </p:nvSpPr>
        <p:spPr>
          <a:xfrm>
            <a:off x="4592987" y="3598046"/>
            <a:ext cx="1447799" cy="2246769"/>
          </a:xfrm>
          <a:prstGeom prst="rect">
            <a:avLst/>
          </a:prstGeom>
          <a:noFill/>
        </p:spPr>
        <p:txBody>
          <a:bodyPr wrap="square" rtlCol="0">
            <a:spAutoFit/>
          </a:bodyPr>
          <a:lstStyle/>
          <a:p>
            <a:r>
              <a:rPr lang="en-GB" sz="1400" b="1" dirty="0"/>
              <a:t>Dominant</a:t>
            </a:r>
            <a:r>
              <a:rPr lang="en-GB" sz="1400" dirty="0"/>
              <a:t> group of young adults with relatively new to Grab, with </a:t>
            </a:r>
            <a:r>
              <a:rPr lang="en-GB" sz="1400" b="1" dirty="0"/>
              <a:t>99% </a:t>
            </a:r>
            <a:r>
              <a:rPr lang="en-GB" sz="1400" dirty="0"/>
              <a:t>of the drivers in this cluster who completed </a:t>
            </a:r>
            <a:r>
              <a:rPr lang="en-GB" sz="1400" b="1" dirty="0"/>
              <a:t>less</a:t>
            </a:r>
            <a:r>
              <a:rPr lang="en-GB" sz="1400" dirty="0"/>
              <a:t> than 75 trips </a:t>
            </a:r>
            <a:r>
              <a:rPr lang="en-GB" sz="1400" b="1" dirty="0"/>
              <a:t>weekly</a:t>
            </a:r>
          </a:p>
        </p:txBody>
      </p:sp>
      <p:sp>
        <p:nvSpPr>
          <p:cNvPr id="45" name="TextBox 44"/>
          <p:cNvSpPr txBox="1"/>
          <p:nvPr/>
        </p:nvSpPr>
        <p:spPr>
          <a:xfrm>
            <a:off x="6099014" y="3598857"/>
            <a:ext cx="1450426" cy="2246769"/>
          </a:xfrm>
          <a:prstGeom prst="rect">
            <a:avLst/>
          </a:prstGeom>
          <a:noFill/>
        </p:spPr>
        <p:txBody>
          <a:bodyPr wrap="square" rtlCol="0">
            <a:spAutoFit/>
          </a:bodyPr>
          <a:lstStyle/>
          <a:p>
            <a:r>
              <a:rPr lang="en-GB" sz="1400" dirty="0"/>
              <a:t>More </a:t>
            </a:r>
            <a:r>
              <a:rPr lang="en-GB" sz="1400" b="1" dirty="0"/>
              <a:t>middle age</a:t>
            </a:r>
            <a:r>
              <a:rPr lang="en-GB" sz="1400" dirty="0"/>
              <a:t> drivers in this segment with </a:t>
            </a:r>
            <a:r>
              <a:rPr lang="en-GB" sz="1400" b="1" dirty="0"/>
              <a:t>2</a:t>
            </a:r>
            <a:r>
              <a:rPr lang="en-GB" sz="1400" b="1" baseline="30000" dirty="0"/>
              <a:t>nd</a:t>
            </a:r>
            <a:r>
              <a:rPr lang="en-GB" sz="1400" dirty="0"/>
              <a:t> highest segment with tenure less than 9 months, this segment also has </a:t>
            </a:r>
            <a:r>
              <a:rPr lang="en-GB" sz="1400" b="1" dirty="0"/>
              <a:t>relatively low </a:t>
            </a:r>
            <a:r>
              <a:rPr lang="en-GB" sz="1400" dirty="0"/>
              <a:t>trips in a week</a:t>
            </a:r>
          </a:p>
        </p:txBody>
      </p:sp>
      <p:sp>
        <p:nvSpPr>
          <p:cNvPr id="46" name="TextBox 45"/>
          <p:cNvSpPr txBox="1"/>
          <p:nvPr/>
        </p:nvSpPr>
        <p:spPr>
          <a:xfrm>
            <a:off x="7617365" y="3592830"/>
            <a:ext cx="1450434" cy="2031325"/>
          </a:xfrm>
          <a:prstGeom prst="rect">
            <a:avLst/>
          </a:prstGeom>
          <a:noFill/>
        </p:spPr>
        <p:txBody>
          <a:bodyPr wrap="square" rtlCol="0">
            <a:spAutoFit/>
          </a:bodyPr>
          <a:lstStyle/>
          <a:p>
            <a:r>
              <a:rPr lang="en-GB" sz="1400" b="1" dirty="0"/>
              <a:t>Middle age </a:t>
            </a:r>
            <a:r>
              <a:rPr lang="en-GB" sz="1400" dirty="0"/>
              <a:t>drivers with </a:t>
            </a:r>
            <a:r>
              <a:rPr lang="en-GB" sz="1400" b="1" dirty="0"/>
              <a:t>recognizable</a:t>
            </a:r>
            <a:r>
              <a:rPr lang="en-GB" sz="1400" dirty="0"/>
              <a:t> tenure with Grab, this segment has the </a:t>
            </a:r>
            <a:r>
              <a:rPr lang="en-GB" sz="1400" b="1" dirty="0"/>
              <a:t>best performance </a:t>
            </a:r>
            <a:r>
              <a:rPr lang="en-GB" sz="1400" dirty="0"/>
              <a:t>in AR and CR</a:t>
            </a:r>
          </a:p>
        </p:txBody>
      </p:sp>
      <p:sp>
        <p:nvSpPr>
          <p:cNvPr id="53" name="Title 2"/>
          <p:cNvSpPr>
            <a:spLocks noGrp="1"/>
          </p:cNvSpPr>
          <p:nvPr>
            <p:ph type="title"/>
          </p:nvPr>
        </p:nvSpPr>
        <p:spPr>
          <a:xfrm>
            <a:off x="332571" y="244341"/>
            <a:ext cx="7539964" cy="896678"/>
          </a:xfrm>
        </p:spPr>
        <p:txBody>
          <a:bodyPr>
            <a:normAutofit/>
          </a:bodyPr>
          <a:lstStyle/>
          <a:p>
            <a:r>
              <a:rPr lang="en-GB" sz="4400" dirty="0"/>
              <a:t>Segment summary</a:t>
            </a:r>
          </a:p>
        </p:txBody>
      </p:sp>
      <p:sp>
        <p:nvSpPr>
          <p:cNvPr id="52" name="Rectangle 51"/>
          <p:cNvSpPr/>
          <p:nvPr/>
        </p:nvSpPr>
        <p:spPr>
          <a:xfrm>
            <a:off x="9265200" y="1306830"/>
            <a:ext cx="1209909" cy="147470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5" name="TextBox 54"/>
          <p:cNvSpPr txBox="1"/>
          <p:nvPr/>
        </p:nvSpPr>
        <p:spPr>
          <a:xfrm>
            <a:off x="9257779" y="2122752"/>
            <a:ext cx="1251239" cy="523220"/>
          </a:xfrm>
          <a:prstGeom prst="rect">
            <a:avLst/>
          </a:prstGeom>
          <a:noFill/>
        </p:spPr>
        <p:txBody>
          <a:bodyPr wrap="square" rtlCol="0">
            <a:spAutoFit/>
          </a:bodyPr>
          <a:lstStyle/>
          <a:p>
            <a:pPr algn="ctr"/>
            <a:r>
              <a:rPr lang="en-GB" sz="1400" b="1" dirty="0">
                <a:solidFill>
                  <a:schemeClr val="bg1"/>
                </a:solidFill>
              </a:rPr>
              <a:t>Day time drivers</a:t>
            </a:r>
          </a:p>
        </p:txBody>
      </p:sp>
      <p:sp>
        <p:nvSpPr>
          <p:cNvPr id="56" name="Rectangle 55"/>
          <p:cNvSpPr/>
          <p:nvPr/>
        </p:nvSpPr>
        <p:spPr>
          <a:xfrm>
            <a:off x="9129778" y="2843111"/>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7" name="Rounded Rectangle 56"/>
          <p:cNvSpPr/>
          <p:nvPr/>
        </p:nvSpPr>
        <p:spPr>
          <a:xfrm>
            <a:off x="9528094" y="2913126"/>
            <a:ext cx="592282" cy="27543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14%</a:t>
            </a:r>
          </a:p>
        </p:txBody>
      </p:sp>
      <p:sp>
        <p:nvSpPr>
          <p:cNvPr id="58" name="TextBox 57"/>
          <p:cNvSpPr txBox="1"/>
          <p:nvPr/>
        </p:nvSpPr>
        <p:spPr>
          <a:xfrm>
            <a:off x="9385046" y="3164555"/>
            <a:ext cx="893295" cy="338554"/>
          </a:xfrm>
          <a:prstGeom prst="rect">
            <a:avLst/>
          </a:prstGeom>
          <a:noFill/>
        </p:spPr>
        <p:txBody>
          <a:bodyPr wrap="square" rtlCol="0">
            <a:spAutoFit/>
          </a:bodyPr>
          <a:lstStyle/>
          <a:p>
            <a:pPr algn="ctr"/>
            <a:r>
              <a:rPr lang="en-GB" sz="1600" dirty="0">
                <a:solidFill>
                  <a:schemeClr val="bg1">
                    <a:lumMod val="50000"/>
                  </a:schemeClr>
                </a:solidFill>
              </a:rPr>
              <a:t>1855</a:t>
            </a:r>
          </a:p>
        </p:txBody>
      </p:sp>
      <p:sp>
        <p:nvSpPr>
          <p:cNvPr id="59" name="Rectangle 58"/>
          <p:cNvSpPr/>
          <p:nvPr/>
        </p:nvSpPr>
        <p:spPr>
          <a:xfrm>
            <a:off x="9129777" y="3632658"/>
            <a:ext cx="1447799" cy="2270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0" name="TextBox 59"/>
          <p:cNvSpPr txBox="1"/>
          <p:nvPr/>
        </p:nvSpPr>
        <p:spPr>
          <a:xfrm>
            <a:off x="9128247" y="3598927"/>
            <a:ext cx="1450434" cy="2246769"/>
          </a:xfrm>
          <a:prstGeom prst="rect">
            <a:avLst/>
          </a:prstGeom>
          <a:noFill/>
        </p:spPr>
        <p:txBody>
          <a:bodyPr wrap="square" rtlCol="0">
            <a:spAutoFit/>
          </a:bodyPr>
          <a:lstStyle/>
          <a:p>
            <a:r>
              <a:rPr lang="en-GB" sz="1400" dirty="0"/>
              <a:t>Mix age group, </a:t>
            </a:r>
            <a:r>
              <a:rPr lang="en-GB" sz="1400" b="1" dirty="0"/>
              <a:t>average</a:t>
            </a:r>
            <a:r>
              <a:rPr lang="en-GB" sz="1400" dirty="0"/>
              <a:t> performance in AR &amp; CR, </a:t>
            </a:r>
            <a:r>
              <a:rPr lang="en-GB" sz="1400" b="1" dirty="0"/>
              <a:t>96%</a:t>
            </a:r>
            <a:r>
              <a:rPr lang="en-GB" sz="1400" dirty="0"/>
              <a:t> of drivers complete less than 50 trips weekly and </a:t>
            </a:r>
            <a:r>
              <a:rPr lang="en-GB" sz="1400" b="1" dirty="0"/>
              <a:t>no driver</a:t>
            </a:r>
            <a:r>
              <a:rPr lang="en-GB" sz="1400" dirty="0"/>
              <a:t> completes more than 75 trips weekly</a:t>
            </a:r>
          </a:p>
        </p:txBody>
      </p:sp>
      <p:sp>
        <p:nvSpPr>
          <p:cNvPr id="62" name="Rectangle 61"/>
          <p:cNvSpPr/>
          <p:nvPr/>
        </p:nvSpPr>
        <p:spPr>
          <a:xfrm>
            <a:off x="1545233" y="5979234"/>
            <a:ext cx="1447799" cy="69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3" name="Rectangle 62"/>
          <p:cNvSpPr/>
          <p:nvPr/>
        </p:nvSpPr>
        <p:spPr>
          <a:xfrm>
            <a:off x="3060709" y="5977798"/>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4" name="Rectangle 63"/>
          <p:cNvSpPr/>
          <p:nvPr/>
        </p:nvSpPr>
        <p:spPr>
          <a:xfrm>
            <a:off x="4568636" y="5977798"/>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5" name="Rectangle 64"/>
          <p:cNvSpPr/>
          <p:nvPr/>
        </p:nvSpPr>
        <p:spPr>
          <a:xfrm>
            <a:off x="6075217" y="5977798"/>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6" name="Rectangle 65"/>
          <p:cNvSpPr/>
          <p:nvPr/>
        </p:nvSpPr>
        <p:spPr>
          <a:xfrm>
            <a:off x="7593023" y="5977798"/>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7" name="Rectangle 66"/>
          <p:cNvSpPr/>
          <p:nvPr/>
        </p:nvSpPr>
        <p:spPr>
          <a:xfrm>
            <a:off x="9103905" y="5983894"/>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8" name="Rounded Rectangle 67"/>
          <p:cNvSpPr/>
          <p:nvPr/>
        </p:nvSpPr>
        <p:spPr>
          <a:xfrm>
            <a:off x="1789729" y="6332593"/>
            <a:ext cx="957285" cy="27543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0.90</a:t>
            </a:r>
          </a:p>
        </p:txBody>
      </p:sp>
      <p:sp>
        <p:nvSpPr>
          <p:cNvPr id="69" name="Rounded Rectangle 68"/>
          <p:cNvSpPr/>
          <p:nvPr/>
        </p:nvSpPr>
        <p:spPr>
          <a:xfrm>
            <a:off x="3305205" y="6327589"/>
            <a:ext cx="957285" cy="2754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2.40</a:t>
            </a:r>
          </a:p>
        </p:txBody>
      </p:sp>
      <p:sp>
        <p:nvSpPr>
          <p:cNvPr id="70" name="Rounded Rectangle 69"/>
          <p:cNvSpPr/>
          <p:nvPr/>
        </p:nvSpPr>
        <p:spPr>
          <a:xfrm>
            <a:off x="4813132" y="6327589"/>
            <a:ext cx="957285" cy="27543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1.40</a:t>
            </a:r>
          </a:p>
        </p:txBody>
      </p:sp>
      <p:sp>
        <p:nvSpPr>
          <p:cNvPr id="71" name="Rounded Rectangle 70"/>
          <p:cNvSpPr/>
          <p:nvPr/>
        </p:nvSpPr>
        <p:spPr>
          <a:xfrm>
            <a:off x="6319713" y="6327589"/>
            <a:ext cx="957285" cy="2754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2.70</a:t>
            </a:r>
          </a:p>
        </p:txBody>
      </p:sp>
      <p:sp>
        <p:nvSpPr>
          <p:cNvPr id="72" name="Rounded Rectangle 71"/>
          <p:cNvSpPr/>
          <p:nvPr/>
        </p:nvSpPr>
        <p:spPr>
          <a:xfrm>
            <a:off x="7837519" y="6327589"/>
            <a:ext cx="957285" cy="27543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2.90</a:t>
            </a:r>
          </a:p>
        </p:txBody>
      </p:sp>
      <p:sp>
        <p:nvSpPr>
          <p:cNvPr id="73" name="Rounded Rectangle 72"/>
          <p:cNvSpPr/>
          <p:nvPr/>
        </p:nvSpPr>
        <p:spPr>
          <a:xfrm>
            <a:off x="9348401" y="6333685"/>
            <a:ext cx="957285" cy="27543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1.40</a:t>
            </a:r>
          </a:p>
        </p:txBody>
      </p:sp>
      <p:sp>
        <p:nvSpPr>
          <p:cNvPr id="74" name="TextBox 73"/>
          <p:cNvSpPr txBox="1"/>
          <p:nvPr/>
        </p:nvSpPr>
        <p:spPr>
          <a:xfrm>
            <a:off x="1717678" y="6004830"/>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0" name="TextBox 79"/>
          <p:cNvSpPr txBox="1"/>
          <p:nvPr/>
        </p:nvSpPr>
        <p:spPr>
          <a:xfrm>
            <a:off x="3268485" y="6004830"/>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1" name="TextBox 80"/>
          <p:cNvSpPr txBox="1"/>
          <p:nvPr/>
        </p:nvSpPr>
        <p:spPr>
          <a:xfrm>
            <a:off x="4774077" y="6007863"/>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2" name="TextBox 81"/>
          <p:cNvSpPr txBox="1"/>
          <p:nvPr/>
        </p:nvSpPr>
        <p:spPr>
          <a:xfrm>
            <a:off x="6264803" y="6006516"/>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3" name="TextBox 82"/>
          <p:cNvSpPr txBox="1"/>
          <p:nvPr/>
        </p:nvSpPr>
        <p:spPr>
          <a:xfrm>
            <a:off x="7775541" y="6006516"/>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4" name="TextBox 83"/>
          <p:cNvSpPr txBox="1"/>
          <p:nvPr/>
        </p:nvSpPr>
        <p:spPr>
          <a:xfrm>
            <a:off x="9265201" y="6009595"/>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76" name="TextBox 75"/>
          <p:cNvSpPr txBox="1"/>
          <p:nvPr/>
        </p:nvSpPr>
        <p:spPr>
          <a:xfrm>
            <a:off x="10720274" y="2138141"/>
            <a:ext cx="1251239" cy="492443"/>
          </a:xfrm>
          <a:prstGeom prst="rect">
            <a:avLst/>
          </a:prstGeom>
          <a:noFill/>
        </p:spPr>
        <p:txBody>
          <a:bodyPr wrap="square" rtlCol="0">
            <a:spAutoFit/>
          </a:bodyPr>
          <a:lstStyle/>
          <a:p>
            <a:pPr algn="ctr"/>
            <a:r>
              <a:rPr lang="en-GB" sz="1300" b="1" dirty="0">
                <a:solidFill>
                  <a:schemeClr val="bg1"/>
                </a:solidFill>
              </a:rPr>
              <a:t>High activity 2 peak drivers</a:t>
            </a:r>
          </a:p>
        </p:txBody>
      </p:sp>
      <p:sp>
        <p:nvSpPr>
          <p:cNvPr id="77" name="Rectangle 76"/>
          <p:cNvSpPr/>
          <p:nvPr/>
        </p:nvSpPr>
        <p:spPr>
          <a:xfrm>
            <a:off x="10598748" y="2830395"/>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8" name="Rectangle 77"/>
          <p:cNvSpPr/>
          <p:nvPr/>
        </p:nvSpPr>
        <p:spPr>
          <a:xfrm>
            <a:off x="10598747" y="3619942"/>
            <a:ext cx="1447799" cy="22768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9" name="TextBox 78"/>
          <p:cNvSpPr txBox="1"/>
          <p:nvPr/>
        </p:nvSpPr>
        <p:spPr>
          <a:xfrm>
            <a:off x="10597217" y="3586211"/>
            <a:ext cx="1450434" cy="2246769"/>
          </a:xfrm>
          <a:prstGeom prst="rect">
            <a:avLst/>
          </a:prstGeom>
          <a:noFill/>
        </p:spPr>
        <p:txBody>
          <a:bodyPr wrap="square" rtlCol="0">
            <a:spAutoFit/>
          </a:bodyPr>
          <a:lstStyle/>
          <a:p>
            <a:r>
              <a:rPr lang="en-GB" sz="1400" b="1" dirty="0"/>
              <a:t>Highly</a:t>
            </a:r>
            <a:r>
              <a:rPr lang="en-GB" sz="1400" dirty="0"/>
              <a:t> affiliated to Grab, </a:t>
            </a:r>
            <a:r>
              <a:rPr lang="en-GB" sz="1400" b="1" dirty="0"/>
              <a:t>highest</a:t>
            </a:r>
            <a:r>
              <a:rPr lang="en-GB" sz="1400" dirty="0"/>
              <a:t> percentage of lifetime trips more 1000, </a:t>
            </a:r>
            <a:r>
              <a:rPr lang="en-GB" sz="1400" b="1" dirty="0"/>
              <a:t>highest</a:t>
            </a:r>
            <a:r>
              <a:rPr lang="en-GB" sz="1400" dirty="0"/>
              <a:t> fleet exclusive and also the </a:t>
            </a:r>
            <a:r>
              <a:rPr lang="en-GB" sz="1400" b="1" dirty="0"/>
              <a:t>highest</a:t>
            </a:r>
            <a:r>
              <a:rPr lang="en-GB" sz="1400" dirty="0"/>
              <a:t> fuel card adoption</a:t>
            </a:r>
          </a:p>
        </p:txBody>
      </p:sp>
      <p:sp>
        <p:nvSpPr>
          <p:cNvPr id="86" name="Rounded Rectangle 85"/>
          <p:cNvSpPr/>
          <p:nvPr/>
        </p:nvSpPr>
        <p:spPr>
          <a:xfrm>
            <a:off x="10817371" y="6320969"/>
            <a:ext cx="957285" cy="2754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3.60</a:t>
            </a:r>
          </a:p>
        </p:txBody>
      </p:sp>
      <p:sp>
        <p:nvSpPr>
          <p:cNvPr id="87" name="TextBox 86"/>
          <p:cNvSpPr txBox="1"/>
          <p:nvPr/>
        </p:nvSpPr>
        <p:spPr>
          <a:xfrm>
            <a:off x="10734171" y="5996879"/>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89" name="Rectangle 88"/>
          <p:cNvSpPr/>
          <p:nvPr/>
        </p:nvSpPr>
        <p:spPr>
          <a:xfrm>
            <a:off x="202443" y="2097533"/>
            <a:ext cx="1160797" cy="6810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0" name="TextBox 89"/>
          <p:cNvSpPr txBox="1"/>
          <p:nvPr/>
        </p:nvSpPr>
        <p:spPr>
          <a:xfrm>
            <a:off x="123762" y="2107774"/>
            <a:ext cx="1195571" cy="692497"/>
          </a:xfrm>
          <a:prstGeom prst="rect">
            <a:avLst/>
          </a:prstGeom>
          <a:noFill/>
        </p:spPr>
        <p:txBody>
          <a:bodyPr wrap="square" rtlCol="0">
            <a:spAutoFit/>
          </a:bodyPr>
          <a:lstStyle/>
          <a:p>
            <a:pPr algn="ctr"/>
            <a:r>
              <a:rPr lang="en-GB" sz="1300" b="1" dirty="0">
                <a:solidFill>
                  <a:schemeClr val="bg1"/>
                </a:solidFill>
              </a:rPr>
              <a:t>Evening peak/night drivers</a:t>
            </a:r>
          </a:p>
        </p:txBody>
      </p:sp>
      <p:sp>
        <p:nvSpPr>
          <p:cNvPr id="91" name="Rectangle 90"/>
          <p:cNvSpPr/>
          <p:nvPr/>
        </p:nvSpPr>
        <p:spPr>
          <a:xfrm>
            <a:off x="102672" y="2843111"/>
            <a:ext cx="1447799" cy="699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2" name="Rectangle 91"/>
          <p:cNvSpPr/>
          <p:nvPr/>
        </p:nvSpPr>
        <p:spPr>
          <a:xfrm>
            <a:off x="102671" y="3632658"/>
            <a:ext cx="1447799" cy="22641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p:cNvSpPr txBox="1"/>
          <p:nvPr/>
        </p:nvSpPr>
        <p:spPr>
          <a:xfrm>
            <a:off x="101141" y="3598927"/>
            <a:ext cx="1450434" cy="1892826"/>
          </a:xfrm>
          <a:prstGeom prst="rect">
            <a:avLst/>
          </a:prstGeom>
          <a:noFill/>
        </p:spPr>
        <p:txBody>
          <a:bodyPr wrap="square" rtlCol="0">
            <a:spAutoFit/>
          </a:bodyPr>
          <a:lstStyle/>
          <a:p>
            <a:r>
              <a:rPr lang="en-GB" sz="1300" dirty="0"/>
              <a:t>Drivers with </a:t>
            </a:r>
            <a:r>
              <a:rPr lang="en-GB" sz="1300" b="1" dirty="0"/>
              <a:t>highest percentage of </a:t>
            </a:r>
            <a:r>
              <a:rPr lang="en-GB" sz="1300" dirty="0"/>
              <a:t>young adults (below 35 </a:t>
            </a:r>
            <a:r>
              <a:rPr lang="en-GB" sz="1300" dirty="0" err="1"/>
              <a:t>yo</a:t>
            </a:r>
            <a:r>
              <a:rPr lang="en-GB" sz="1300" dirty="0"/>
              <a:t>) </a:t>
            </a:r>
            <a:r>
              <a:rPr lang="en-GB" sz="1300" b="1" dirty="0"/>
              <a:t>and relatively new </a:t>
            </a:r>
            <a:r>
              <a:rPr lang="en-GB" sz="1300" dirty="0"/>
              <a:t>to Grab with 60% joined Grab less than 6 months</a:t>
            </a:r>
          </a:p>
        </p:txBody>
      </p:sp>
      <p:sp>
        <p:nvSpPr>
          <p:cNvPr id="95" name="Rounded Rectangle 94"/>
          <p:cNvSpPr/>
          <p:nvPr/>
        </p:nvSpPr>
        <p:spPr>
          <a:xfrm>
            <a:off x="321295" y="6333685"/>
            <a:ext cx="957285" cy="27543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t>SGD 1.60</a:t>
            </a:r>
          </a:p>
        </p:txBody>
      </p:sp>
      <p:sp>
        <p:nvSpPr>
          <p:cNvPr id="96" name="TextBox 95"/>
          <p:cNvSpPr txBox="1"/>
          <p:nvPr/>
        </p:nvSpPr>
        <p:spPr>
          <a:xfrm>
            <a:off x="238095" y="6009595"/>
            <a:ext cx="1081238" cy="338554"/>
          </a:xfrm>
          <a:prstGeom prst="rect">
            <a:avLst/>
          </a:prstGeom>
          <a:noFill/>
        </p:spPr>
        <p:txBody>
          <a:bodyPr wrap="square" rtlCol="0">
            <a:spAutoFit/>
          </a:bodyPr>
          <a:lstStyle/>
          <a:p>
            <a:pPr algn="ctr"/>
            <a:r>
              <a:rPr lang="en-GB" sz="1600" dirty="0">
                <a:solidFill>
                  <a:schemeClr val="bg1">
                    <a:lumMod val="50000"/>
                  </a:schemeClr>
                </a:solidFill>
              </a:rPr>
              <a:t>CPR</a:t>
            </a:r>
          </a:p>
        </p:txBody>
      </p:sp>
      <p:sp>
        <p:nvSpPr>
          <p:cNvPr id="105" name="Rounded Rectangle 104"/>
          <p:cNvSpPr/>
          <p:nvPr/>
        </p:nvSpPr>
        <p:spPr>
          <a:xfrm>
            <a:off x="506910" y="2933895"/>
            <a:ext cx="592282" cy="27543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10%</a:t>
            </a:r>
          </a:p>
        </p:txBody>
      </p:sp>
      <p:sp>
        <p:nvSpPr>
          <p:cNvPr id="106" name="Rounded Rectangle 105"/>
          <p:cNvSpPr/>
          <p:nvPr/>
        </p:nvSpPr>
        <p:spPr>
          <a:xfrm>
            <a:off x="11025744" y="2911377"/>
            <a:ext cx="592282" cy="2754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000" dirty="0"/>
              <a:t>15%</a:t>
            </a:r>
          </a:p>
        </p:txBody>
      </p:sp>
      <p:sp>
        <p:nvSpPr>
          <p:cNvPr id="109" name="TextBox 108"/>
          <p:cNvSpPr txBox="1"/>
          <p:nvPr/>
        </p:nvSpPr>
        <p:spPr>
          <a:xfrm>
            <a:off x="315363" y="3160732"/>
            <a:ext cx="893295" cy="338554"/>
          </a:xfrm>
          <a:prstGeom prst="rect">
            <a:avLst/>
          </a:prstGeom>
          <a:noFill/>
        </p:spPr>
        <p:txBody>
          <a:bodyPr wrap="square" rtlCol="0">
            <a:spAutoFit/>
          </a:bodyPr>
          <a:lstStyle/>
          <a:p>
            <a:pPr algn="ctr"/>
            <a:r>
              <a:rPr lang="en-GB" sz="1600" dirty="0">
                <a:solidFill>
                  <a:schemeClr val="bg1">
                    <a:lumMod val="50000"/>
                  </a:schemeClr>
                </a:solidFill>
              </a:rPr>
              <a:t>1355</a:t>
            </a:r>
          </a:p>
        </p:txBody>
      </p:sp>
      <p:sp>
        <p:nvSpPr>
          <p:cNvPr id="110" name="TextBox 109"/>
          <p:cNvSpPr txBox="1"/>
          <p:nvPr/>
        </p:nvSpPr>
        <p:spPr>
          <a:xfrm>
            <a:off x="10875237" y="3160224"/>
            <a:ext cx="893295" cy="338554"/>
          </a:xfrm>
          <a:prstGeom prst="rect">
            <a:avLst/>
          </a:prstGeom>
          <a:noFill/>
        </p:spPr>
        <p:txBody>
          <a:bodyPr wrap="square" rtlCol="0">
            <a:spAutoFit/>
          </a:bodyPr>
          <a:lstStyle/>
          <a:p>
            <a:pPr algn="ctr"/>
            <a:r>
              <a:rPr lang="en-GB" sz="1600" dirty="0">
                <a:solidFill>
                  <a:schemeClr val="bg1">
                    <a:lumMod val="50000"/>
                  </a:schemeClr>
                </a:solidFill>
              </a:rPr>
              <a:t>1854</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275" y="1364492"/>
            <a:ext cx="1226965" cy="735520"/>
          </a:xfrm>
          <a:prstGeom prst="rect">
            <a:avLst/>
          </a:prstGeom>
          <a:solidFill>
            <a:schemeClr val="bg1"/>
          </a:solidFill>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4215" y="1379808"/>
            <a:ext cx="1252506" cy="714993"/>
          </a:xfrm>
          <a:prstGeom prst="rect">
            <a:avLst/>
          </a:prstGeom>
          <a:solidFill>
            <a:schemeClr val="bg1"/>
          </a:solidFill>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9446" y="1279324"/>
            <a:ext cx="1191485" cy="820524"/>
          </a:xfrm>
          <a:prstGeom prst="rect">
            <a:avLst/>
          </a:prstGeom>
          <a:solidFill>
            <a:schemeClr val="bg1"/>
          </a:solidFill>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1637" y="1318594"/>
            <a:ext cx="1134718" cy="762076"/>
          </a:xfrm>
          <a:prstGeom prst="rect">
            <a:avLst/>
          </a:prstGeom>
          <a:solidFill>
            <a:schemeClr val="bg1"/>
          </a:solidFill>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3699" y="1257458"/>
            <a:ext cx="1284926" cy="819964"/>
          </a:xfrm>
          <a:prstGeom prst="rect">
            <a:avLst/>
          </a:prstGeom>
          <a:solidFill>
            <a:schemeClr val="bg1"/>
          </a:solidFill>
          <a:ln>
            <a:solidFill>
              <a:schemeClr val="bg1"/>
            </a:solidFill>
          </a:ln>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0861" y="1364492"/>
            <a:ext cx="1182114" cy="736846"/>
          </a:xfrm>
          <a:prstGeom prst="rect">
            <a:avLst/>
          </a:prstGeom>
          <a:solidFill>
            <a:schemeClr val="bg1"/>
          </a:solidFill>
        </p:spPr>
      </p:pic>
      <p:pic>
        <p:nvPicPr>
          <p:cNvPr id="112" name="Picture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59355" y="1278838"/>
            <a:ext cx="1216769" cy="813522"/>
          </a:xfrm>
          <a:prstGeom prst="rect">
            <a:avLst/>
          </a:prstGeom>
          <a:solidFill>
            <a:schemeClr val="bg1"/>
          </a:solidFill>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959" y="1365818"/>
            <a:ext cx="1226965" cy="735520"/>
          </a:xfrm>
          <a:prstGeom prst="rect">
            <a:avLst/>
          </a:prstGeom>
          <a:solidFill>
            <a:schemeClr val="bg1"/>
          </a:solidFill>
        </p:spPr>
      </p:pic>
    </p:spTree>
    <p:extLst>
      <p:ext uri="{BB962C8B-B14F-4D97-AF65-F5344CB8AC3E}">
        <p14:creationId xmlns:p14="http://schemas.microsoft.com/office/powerpoint/2010/main" val="163372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472188" y="1185916"/>
          <a:ext cx="6857497" cy="4526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915" y="2976930"/>
            <a:ext cx="1363707" cy="527695"/>
          </a:xfrm>
          <a:prstGeom prst="rect">
            <a:avLst/>
          </a:prstGeom>
        </p:spPr>
      </p:pic>
      <p:sp>
        <p:nvSpPr>
          <p:cNvPr id="10" name="Rectangular Callout 9"/>
          <p:cNvSpPr/>
          <p:nvPr/>
        </p:nvSpPr>
        <p:spPr>
          <a:xfrm>
            <a:off x="8719940" y="2424008"/>
            <a:ext cx="2985324" cy="2137344"/>
          </a:xfrm>
          <a:prstGeom prst="wedgeRectCallout">
            <a:avLst>
              <a:gd name="adj1" fmla="val -60870"/>
              <a:gd name="adj2" fmla="val -17998"/>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p:cNvSpPr/>
          <p:nvPr/>
        </p:nvSpPr>
        <p:spPr>
          <a:xfrm>
            <a:off x="579052" y="897673"/>
            <a:ext cx="2668654" cy="2079257"/>
          </a:xfrm>
          <a:prstGeom prst="wedgeRectCallout">
            <a:avLst>
              <a:gd name="adj1" fmla="val 65707"/>
              <a:gd name="adj2" fmla="val 3258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579052" y="3945818"/>
            <a:ext cx="3232750" cy="2568892"/>
          </a:xfrm>
          <a:prstGeom prst="wedgeRectCallout">
            <a:avLst>
              <a:gd name="adj1" fmla="val 68356"/>
              <a:gd name="adj2" fmla="val 12389"/>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8711" y="3592794"/>
            <a:ext cx="756432" cy="756432"/>
          </a:xfrm>
          <a:prstGeom prst="rect">
            <a:avLst/>
          </a:prstGeom>
        </p:spPr>
      </p:pic>
      <p:sp>
        <p:nvSpPr>
          <p:cNvPr id="26" name="TextBox 25"/>
          <p:cNvSpPr txBox="1"/>
          <p:nvPr/>
        </p:nvSpPr>
        <p:spPr>
          <a:xfrm>
            <a:off x="7629989" y="1323155"/>
            <a:ext cx="2908664"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Driving Behavior is consistent during weekday (From 7am to 9pm daily)</a:t>
            </a:r>
          </a:p>
          <a:p>
            <a:pPr marL="285750" indent="-285750">
              <a:buFont typeface="Arial" panose="020B0604020202020204" pitchFamily="34" charset="0"/>
              <a:buChar char="•"/>
            </a:pPr>
            <a:r>
              <a:rPr lang="en-US" sz="1300" dirty="0"/>
              <a:t>Middle aged drivers (Above 45 </a:t>
            </a:r>
            <a:r>
              <a:rPr lang="en-US" sz="1300" dirty="0" err="1"/>
              <a:t>yo</a:t>
            </a:r>
            <a:r>
              <a:rPr lang="en-US" sz="1300" dirty="0"/>
              <a:t>)</a:t>
            </a:r>
          </a:p>
        </p:txBody>
      </p:sp>
      <p:sp>
        <p:nvSpPr>
          <p:cNvPr id="33" name="TextBox 32"/>
          <p:cNvSpPr txBox="1"/>
          <p:nvPr/>
        </p:nvSpPr>
        <p:spPr>
          <a:xfrm>
            <a:off x="8719940" y="3584255"/>
            <a:ext cx="2908664"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Most active during evening/night </a:t>
            </a:r>
          </a:p>
          <a:p>
            <a:pPr marL="285750" indent="-285750">
              <a:buFont typeface="Arial" panose="020B0604020202020204" pitchFamily="34" charset="0"/>
              <a:buChar char="•"/>
            </a:pPr>
            <a:r>
              <a:rPr lang="en-US" sz="1300" dirty="0"/>
              <a:t>Young adults (High % of 20 – 35 </a:t>
            </a:r>
            <a:r>
              <a:rPr lang="en-US" sz="1300" dirty="0" err="1"/>
              <a:t>yo</a:t>
            </a:r>
            <a:r>
              <a:rPr lang="en-US" sz="1300" dirty="0"/>
              <a:t>)</a:t>
            </a:r>
          </a:p>
          <a:p>
            <a:pPr marL="285750" indent="-285750">
              <a:buFont typeface="Arial" panose="020B0604020202020204" pitchFamily="34" charset="0"/>
              <a:buChar char="•"/>
            </a:pPr>
            <a:r>
              <a:rPr lang="en-US" sz="1300" dirty="0"/>
              <a:t>Behavior is consistent during weekday (From 7am to 9pm daily)</a:t>
            </a:r>
          </a:p>
        </p:txBody>
      </p:sp>
      <p:sp>
        <p:nvSpPr>
          <p:cNvPr id="38" name="TextBox 37"/>
          <p:cNvSpPr txBox="1"/>
          <p:nvPr/>
        </p:nvSpPr>
        <p:spPr>
          <a:xfrm>
            <a:off x="566882" y="5656278"/>
            <a:ext cx="3244920"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Evening peak hour drivers</a:t>
            </a:r>
          </a:p>
          <a:p>
            <a:pPr marL="285750" indent="-285750">
              <a:buFont typeface="Arial" panose="020B0604020202020204" pitchFamily="34" charset="0"/>
              <a:buChar char="•"/>
            </a:pPr>
            <a:r>
              <a:rPr lang="en-US" sz="1300" dirty="0"/>
              <a:t>Less active in the morning</a:t>
            </a:r>
          </a:p>
          <a:p>
            <a:pPr marL="285750" indent="-285750">
              <a:buFont typeface="Arial" panose="020B0604020202020204" pitchFamily="34" charset="0"/>
              <a:buChar char="•"/>
            </a:pPr>
            <a:r>
              <a:rPr lang="en-US" sz="1300" dirty="0"/>
              <a:t>Driving activity starts earlier on weekends than on weekdays</a:t>
            </a:r>
          </a:p>
        </p:txBody>
      </p:sp>
      <p:sp>
        <p:nvSpPr>
          <p:cNvPr id="43" name="TextBox 42"/>
          <p:cNvSpPr txBox="1"/>
          <p:nvPr/>
        </p:nvSpPr>
        <p:spPr>
          <a:xfrm>
            <a:off x="600111" y="2284433"/>
            <a:ext cx="2908664" cy="692497"/>
          </a:xfrm>
          <a:prstGeom prst="rect">
            <a:avLst/>
          </a:prstGeom>
          <a:noFill/>
        </p:spPr>
        <p:txBody>
          <a:bodyPr wrap="square" rtlCol="0">
            <a:spAutoFit/>
          </a:bodyPr>
          <a:lstStyle/>
          <a:p>
            <a:pPr marL="285750" indent="-285750">
              <a:buFont typeface="Arial" panose="020B0604020202020204" pitchFamily="34" charset="0"/>
              <a:buChar char="•"/>
            </a:pPr>
            <a:r>
              <a:rPr lang="en-US" sz="1300" dirty="0"/>
              <a:t>Drivers with significantly low weekly activities during the aggregated</a:t>
            </a:r>
          </a:p>
          <a:p>
            <a:r>
              <a:rPr lang="en-US" sz="1300" dirty="0"/>
              <a:t>       9 weeks</a:t>
            </a:r>
          </a:p>
        </p:txBody>
      </p:sp>
      <p:grpSp>
        <p:nvGrpSpPr>
          <p:cNvPr id="46" name="Group 45"/>
          <p:cNvGrpSpPr/>
          <p:nvPr/>
        </p:nvGrpSpPr>
        <p:grpSpPr>
          <a:xfrm>
            <a:off x="624535" y="962067"/>
            <a:ext cx="2485189" cy="1182357"/>
            <a:chOff x="1136265" y="1097126"/>
            <a:chExt cx="7727059" cy="4895711"/>
          </a:xfrm>
        </p:grpSpPr>
        <p:grpSp>
          <p:nvGrpSpPr>
            <p:cNvPr id="42" name="Group 41"/>
            <p:cNvGrpSpPr/>
            <p:nvPr/>
          </p:nvGrpSpPr>
          <p:grpSpPr>
            <a:xfrm>
              <a:off x="1136265" y="1097126"/>
              <a:ext cx="7727059" cy="4895711"/>
              <a:chOff x="1169742" y="132410"/>
              <a:chExt cx="4813667" cy="3740027"/>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9742" y="132410"/>
                <a:ext cx="4813667" cy="3740027"/>
              </a:xfrm>
              <a:prstGeom prst="rect">
                <a:avLst/>
              </a:prstGeom>
            </p:spPr>
          </p:pic>
          <p:sp>
            <p:nvSpPr>
              <p:cNvPr id="41" name="Rectangle 40"/>
              <p:cNvSpPr/>
              <p:nvPr/>
            </p:nvSpPr>
            <p:spPr>
              <a:xfrm>
                <a:off x="1169742" y="3355619"/>
                <a:ext cx="4780892" cy="159232"/>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p:cNvSpPr/>
            <p:nvPr/>
          </p:nvSpPr>
          <p:spPr>
            <a:xfrm>
              <a:off x="4597767" y="1097127"/>
              <a:ext cx="1150864" cy="180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81430" y="5787375"/>
              <a:ext cx="1150864" cy="180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03682" y="4030531"/>
            <a:ext cx="2941893" cy="1399598"/>
            <a:chOff x="579052" y="1561514"/>
            <a:chExt cx="7575440" cy="4094764"/>
          </a:xfrm>
        </p:grpSpPr>
        <p:grpSp>
          <p:nvGrpSpPr>
            <p:cNvPr id="37" name="Group 36"/>
            <p:cNvGrpSpPr/>
            <p:nvPr/>
          </p:nvGrpSpPr>
          <p:grpSpPr>
            <a:xfrm>
              <a:off x="579052" y="1561514"/>
              <a:ext cx="7575440" cy="4094764"/>
              <a:chOff x="1051970" y="570497"/>
              <a:chExt cx="6900974" cy="5865597"/>
            </a:xfrm>
          </p:grpSpPr>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970" y="570497"/>
                <a:ext cx="6900974" cy="5865597"/>
              </a:xfrm>
              <a:prstGeom prst="rect">
                <a:avLst/>
              </a:prstGeom>
            </p:spPr>
          </p:pic>
          <p:sp>
            <p:nvSpPr>
              <p:cNvPr id="35" name="Rectangle 34"/>
              <p:cNvSpPr/>
              <p:nvPr/>
            </p:nvSpPr>
            <p:spPr>
              <a:xfrm>
                <a:off x="2042370" y="2588455"/>
                <a:ext cx="319449" cy="18189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770596" y="2572436"/>
                <a:ext cx="319449" cy="181894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a:off x="4120168" y="1603718"/>
              <a:ext cx="984740" cy="12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023875" y="5515604"/>
              <a:ext cx="984740" cy="12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1443935" y="2031228"/>
            <a:ext cx="1530619" cy="323165"/>
          </a:xfrm>
          <a:prstGeom prst="rect">
            <a:avLst/>
          </a:prstGeom>
          <a:noFill/>
        </p:spPr>
        <p:txBody>
          <a:bodyPr wrap="square" rtlCol="0">
            <a:spAutoFit/>
          </a:bodyPr>
          <a:lstStyle/>
          <a:p>
            <a:r>
              <a:rPr lang="en-US" sz="1500" b="1" dirty="0">
                <a:solidFill>
                  <a:srgbClr val="00B050"/>
                </a:solidFill>
              </a:rPr>
              <a:t>Cluster 2 (20%) </a:t>
            </a:r>
          </a:p>
        </p:txBody>
      </p:sp>
      <p:sp>
        <p:nvSpPr>
          <p:cNvPr id="51" name="TextBox 50"/>
          <p:cNvSpPr txBox="1"/>
          <p:nvPr/>
        </p:nvSpPr>
        <p:spPr>
          <a:xfrm>
            <a:off x="1567437" y="5362413"/>
            <a:ext cx="1407117" cy="323165"/>
          </a:xfrm>
          <a:prstGeom prst="rect">
            <a:avLst/>
          </a:prstGeom>
          <a:noFill/>
        </p:spPr>
        <p:txBody>
          <a:bodyPr wrap="square" rtlCol="0">
            <a:spAutoFit/>
          </a:bodyPr>
          <a:lstStyle/>
          <a:p>
            <a:r>
              <a:rPr lang="en-US" sz="1500" b="1" dirty="0">
                <a:solidFill>
                  <a:srgbClr val="00B050"/>
                </a:solidFill>
              </a:rPr>
              <a:t>Cluster 5 (12%)</a:t>
            </a:r>
          </a:p>
        </p:txBody>
      </p:sp>
      <p:grpSp>
        <p:nvGrpSpPr>
          <p:cNvPr id="54" name="Group 53"/>
          <p:cNvGrpSpPr/>
          <p:nvPr/>
        </p:nvGrpSpPr>
        <p:grpSpPr>
          <a:xfrm>
            <a:off x="8787687" y="2459962"/>
            <a:ext cx="1523773" cy="944615"/>
            <a:chOff x="4317021" y="2370600"/>
            <a:chExt cx="6148645" cy="3241678"/>
          </a:xfrm>
        </p:grpSpPr>
        <p:grpSp>
          <p:nvGrpSpPr>
            <p:cNvPr id="29" name="Group 28"/>
            <p:cNvGrpSpPr/>
            <p:nvPr/>
          </p:nvGrpSpPr>
          <p:grpSpPr>
            <a:xfrm>
              <a:off x="4317021" y="2424705"/>
              <a:ext cx="6148645" cy="3103898"/>
              <a:chOff x="1605925" y="996754"/>
              <a:chExt cx="5209418" cy="4249517"/>
            </a:xfrm>
          </p:grpSpPr>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05925" y="996754"/>
                <a:ext cx="5209418" cy="4249517"/>
              </a:xfrm>
              <a:prstGeom prst="rect">
                <a:avLst/>
              </a:prstGeom>
            </p:spPr>
          </p:pic>
          <p:sp>
            <p:nvSpPr>
              <p:cNvPr id="27" name="Rectangle 26"/>
              <p:cNvSpPr/>
              <p:nvPr/>
            </p:nvSpPr>
            <p:spPr>
              <a:xfrm>
                <a:off x="2342100" y="3236097"/>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033051" y="3003637"/>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p:cNvSpPr/>
            <p:nvPr/>
          </p:nvSpPr>
          <p:spPr>
            <a:xfrm>
              <a:off x="7040813" y="2370600"/>
              <a:ext cx="1047494" cy="21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154787" y="5402218"/>
              <a:ext cx="1047494" cy="210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10256336" y="2474013"/>
            <a:ext cx="1384950" cy="897694"/>
            <a:chOff x="4192392" y="2138473"/>
            <a:chExt cx="7380224" cy="4208422"/>
          </a:xfrm>
        </p:grpSpPr>
        <p:grpSp>
          <p:nvGrpSpPr>
            <p:cNvPr id="32" name="Group 31"/>
            <p:cNvGrpSpPr/>
            <p:nvPr/>
          </p:nvGrpSpPr>
          <p:grpSpPr>
            <a:xfrm>
              <a:off x="4192392" y="2138473"/>
              <a:ext cx="7380224" cy="4208422"/>
              <a:chOff x="6462869" y="843830"/>
              <a:chExt cx="5082824" cy="3863887"/>
            </a:xfrm>
          </p:grpSpPr>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62869" y="843830"/>
                <a:ext cx="5082824" cy="3863887"/>
              </a:xfrm>
              <a:prstGeom prst="rect">
                <a:avLst/>
              </a:prstGeom>
            </p:spPr>
          </p:pic>
          <p:sp>
            <p:nvSpPr>
              <p:cNvPr id="30" name="Rectangle 29"/>
              <p:cNvSpPr/>
              <p:nvPr/>
            </p:nvSpPr>
            <p:spPr>
              <a:xfrm>
                <a:off x="7194784" y="2856783"/>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567443" y="2669232"/>
                <a:ext cx="304750" cy="114847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535646" y="2180676"/>
              <a:ext cx="1055761" cy="14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674234" y="6200934"/>
              <a:ext cx="1055761" cy="145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8399338" y="5684205"/>
            <a:ext cx="1435744" cy="323165"/>
          </a:xfrm>
          <a:prstGeom prst="rect">
            <a:avLst/>
          </a:prstGeom>
          <a:noFill/>
        </p:spPr>
        <p:txBody>
          <a:bodyPr wrap="square" rtlCol="0">
            <a:spAutoFit/>
          </a:bodyPr>
          <a:lstStyle/>
          <a:p>
            <a:r>
              <a:rPr lang="en-US" sz="1500" b="1" dirty="0">
                <a:solidFill>
                  <a:srgbClr val="00B050"/>
                </a:solidFill>
              </a:rPr>
              <a:t>Cluster 6 (11%) </a:t>
            </a:r>
          </a:p>
        </p:txBody>
      </p:sp>
      <p:sp>
        <p:nvSpPr>
          <p:cNvPr id="59" name="TextBox 58"/>
          <p:cNvSpPr txBox="1"/>
          <p:nvPr/>
        </p:nvSpPr>
        <p:spPr>
          <a:xfrm>
            <a:off x="9944546" y="5663657"/>
            <a:ext cx="1458129" cy="323165"/>
          </a:xfrm>
          <a:prstGeom prst="rect">
            <a:avLst/>
          </a:prstGeom>
          <a:noFill/>
        </p:spPr>
        <p:txBody>
          <a:bodyPr wrap="square" rtlCol="0">
            <a:spAutoFit/>
          </a:bodyPr>
          <a:lstStyle/>
          <a:p>
            <a:r>
              <a:rPr lang="en-US" sz="1500" b="1" dirty="0">
                <a:solidFill>
                  <a:srgbClr val="00B050"/>
                </a:solidFill>
              </a:rPr>
              <a:t>Cluster 8 (15%) </a:t>
            </a:r>
          </a:p>
        </p:txBody>
      </p:sp>
      <p:grpSp>
        <p:nvGrpSpPr>
          <p:cNvPr id="62" name="Group 61"/>
          <p:cNvGrpSpPr/>
          <p:nvPr/>
        </p:nvGrpSpPr>
        <p:grpSpPr>
          <a:xfrm>
            <a:off x="7546074" y="173651"/>
            <a:ext cx="1546827" cy="912199"/>
            <a:chOff x="4187432" y="2336605"/>
            <a:chExt cx="6417124" cy="4288854"/>
          </a:xfrm>
        </p:grpSpPr>
        <p:grpSp>
          <p:nvGrpSpPr>
            <p:cNvPr id="25" name="Group 24"/>
            <p:cNvGrpSpPr/>
            <p:nvPr/>
          </p:nvGrpSpPr>
          <p:grpSpPr>
            <a:xfrm>
              <a:off x="4187432" y="2336605"/>
              <a:ext cx="6417124" cy="4288854"/>
              <a:chOff x="6253975" y="3221501"/>
              <a:chExt cx="976819" cy="833563"/>
            </a:xfrm>
          </p:grpSpPr>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53975" y="3221501"/>
                <a:ext cx="976819" cy="833563"/>
              </a:xfrm>
              <a:prstGeom prst="rect">
                <a:avLst/>
              </a:prstGeom>
            </p:spPr>
          </p:pic>
          <p:sp>
            <p:nvSpPr>
              <p:cNvPr id="18" name="Rectangle 17"/>
              <p:cNvSpPr/>
              <p:nvPr/>
            </p:nvSpPr>
            <p:spPr>
              <a:xfrm>
                <a:off x="6333316" y="3601771"/>
                <a:ext cx="103943" cy="335724"/>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24578" y="3610320"/>
                <a:ext cx="103943" cy="335724"/>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59"/>
            <p:cNvSpPr/>
            <p:nvPr/>
          </p:nvSpPr>
          <p:spPr>
            <a:xfrm>
              <a:off x="6995389" y="2380456"/>
              <a:ext cx="1122681" cy="12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103769" y="6450488"/>
              <a:ext cx="1122681" cy="174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9090234" y="191457"/>
            <a:ext cx="1455987" cy="891876"/>
            <a:chOff x="4036608" y="358908"/>
            <a:chExt cx="5796257" cy="3850741"/>
          </a:xfrm>
        </p:grpSpPr>
        <p:grpSp>
          <p:nvGrpSpPr>
            <p:cNvPr id="24" name="Group 23"/>
            <p:cNvGrpSpPr/>
            <p:nvPr/>
          </p:nvGrpSpPr>
          <p:grpSpPr>
            <a:xfrm>
              <a:off x="4036608" y="358908"/>
              <a:ext cx="5796257" cy="3850741"/>
              <a:chOff x="9098874" y="2380997"/>
              <a:chExt cx="1957484" cy="1640124"/>
            </a:xfrm>
          </p:grpSpPr>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98874" y="2380997"/>
                <a:ext cx="1957484" cy="1640124"/>
              </a:xfrm>
              <a:prstGeom prst="rect">
                <a:avLst/>
              </a:prstGeom>
            </p:spPr>
          </p:pic>
          <p:sp>
            <p:nvSpPr>
              <p:cNvPr id="20" name="Rectangle 19"/>
              <p:cNvSpPr/>
              <p:nvPr/>
            </p:nvSpPr>
            <p:spPr>
              <a:xfrm>
                <a:off x="9493107" y="3086183"/>
                <a:ext cx="298672" cy="847710"/>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0035" y="3135826"/>
                <a:ext cx="193383" cy="797730"/>
              </a:xfrm>
              <a:prstGeom prst="rect">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p:cNvSpPr/>
            <p:nvPr/>
          </p:nvSpPr>
          <p:spPr>
            <a:xfrm>
              <a:off x="6710141" y="387044"/>
              <a:ext cx="748887"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6719803" y="4072109"/>
              <a:ext cx="748887"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7702836" y="1007797"/>
            <a:ext cx="1542821" cy="323165"/>
          </a:xfrm>
          <a:prstGeom prst="rect">
            <a:avLst/>
          </a:prstGeom>
          <a:noFill/>
        </p:spPr>
        <p:txBody>
          <a:bodyPr wrap="square" rtlCol="0">
            <a:spAutoFit/>
          </a:bodyPr>
          <a:lstStyle/>
          <a:p>
            <a:r>
              <a:rPr lang="en-US" sz="1500" b="1" dirty="0">
                <a:solidFill>
                  <a:srgbClr val="00B050"/>
                </a:solidFill>
              </a:rPr>
              <a:t>Cluster 3 (8%) </a:t>
            </a:r>
          </a:p>
        </p:txBody>
      </p:sp>
      <p:sp>
        <p:nvSpPr>
          <p:cNvPr id="67" name="TextBox 66"/>
          <p:cNvSpPr txBox="1"/>
          <p:nvPr/>
        </p:nvSpPr>
        <p:spPr>
          <a:xfrm>
            <a:off x="9230711" y="1005503"/>
            <a:ext cx="1466642" cy="323165"/>
          </a:xfrm>
          <a:prstGeom prst="rect">
            <a:avLst/>
          </a:prstGeom>
          <a:noFill/>
        </p:spPr>
        <p:txBody>
          <a:bodyPr wrap="square" rtlCol="0">
            <a:spAutoFit/>
          </a:bodyPr>
          <a:lstStyle/>
          <a:p>
            <a:r>
              <a:rPr lang="en-US" sz="1500" b="1" dirty="0">
                <a:solidFill>
                  <a:srgbClr val="00B050"/>
                </a:solidFill>
              </a:rPr>
              <a:t>Cluster 7 (14%)</a:t>
            </a:r>
          </a:p>
        </p:txBody>
      </p:sp>
      <p:grpSp>
        <p:nvGrpSpPr>
          <p:cNvPr id="75" name="Group 74"/>
          <p:cNvGrpSpPr/>
          <p:nvPr/>
        </p:nvGrpSpPr>
        <p:grpSpPr>
          <a:xfrm>
            <a:off x="8383239" y="4729050"/>
            <a:ext cx="1508462" cy="1032244"/>
            <a:chOff x="1600838" y="819002"/>
            <a:chExt cx="5816424" cy="4293534"/>
          </a:xfrm>
        </p:grpSpPr>
        <p:grpSp>
          <p:nvGrpSpPr>
            <p:cNvPr id="72" name="Group 71"/>
            <p:cNvGrpSpPr/>
            <p:nvPr/>
          </p:nvGrpSpPr>
          <p:grpSpPr>
            <a:xfrm>
              <a:off x="1600838" y="819002"/>
              <a:ext cx="5816424" cy="4293534"/>
              <a:chOff x="2914903" y="300591"/>
              <a:chExt cx="5007417" cy="4265582"/>
            </a:xfrm>
          </p:grpSpPr>
          <p:pic>
            <p:nvPicPr>
              <p:cNvPr id="68" name="Picture 6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14903" y="309819"/>
                <a:ext cx="5007417" cy="4256140"/>
              </a:xfrm>
              <a:prstGeom prst="rect">
                <a:avLst/>
              </a:prstGeom>
            </p:spPr>
          </p:pic>
          <p:sp>
            <p:nvSpPr>
              <p:cNvPr id="70" name="Rectangle 69"/>
              <p:cNvSpPr/>
              <p:nvPr/>
            </p:nvSpPr>
            <p:spPr>
              <a:xfrm>
                <a:off x="5186981" y="300591"/>
                <a:ext cx="701525" cy="17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86980" y="4392821"/>
                <a:ext cx="701525" cy="17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4430929" y="2460245"/>
              <a:ext cx="547516" cy="191069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218529" y="2346890"/>
              <a:ext cx="547516" cy="191069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9813092" y="4725415"/>
            <a:ext cx="1554792" cy="1020649"/>
            <a:chOff x="1525690" y="1428402"/>
            <a:chExt cx="9350572" cy="4661432"/>
          </a:xfrm>
        </p:grpSpPr>
        <p:grpSp>
          <p:nvGrpSpPr>
            <p:cNvPr id="78" name="Group 77"/>
            <p:cNvGrpSpPr/>
            <p:nvPr/>
          </p:nvGrpSpPr>
          <p:grpSpPr>
            <a:xfrm>
              <a:off x="1525690" y="1428402"/>
              <a:ext cx="9350572" cy="4661432"/>
              <a:chOff x="2110922" y="1037761"/>
              <a:chExt cx="7635743" cy="5429772"/>
            </a:xfrm>
          </p:grpSpPr>
          <p:pic>
            <p:nvPicPr>
              <p:cNvPr id="69" name="Picture 6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10922" y="1037761"/>
                <a:ext cx="7635743" cy="5429772"/>
              </a:xfrm>
              <a:prstGeom prst="rect">
                <a:avLst/>
              </a:prstGeom>
            </p:spPr>
          </p:pic>
          <p:sp>
            <p:nvSpPr>
              <p:cNvPr id="76" name="Rectangle 75"/>
              <p:cNvSpPr/>
              <p:nvPr/>
            </p:nvSpPr>
            <p:spPr>
              <a:xfrm>
                <a:off x="5593855" y="1065153"/>
                <a:ext cx="1229619" cy="18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602993" y="6271089"/>
                <a:ext cx="1229619" cy="184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p:cNvSpPr/>
            <p:nvPr/>
          </p:nvSpPr>
          <p:spPr>
            <a:xfrm>
              <a:off x="7308898" y="2656056"/>
              <a:ext cx="985647" cy="284025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832406" y="2656056"/>
              <a:ext cx="985647" cy="284025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ular Callout 10"/>
          <p:cNvSpPr/>
          <p:nvPr/>
        </p:nvSpPr>
        <p:spPr>
          <a:xfrm>
            <a:off x="8389042" y="4687098"/>
            <a:ext cx="2985324" cy="2082870"/>
          </a:xfrm>
          <a:prstGeom prst="wedgeRectCallout">
            <a:avLst>
              <a:gd name="adj1" fmla="val -66996"/>
              <a:gd name="adj2" fmla="val 1368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8895030" y="3300769"/>
            <a:ext cx="1448419" cy="323165"/>
          </a:xfrm>
          <a:prstGeom prst="rect">
            <a:avLst/>
          </a:prstGeom>
          <a:noFill/>
        </p:spPr>
        <p:txBody>
          <a:bodyPr wrap="square" rtlCol="0">
            <a:spAutoFit/>
          </a:bodyPr>
          <a:lstStyle/>
          <a:p>
            <a:r>
              <a:rPr lang="en-US" sz="1500" b="1" dirty="0">
                <a:solidFill>
                  <a:srgbClr val="00B050"/>
                </a:solidFill>
              </a:rPr>
              <a:t>Cluster 1 (10%)</a:t>
            </a:r>
          </a:p>
        </p:txBody>
      </p:sp>
      <p:sp>
        <p:nvSpPr>
          <p:cNvPr id="84" name="TextBox 83"/>
          <p:cNvSpPr txBox="1"/>
          <p:nvPr/>
        </p:nvSpPr>
        <p:spPr>
          <a:xfrm>
            <a:off x="10318919" y="3283449"/>
            <a:ext cx="1475350" cy="323165"/>
          </a:xfrm>
          <a:prstGeom prst="rect">
            <a:avLst/>
          </a:prstGeom>
          <a:noFill/>
        </p:spPr>
        <p:txBody>
          <a:bodyPr wrap="square" rtlCol="0">
            <a:spAutoFit/>
          </a:bodyPr>
          <a:lstStyle/>
          <a:p>
            <a:r>
              <a:rPr lang="en-US" sz="1500" b="1" dirty="0">
                <a:solidFill>
                  <a:srgbClr val="00B050"/>
                </a:solidFill>
              </a:rPr>
              <a:t>Cluster 4 (10%) </a:t>
            </a:r>
          </a:p>
        </p:txBody>
      </p:sp>
      <p:sp>
        <p:nvSpPr>
          <p:cNvPr id="85" name="TextBox 84"/>
          <p:cNvSpPr txBox="1"/>
          <p:nvPr/>
        </p:nvSpPr>
        <p:spPr>
          <a:xfrm>
            <a:off x="8383238" y="5930507"/>
            <a:ext cx="2984645" cy="892552"/>
          </a:xfrm>
          <a:prstGeom prst="rect">
            <a:avLst/>
          </a:prstGeom>
          <a:noFill/>
        </p:spPr>
        <p:txBody>
          <a:bodyPr wrap="square" rtlCol="0">
            <a:spAutoFit/>
          </a:bodyPr>
          <a:lstStyle/>
          <a:p>
            <a:pPr marL="285750" indent="-285750">
              <a:buFont typeface="Arial" panose="020B0604020202020204" pitchFamily="34" charset="0"/>
              <a:buChar char="•"/>
            </a:pPr>
            <a:r>
              <a:rPr lang="en-US" sz="1300" dirty="0"/>
              <a:t>Consistently online throughout the week with high activity during the weekday</a:t>
            </a:r>
          </a:p>
          <a:p>
            <a:pPr marL="285750" indent="-285750">
              <a:buFont typeface="Arial" panose="020B0604020202020204" pitchFamily="34" charset="0"/>
              <a:buChar char="•"/>
            </a:pPr>
            <a:r>
              <a:rPr lang="en-US" sz="1300" dirty="0"/>
              <a:t>Markedly lower activity on weekends</a:t>
            </a:r>
          </a:p>
        </p:txBody>
      </p:sp>
      <p:sp>
        <p:nvSpPr>
          <p:cNvPr id="12" name="Rectangular Callout 11"/>
          <p:cNvSpPr/>
          <p:nvPr/>
        </p:nvSpPr>
        <p:spPr>
          <a:xfrm>
            <a:off x="7546074" y="127946"/>
            <a:ext cx="3058482" cy="2137743"/>
          </a:xfrm>
          <a:prstGeom prst="wedgeRectCallout">
            <a:avLst>
              <a:gd name="adj1" fmla="val -78305"/>
              <a:gd name="adj2" fmla="val 20211"/>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3518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4055</TotalTime>
  <Words>6430</Words>
  <Application>Microsoft Office PowerPoint</Application>
  <PresentationFormat>Widescreen</PresentationFormat>
  <Paragraphs>1181</Paragraphs>
  <Slides>60</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69" baseType="lpstr">
      <vt:lpstr>Arial</vt:lpstr>
      <vt:lpstr>Baskerville Old Face</vt:lpstr>
      <vt:lpstr>Calibri</vt:lpstr>
      <vt:lpstr>Calibri Light</vt:lpstr>
      <vt:lpstr>Symbol</vt:lpstr>
      <vt:lpstr>Wingdings</vt:lpstr>
      <vt:lpstr>Office Theme</vt:lpstr>
      <vt:lpstr>think-cell Slide</vt:lpstr>
      <vt:lpstr>Equation</vt:lpstr>
      <vt:lpstr>Grab Driver Incentive Optimization    Steering Committee Update #2</vt:lpstr>
      <vt:lpstr>Project Timeline </vt:lpstr>
      <vt:lpstr>Based on the clustering of drivers’ online activity, there are distinct behavior which pose different cost and supply implications and present opportunities to optimize driver incentives.   Overlaying quadrant on top of clusters gives a list of potential drivers who have shown behavior to drive on weekday morning.  </vt:lpstr>
      <vt:lpstr>PowerPoint Presentation</vt:lpstr>
      <vt:lpstr>Agenda</vt:lpstr>
      <vt:lpstr>Overall Approach for Segmentation Model</vt:lpstr>
      <vt:lpstr>We applied dynamic time warping to cluster driver’s temporal online activity and identified eight distinct driver’s behaviors</vt:lpstr>
      <vt:lpstr>Segment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Overall Approach for Churn Model</vt:lpstr>
      <vt:lpstr>Driver churn is defined using a data-driven approach and applied a Gradient Boosting Machine technique was implemented</vt:lpstr>
      <vt:lpstr>Original data variables were transformed to reflect likely churn behavior</vt:lpstr>
      <vt:lpstr>The refined model had an overall accuracy of 91% and is able to predict 80% of churn drivers accurately.</vt:lpstr>
      <vt:lpstr>Churn score for each of the segment is of the segments (It is determined by out of sample data set)</vt:lpstr>
      <vt:lpstr>Agenda</vt:lpstr>
      <vt:lpstr>Behavior Segment to best match peak demand - I</vt:lpstr>
      <vt:lpstr>PowerPoint Presentation</vt:lpstr>
      <vt:lpstr>Work plan and Next Steps</vt:lpstr>
      <vt:lpstr>PowerPoint Presentation</vt:lpstr>
      <vt:lpstr>PowerPoint Presentation</vt:lpstr>
      <vt:lpstr>Dynamic time warping is a robust time series based clustering technique, for measuring the similarity between temporal sequences</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Grab Driver Incentive Optimization    Steering Committee Update #1</dc:title>
  <dc:creator>Chen, Jason</dc:creator>
  <cp:lastModifiedBy>Mangal, Saurabh</cp:lastModifiedBy>
  <cp:revision>848</cp:revision>
  <dcterms:created xsi:type="dcterms:W3CDTF">2016-10-24T11:05:07Z</dcterms:created>
  <dcterms:modified xsi:type="dcterms:W3CDTF">2019-01-31T05:13:32Z</dcterms:modified>
</cp:coreProperties>
</file>